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71"/>
  </p:notesMasterIdLst>
  <p:handoutMasterIdLst>
    <p:handoutMasterId r:id="rId172"/>
  </p:handoutMasterIdLst>
  <p:sldIdLst>
    <p:sldId id="279" r:id="rId3"/>
    <p:sldId id="424" r:id="rId4"/>
    <p:sldId id="259" r:id="rId5"/>
    <p:sldId id="264" r:id="rId6"/>
    <p:sldId id="275" r:id="rId7"/>
    <p:sldId id="270" r:id="rId8"/>
    <p:sldId id="274" r:id="rId9"/>
    <p:sldId id="276" r:id="rId10"/>
    <p:sldId id="271" r:id="rId11"/>
    <p:sldId id="278" r:id="rId12"/>
    <p:sldId id="280" r:id="rId13"/>
    <p:sldId id="425" r:id="rId14"/>
    <p:sldId id="267" r:id="rId15"/>
    <p:sldId id="417" r:id="rId16"/>
    <p:sldId id="418" r:id="rId17"/>
    <p:sldId id="419" r:id="rId18"/>
    <p:sldId id="420" r:id="rId19"/>
    <p:sldId id="421" r:id="rId20"/>
    <p:sldId id="422" r:id="rId21"/>
    <p:sldId id="423" r:id="rId22"/>
    <p:sldId id="262" r:id="rId23"/>
    <p:sldId id="281" r:id="rId24"/>
    <p:sldId id="282" r:id="rId25"/>
    <p:sldId id="284" r:id="rId26"/>
    <p:sldId id="285" r:id="rId27"/>
    <p:sldId id="286" r:id="rId28"/>
    <p:sldId id="287" r:id="rId29"/>
    <p:sldId id="288" r:id="rId30"/>
    <p:sldId id="289" r:id="rId31"/>
    <p:sldId id="268" r:id="rId32"/>
    <p:sldId id="290" r:id="rId33"/>
    <p:sldId id="291" r:id="rId34"/>
    <p:sldId id="292" r:id="rId35"/>
    <p:sldId id="256" r:id="rId36"/>
    <p:sldId id="293" r:id="rId37"/>
    <p:sldId id="294" r:id="rId38"/>
    <p:sldId id="266" r:id="rId39"/>
    <p:sldId id="295" r:id="rId40"/>
    <p:sldId id="272" r:id="rId41"/>
    <p:sldId id="296" r:id="rId42"/>
    <p:sldId id="277" r:id="rId43"/>
    <p:sldId id="297" r:id="rId44"/>
    <p:sldId id="298" r:id="rId45"/>
    <p:sldId id="260" r:id="rId46"/>
    <p:sldId id="257" r:id="rId47"/>
    <p:sldId id="402" r:id="rId48"/>
    <p:sldId id="403" r:id="rId49"/>
    <p:sldId id="404" r:id="rId50"/>
    <p:sldId id="405" r:id="rId51"/>
    <p:sldId id="406" r:id="rId52"/>
    <p:sldId id="407" r:id="rId53"/>
    <p:sldId id="408" r:id="rId54"/>
    <p:sldId id="409" r:id="rId55"/>
    <p:sldId id="410" r:id="rId56"/>
    <p:sldId id="317" r:id="rId57"/>
    <p:sldId id="318" r:id="rId58"/>
    <p:sldId id="319" r:id="rId59"/>
    <p:sldId id="320" r:id="rId60"/>
    <p:sldId id="321" r:id="rId61"/>
    <p:sldId id="322" r:id="rId62"/>
    <p:sldId id="323" r:id="rId63"/>
    <p:sldId id="324" r:id="rId64"/>
    <p:sldId id="325" r:id="rId65"/>
    <p:sldId id="265" r:id="rId66"/>
    <p:sldId id="326" r:id="rId67"/>
    <p:sldId id="327" r:id="rId68"/>
    <p:sldId id="328" r:id="rId69"/>
    <p:sldId id="329" r:id="rId70"/>
    <p:sldId id="330" r:id="rId71"/>
    <p:sldId id="331" r:id="rId72"/>
    <p:sldId id="332" r:id="rId73"/>
    <p:sldId id="263" r:id="rId74"/>
    <p:sldId id="299" r:id="rId75"/>
    <p:sldId id="258" r:id="rId76"/>
    <p:sldId id="300" r:id="rId77"/>
    <p:sldId id="301" r:id="rId78"/>
    <p:sldId id="302" r:id="rId79"/>
    <p:sldId id="303" r:id="rId80"/>
    <p:sldId id="304" r:id="rId81"/>
    <p:sldId id="305" r:id="rId82"/>
    <p:sldId id="306" r:id="rId83"/>
    <p:sldId id="269" r:id="rId84"/>
    <p:sldId id="307" r:id="rId85"/>
    <p:sldId id="273" r:id="rId86"/>
    <p:sldId id="308" r:id="rId87"/>
    <p:sldId id="309" r:id="rId88"/>
    <p:sldId id="310" r:id="rId89"/>
    <p:sldId id="283" r:id="rId90"/>
    <p:sldId id="311" r:id="rId91"/>
    <p:sldId id="312" r:id="rId92"/>
    <p:sldId id="313" r:id="rId93"/>
    <p:sldId id="314" r:id="rId94"/>
    <p:sldId id="315" r:id="rId95"/>
    <p:sldId id="316" r:id="rId96"/>
    <p:sldId id="435" r:id="rId97"/>
    <p:sldId id="436" r:id="rId98"/>
    <p:sldId id="437" r:id="rId99"/>
    <p:sldId id="438" r:id="rId100"/>
    <p:sldId id="439" r:id="rId101"/>
    <p:sldId id="440" r:id="rId102"/>
    <p:sldId id="334" r:id="rId103"/>
    <p:sldId id="335" r:id="rId104"/>
    <p:sldId id="336" r:id="rId105"/>
    <p:sldId id="337" r:id="rId106"/>
    <p:sldId id="338" r:id="rId107"/>
    <p:sldId id="339" r:id="rId108"/>
    <p:sldId id="340" r:id="rId109"/>
    <p:sldId id="341" r:id="rId110"/>
    <p:sldId id="342" r:id="rId111"/>
    <p:sldId id="343" r:id="rId112"/>
    <p:sldId id="344" r:id="rId113"/>
    <p:sldId id="345"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426" r:id="rId130"/>
    <p:sldId id="427" r:id="rId131"/>
    <p:sldId id="428" r:id="rId132"/>
    <p:sldId id="429" r:id="rId133"/>
    <p:sldId id="430" r:id="rId134"/>
    <p:sldId id="431" r:id="rId135"/>
    <p:sldId id="432" r:id="rId136"/>
    <p:sldId id="433" r:id="rId137"/>
    <p:sldId id="434" r:id="rId138"/>
    <p:sldId id="355" r:id="rId139"/>
    <p:sldId id="356" r:id="rId140"/>
    <p:sldId id="357" r:id="rId141"/>
    <p:sldId id="358" r:id="rId142"/>
    <p:sldId id="359" r:id="rId143"/>
    <p:sldId id="360" r:id="rId144"/>
    <p:sldId id="361" r:id="rId145"/>
    <p:sldId id="362" r:id="rId146"/>
    <p:sldId id="363" r:id="rId147"/>
    <p:sldId id="364" r:id="rId148"/>
    <p:sldId id="365" r:id="rId149"/>
    <p:sldId id="366" r:id="rId150"/>
    <p:sldId id="367" r:id="rId151"/>
    <p:sldId id="368" r:id="rId152"/>
    <p:sldId id="369" r:id="rId153"/>
    <p:sldId id="370" r:id="rId154"/>
    <p:sldId id="371" r:id="rId155"/>
    <p:sldId id="372" r:id="rId156"/>
    <p:sldId id="373" r:id="rId157"/>
    <p:sldId id="374" r:id="rId158"/>
    <p:sldId id="375" r:id="rId159"/>
    <p:sldId id="392" r:id="rId160"/>
    <p:sldId id="393" r:id="rId161"/>
    <p:sldId id="394" r:id="rId162"/>
    <p:sldId id="395" r:id="rId163"/>
    <p:sldId id="396" r:id="rId164"/>
    <p:sldId id="397" r:id="rId165"/>
    <p:sldId id="261" r:id="rId166"/>
    <p:sldId id="398" r:id="rId167"/>
    <p:sldId id="399" r:id="rId168"/>
    <p:sldId id="400" r:id="rId169"/>
    <p:sldId id="401"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rst slide" id="{EBA04D78-D1FF-49F4-BDD6-03EE135E606E}">
          <p14:sldIdLst>
            <p14:sldId id="279"/>
          </p14:sldIdLst>
        </p14:section>
        <p14:section name="Managment Team PM" id="{65043596-36B7-4360-BB5C-7A99EFAEC5C9}">
          <p14:sldIdLst>
            <p14:sldId id="424"/>
            <p14:sldId id="259"/>
            <p14:sldId id="264"/>
            <p14:sldId id="275"/>
            <p14:sldId id="270"/>
            <p14:sldId id="274"/>
            <p14:sldId id="276"/>
            <p14:sldId id="271"/>
            <p14:sldId id="278"/>
            <p14:sldId id="280"/>
            <p14:sldId id="425"/>
            <p14:sldId id="267"/>
          </p14:sldIdLst>
        </p14:section>
        <p14:section name="System Integrator" id="{66451E6D-FE58-4EAA-A9D2-F44906114A5E}">
          <p14:sldIdLst>
            <p14:sldId id="417"/>
            <p14:sldId id="418"/>
            <p14:sldId id="419"/>
            <p14:sldId id="420"/>
            <p14:sldId id="421"/>
            <p14:sldId id="422"/>
            <p14:sldId id="423"/>
            <p14:sldId id="262"/>
          </p14:sldIdLst>
        </p14:section>
        <p14:section name="Project Developemnt Team" id="{F8C26C24-CC63-4172-B3A3-73D14A5089A7}">
          <p14:sldIdLst>
            <p14:sldId id="281"/>
            <p14:sldId id="282"/>
            <p14:sldId id="284"/>
            <p14:sldId id="285"/>
            <p14:sldId id="286"/>
            <p14:sldId id="287"/>
            <p14:sldId id="288"/>
            <p14:sldId id="289"/>
            <p14:sldId id="268"/>
            <p14:sldId id="290"/>
            <p14:sldId id="291"/>
            <p14:sldId id="292"/>
          </p14:sldIdLst>
        </p14:section>
        <p14:section name="Load and Dynamic Team" id="{AA101A20-CE92-48B5-918D-A122CBC0C47C}">
          <p14:sldIdLst>
            <p14:sldId id="256"/>
            <p14:sldId id="293"/>
            <p14:sldId id="294"/>
            <p14:sldId id="266"/>
            <p14:sldId id="295"/>
            <p14:sldId id="272"/>
            <p14:sldId id="296"/>
            <p14:sldId id="277"/>
            <p14:sldId id="297"/>
            <p14:sldId id="298"/>
            <p14:sldId id="260"/>
          </p14:sldIdLst>
        </p14:section>
        <p14:section name="Feedback &amp; Lidar assited Control Team" id="{D372D33A-2A8E-4A3F-AFBA-F56B31FFEDA4}">
          <p14:sldIdLst>
            <p14:sldId id="257"/>
            <p14:sldId id="402"/>
            <p14:sldId id="403"/>
            <p14:sldId id="404"/>
            <p14:sldId id="405"/>
            <p14:sldId id="406"/>
            <p14:sldId id="407"/>
            <p14:sldId id="408"/>
            <p14:sldId id="409"/>
            <p14:sldId id="410"/>
          </p14:sldIdLst>
        </p14:section>
        <p14:section name="Rotor Blade Design" id="{F3984CE5-56D7-42C2-8333-9D776DFA33D2}">
          <p14:sldIdLst>
            <p14:sldId id="317"/>
            <p14:sldId id="318"/>
            <p14:sldId id="319"/>
            <p14:sldId id="320"/>
            <p14:sldId id="321"/>
            <p14:sldId id="322"/>
            <p14:sldId id="323"/>
            <p14:sldId id="324"/>
          </p14:sldIdLst>
        </p14:section>
        <p14:section name="Rotor Blade Structure" id="{B04DE8D5-14E3-4214-9B36-B1AE599ABAD3}">
          <p14:sldIdLst>
            <p14:sldId id="325"/>
            <p14:sldId id="265"/>
            <p14:sldId id="326"/>
            <p14:sldId id="327"/>
            <p14:sldId id="328"/>
            <p14:sldId id="329"/>
            <p14:sldId id="330"/>
            <p14:sldId id="331"/>
            <p14:sldId id="332"/>
          </p14:sldIdLst>
        </p14:section>
        <p14:section name="Electrical Drivetrain" id="{7C598193-2E37-43EE-AF59-96716CFA58D8}">
          <p14:sldIdLst>
            <p14:sldId id="263"/>
            <p14:sldId id="299"/>
            <p14:sldId id="258"/>
            <p14:sldId id="300"/>
            <p14:sldId id="301"/>
            <p14:sldId id="302"/>
            <p14:sldId id="303"/>
            <p14:sldId id="304"/>
            <p14:sldId id="305"/>
            <p14:sldId id="306"/>
            <p14:sldId id="269"/>
          </p14:sldIdLst>
        </p14:section>
        <p14:section name="Grid Code Development Team" id="{F2D98627-864D-48AF-AC3B-42E60A90F6DE}">
          <p14:sldIdLst>
            <p14:sldId id="307"/>
            <p14:sldId id="273"/>
            <p14:sldId id="308"/>
            <p14:sldId id="309"/>
            <p14:sldId id="310"/>
            <p14:sldId id="283"/>
            <p14:sldId id="311"/>
            <p14:sldId id="312"/>
            <p14:sldId id="313"/>
            <p14:sldId id="314"/>
            <p14:sldId id="315"/>
            <p14:sldId id="316"/>
          </p14:sldIdLst>
        </p14:section>
        <p14:section name="Rotor Hub Pitch System Team" id="{9DD62220-007E-49DD-A053-43ACB43C520D}">
          <p14:sldIdLst>
            <p14:sldId id="435"/>
            <p14:sldId id="436"/>
            <p14:sldId id="437"/>
            <p14:sldId id="438"/>
            <p14:sldId id="439"/>
            <p14:sldId id="440"/>
          </p14:sldIdLst>
        </p14:section>
        <p14:section name="Rotor Bearing Team" id="{326CA9E2-B6EB-46CB-AD37-C962FEA0CC9F}">
          <p14:sldIdLst>
            <p14:sldId id="334"/>
            <p14:sldId id="335"/>
            <p14:sldId id="336"/>
            <p14:sldId id="337"/>
            <p14:sldId id="338"/>
            <p14:sldId id="339"/>
            <p14:sldId id="340"/>
            <p14:sldId id="341"/>
            <p14:sldId id="342"/>
            <p14:sldId id="343"/>
            <p14:sldId id="344"/>
            <p14:sldId id="345"/>
          </p14:sldIdLst>
        </p14:section>
        <p14:section name="Gearbox Brake Coupling Team" id="{FE0F0F93-B4B7-43A3-9BBF-1FF518EC2444}">
          <p14:sldIdLst>
            <p14:sldId id="377"/>
            <p14:sldId id="378"/>
            <p14:sldId id="379"/>
            <p14:sldId id="380"/>
            <p14:sldId id="381"/>
            <p14:sldId id="382"/>
            <p14:sldId id="383"/>
            <p14:sldId id="384"/>
            <p14:sldId id="385"/>
            <p14:sldId id="386"/>
            <p14:sldId id="387"/>
            <p14:sldId id="388"/>
            <p14:sldId id="389"/>
            <p14:sldId id="390"/>
            <p14:sldId id="391"/>
          </p14:sldIdLst>
        </p14:section>
        <p14:section name="Machine Bed Yaw Team" id="{A878458F-8633-4FD3-A09F-C91CF3D7163C}">
          <p14:sldIdLst>
            <p14:sldId id="426"/>
            <p14:sldId id="427"/>
            <p14:sldId id="428"/>
            <p14:sldId id="429"/>
            <p14:sldId id="430"/>
            <p14:sldId id="431"/>
            <p14:sldId id="432"/>
            <p14:sldId id="433"/>
            <p14:sldId id="434"/>
          </p14:sldIdLst>
        </p14:section>
        <p14:section name="Tower Structure Team" id="{ADC5DC0D-FE32-4B58-A56E-3BA0998A2E01}">
          <p14:sldIdLst>
            <p14:sldId id="355"/>
            <p14:sldId id="356"/>
            <p14:sldId id="357"/>
            <p14:sldId id="358"/>
            <p14:sldId id="359"/>
            <p14:sldId id="360"/>
            <p14:sldId id="361"/>
            <p14:sldId id="362"/>
            <p14:sldId id="363"/>
            <p14:sldId id="364"/>
          </p14:sldIdLst>
        </p14:section>
        <p14:section name="Foundation Team" id="{63C82E9E-61D6-4258-851E-150C84ECA5B9}">
          <p14:sldIdLst>
            <p14:sldId id="365"/>
            <p14:sldId id="366"/>
            <p14:sldId id="367"/>
            <p14:sldId id="368"/>
            <p14:sldId id="369"/>
            <p14:sldId id="370"/>
            <p14:sldId id="371"/>
            <p14:sldId id="372"/>
            <p14:sldId id="373"/>
            <p14:sldId id="374"/>
            <p14:sldId id="375"/>
          </p14:sldIdLst>
        </p14:section>
        <p14:section name="Strorage Team" id="{96C8712F-76FE-43E3-8CC2-E5BE1D4F2792}">
          <p14:sldIdLst>
            <p14:sldId id="392"/>
            <p14:sldId id="393"/>
            <p14:sldId id="394"/>
            <p14:sldId id="395"/>
            <p14:sldId id="396"/>
            <p14:sldId id="397"/>
            <p14:sldId id="261"/>
            <p14:sldId id="398"/>
            <p14:sldId id="399"/>
            <p14:sldId id="400"/>
            <p14:sldId id="4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ECEFA"/>
    <a:srgbClr val="92C6E6"/>
    <a:srgbClr val="80D2F7"/>
    <a:srgbClr val="7ED1F7"/>
    <a:srgbClr val="A1DFFD"/>
    <a:srgbClr val="C0F5FF"/>
    <a:srgbClr val="3C96FA"/>
    <a:srgbClr val="BDE5F9"/>
    <a:srgbClr val="C1E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67" autoAdjust="0"/>
    <p:restoredTop sz="94660"/>
  </p:normalViewPr>
  <p:slideViewPr>
    <p:cSldViewPr snapToGrid="0">
      <p:cViewPr varScale="1">
        <p:scale>
          <a:sx n="82" d="100"/>
          <a:sy n="82" d="100"/>
        </p:scale>
        <p:origin x="10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handoutMaster" Target="handoutMasters/handout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diagrams/_rels/data1.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B9BA3A-37EE-4BED-8D73-37DEE5D6208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6D88F6D5-7744-434A-8418-10685F08B8F2}">
      <dgm:prSet phldrT="[Text]"/>
      <dgm:spPr/>
      <dgm:t>
        <a:bodyPr/>
        <a:lstStyle/>
        <a:p>
          <a:r>
            <a:rPr lang="en-US" b="1" dirty="0"/>
            <a:t>Define Design Load Cases</a:t>
          </a:r>
        </a:p>
        <a:p>
          <a:r>
            <a:rPr lang="en-US" dirty="0"/>
            <a:t>(IEC 61400-1: DLC 1.x,2.x,3.x...) </a:t>
          </a:r>
        </a:p>
      </dgm:t>
    </dgm:pt>
    <dgm:pt modelId="{0E29EC8A-529B-47E3-A4B5-8E601D0F97CC}" type="parTrans" cxnId="{5050F000-CCF8-4F05-929B-B302381974E4}">
      <dgm:prSet/>
      <dgm:spPr/>
      <dgm:t>
        <a:bodyPr/>
        <a:lstStyle/>
        <a:p>
          <a:endParaRPr lang="en-US"/>
        </a:p>
      </dgm:t>
    </dgm:pt>
    <dgm:pt modelId="{7188DDD1-0E94-4795-933E-1C4233CD5735}" type="sibTrans" cxnId="{5050F000-CCF8-4F05-929B-B302381974E4}">
      <dgm:prSet/>
      <dgm:spPr>
        <a:blipFill rotWithShape="0">
          <a:blip xmlns:r="http://schemas.openxmlformats.org/officeDocument/2006/relationships" r:embed="rId1"/>
          <a:srcRect/>
          <a:stretch>
            <a:fillRect t="-8000" b="-8000"/>
          </a:stretch>
        </a:blipFill>
      </dgm:spPr>
      <dgm:t>
        <a:bodyPr/>
        <a:lstStyle/>
        <a:p>
          <a:endParaRPr lang="en-US"/>
        </a:p>
      </dgm:t>
    </dgm:pt>
    <dgm:pt modelId="{FFC89F9E-55B1-402F-B021-306D84A84971}">
      <dgm:prSet phldrT="[Text]"/>
      <dgm:spPr/>
      <dgm:t>
        <a:bodyPr/>
        <a:lstStyle/>
        <a:p>
          <a:r>
            <a:rPr lang="en-US" b="1" dirty="0"/>
            <a:t>Prepare input files</a:t>
          </a:r>
          <a:endParaRPr lang="en-US" dirty="0"/>
        </a:p>
        <a:p>
          <a:r>
            <a:rPr lang="en-US" dirty="0" err="1"/>
            <a:t>TurbSim</a:t>
          </a:r>
          <a:r>
            <a:rPr lang="en-US" dirty="0"/>
            <a:t> or other tool → turbulence wind files.</a:t>
          </a:r>
        </a:p>
        <a:p>
          <a:r>
            <a:rPr lang="en-US" dirty="0" err="1"/>
            <a:t>OpenFAST</a:t>
          </a:r>
          <a:r>
            <a:rPr lang="en-US" dirty="0"/>
            <a:t> input files (.</a:t>
          </a:r>
          <a:r>
            <a:rPr lang="en-US" dirty="0" err="1"/>
            <a:t>fst</a:t>
          </a:r>
          <a:r>
            <a:rPr lang="en-US" dirty="0"/>
            <a:t>) specifying DLC, controllers, initial conditions</a:t>
          </a:r>
        </a:p>
      </dgm:t>
    </dgm:pt>
    <dgm:pt modelId="{E6A5E3AA-2AD3-434C-8A81-4F6FA79D1B1A}" type="parTrans" cxnId="{1190D558-168F-4953-BB3A-BC3675DF31D4}">
      <dgm:prSet/>
      <dgm:spPr/>
      <dgm:t>
        <a:bodyPr/>
        <a:lstStyle/>
        <a:p>
          <a:endParaRPr lang="en-US"/>
        </a:p>
      </dgm:t>
    </dgm:pt>
    <dgm:pt modelId="{30509256-312B-4050-8A67-9EF441E699AC}" type="sibTrans" cxnId="{1190D558-168F-4953-BB3A-BC3675DF31D4}">
      <dgm:prSet/>
      <dgm:spPr/>
      <dgm:t>
        <a:bodyPr/>
        <a:lstStyle/>
        <a:p>
          <a:endParaRPr lang="en-US"/>
        </a:p>
      </dgm:t>
    </dgm:pt>
    <dgm:pt modelId="{897CD1C2-3539-4DE9-B89C-65B02CB2EFA4}">
      <dgm:prSet phldrT="[Text]"/>
      <dgm:spPr/>
      <dgm:t>
        <a:bodyPr/>
        <a:lstStyle/>
        <a:p>
          <a:pPr>
            <a:buFont typeface="Arial" panose="020B0604020202020204" pitchFamily="34" charset="0"/>
            <a:buChar char="•"/>
          </a:pPr>
          <a:r>
            <a:rPr lang="en-US" b="1" dirty="0"/>
            <a:t>Run </a:t>
          </a:r>
          <a:r>
            <a:rPr lang="en-US" b="1" dirty="0" err="1"/>
            <a:t>OpenFAST</a:t>
          </a:r>
          <a:r>
            <a:rPr lang="en-US" b="1" dirty="0"/>
            <a:t> simulations</a:t>
          </a:r>
          <a:endParaRPr lang="en-US" dirty="0"/>
        </a:p>
        <a:p>
          <a:pPr>
            <a:buFont typeface="Arial" panose="020B0604020202020204" pitchFamily="34" charset="0"/>
            <a:buChar char="•"/>
          </a:pPr>
          <a:r>
            <a:rPr lang="en-US" dirty="0"/>
            <a:t>Run one or many cases (each produces a time-series output .out</a:t>
          </a:r>
        </a:p>
      </dgm:t>
    </dgm:pt>
    <dgm:pt modelId="{98C33762-21D4-4001-8ECD-50ED6F15AE0D}" type="parTrans" cxnId="{3510895D-7CFE-4B32-A256-F2475302BD5A}">
      <dgm:prSet/>
      <dgm:spPr/>
      <dgm:t>
        <a:bodyPr/>
        <a:lstStyle/>
        <a:p>
          <a:endParaRPr lang="en-US"/>
        </a:p>
      </dgm:t>
    </dgm:pt>
    <dgm:pt modelId="{D00EDACE-3387-4FD4-8577-108E11C18EC2}" type="sibTrans" cxnId="{3510895D-7CFE-4B32-A256-F2475302BD5A}">
      <dgm:prSet/>
      <dgm:spPr/>
      <dgm:t>
        <a:bodyPr/>
        <a:lstStyle/>
        <a:p>
          <a:endParaRPr lang="en-US"/>
        </a:p>
      </dgm:t>
    </dgm:pt>
    <dgm:pt modelId="{205C85B6-FBE2-41EE-9CC7-1CB5364F745E}">
      <dgm:prSet phldrT="[Text]"/>
      <dgm:spPr/>
      <dgm:t>
        <a:bodyPr/>
        <a:lstStyle/>
        <a:p>
          <a:pPr>
            <a:buFont typeface="Arial" panose="020B0604020202020204" pitchFamily="34" charset="0"/>
            <a:buChar char="•"/>
          </a:pPr>
          <a:r>
            <a:rPr lang="en-US" b="1" dirty="0"/>
            <a:t>Collect and organize outputs</a:t>
          </a:r>
          <a:endParaRPr lang="en-US" dirty="0"/>
        </a:p>
        <a:p>
          <a:pPr>
            <a:buFont typeface="Arial" panose="020B0604020202020204" pitchFamily="34" charset="0"/>
            <a:buChar char="•"/>
          </a:pPr>
          <a:r>
            <a:rPr lang="en-US" dirty="0"/>
            <a:t>Gather .out files, label them by DLC and wind speed</a:t>
          </a:r>
        </a:p>
      </dgm:t>
    </dgm:pt>
    <dgm:pt modelId="{CCDB9FE0-75C3-449D-929E-D06A9EE7835B}" type="parTrans" cxnId="{9258D8B8-26DE-4888-A9BC-C4D14E0E3F30}">
      <dgm:prSet/>
      <dgm:spPr/>
      <dgm:t>
        <a:bodyPr/>
        <a:lstStyle/>
        <a:p>
          <a:endParaRPr lang="en-US"/>
        </a:p>
      </dgm:t>
    </dgm:pt>
    <dgm:pt modelId="{DF8203D7-BDA8-41ED-A63C-80CA06E5DBC6}" type="sibTrans" cxnId="{9258D8B8-26DE-4888-A9BC-C4D14E0E3F30}">
      <dgm:prSet/>
      <dgm:spPr/>
      <dgm:t>
        <a:bodyPr/>
        <a:lstStyle/>
        <a:p>
          <a:endParaRPr lang="en-US"/>
        </a:p>
      </dgm:t>
    </dgm:pt>
    <dgm:pt modelId="{35315F12-0A26-42D8-8926-56E87284CD1A}">
      <dgm:prSet phldrT="[Text]"/>
      <dgm:spPr/>
      <dgm:t>
        <a:bodyPr/>
        <a:lstStyle/>
        <a:p>
          <a:pPr>
            <a:buFont typeface="Arial" panose="020B0604020202020204" pitchFamily="34" charset="0"/>
            <a:buChar char="•"/>
          </a:pPr>
          <a:r>
            <a:rPr lang="en-US" b="1" dirty="0"/>
            <a:t>Run </a:t>
          </a:r>
          <a:r>
            <a:rPr lang="en-US" b="1" dirty="0" err="1"/>
            <a:t>MExtremes</a:t>
          </a:r>
          <a:endParaRPr lang="en-US" dirty="0"/>
        </a:p>
        <a:p>
          <a:pPr>
            <a:buFont typeface="Arial" panose="020B0604020202020204" pitchFamily="34" charset="0"/>
            <a:buChar char="•"/>
          </a:pPr>
          <a:r>
            <a:rPr lang="en-US" dirty="0"/>
            <a:t>Read files sequentially</a:t>
          </a:r>
        </a:p>
        <a:p>
          <a:pPr>
            <a:buFont typeface="Arial" panose="020B0604020202020204" pitchFamily="34" charset="0"/>
            <a:buChar char="•"/>
          </a:pPr>
          <a:r>
            <a:rPr lang="en-US" dirty="0"/>
            <a:t>Optionally use string channel names or calculated channels</a:t>
          </a:r>
        </a:p>
        <a:p>
          <a:pPr>
            <a:buFont typeface="Arial" panose="020B0604020202020204" pitchFamily="34" charset="0"/>
            <a:buChar char="•"/>
          </a:pPr>
          <a:r>
            <a:rPr lang="en-US" dirty="0"/>
            <a:t>Find extremes (max/min), record time, which file, and associated channels</a:t>
          </a:r>
        </a:p>
      </dgm:t>
    </dgm:pt>
    <dgm:pt modelId="{59FBA50C-240A-4CCE-AB56-8413E6B52A1E}" type="parTrans" cxnId="{6CD397CC-D206-488A-B34D-193786D138F7}">
      <dgm:prSet/>
      <dgm:spPr/>
      <dgm:t>
        <a:bodyPr/>
        <a:lstStyle/>
        <a:p>
          <a:endParaRPr lang="en-US"/>
        </a:p>
      </dgm:t>
    </dgm:pt>
    <dgm:pt modelId="{8AD4446F-B925-47B4-99BE-CB396DDC37E3}" type="sibTrans" cxnId="{6CD397CC-D206-488A-B34D-193786D138F7}">
      <dgm:prSet/>
      <dgm:spPr/>
      <dgm:t>
        <a:bodyPr/>
        <a:lstStyle/>
        <a:p>
          <a:endParaRPr lang="en-US"/>
        </a:p>
      </dgm:t>
    </dgm:pt>
    <dgm:pt modelId="{97E0BA09-8FBF-48C8-9692-4D8FC2145FA4}">
      <dgm:prSet/>
      <dgm:spPr/>
      <dgm:t>
        <a:bodyPr/>
        <a:lstStyle/>
        <a:p>
          <a:pPr>
            <a:buNone/>
          </a:pPr>
          <a:r>
            <a:rPr lang="en-US" b="1" dirty="0"/>
            <a:t>Generate extreme-event tables &amp; plots</a:t>
          </a:r>
        </a:p>
        <a:p>
          <a:pPr>
            <a:buNone/>
          </a:pPr>
          <a:r>
            <a:rPr lang="en-US" dirty="0"/>
            <a:t>Excel/text tables, charts, scatter plots, per DLC or wind-speed</a:t>
          </a:r>
        </a:p>
      </dgm:t>
    </dgm:pt>
    <dgm:pt modelId="{024D93AA-DE7D-4CD8-9526-9265B503E9D9}" type="parTrans" cxnId="{9104200A-35A0-43CF-8344-8B70AC2346F8}">
      <dgm:prSet/>
      <dgm:spPr/>
      <dgm:t>
        <a:bodyPr/>
        <a:lstStyle/>
        <a:p>
          <a:endParaRPr lang="en-US"/>
        </a:p>
      </dgm:t>
    </dgm:pt>
    <dgm:pt modelId="{D2381312-2222-4BAB-92C1-D2E4BC9BF169}" type="sibTrans" cxnId="{9104200A-35A0-43CF-8344-8B70AC2346F8}">
      <dgm:prSet/>
      <dgm:spPr/>
      <dgm:t>
        <a:bodyPr/>
        <a:lstStyle/>
        <a:p>
          <a:endParaRPr lang="en-US"/>
        </a:p>
      </dgm:t>
    </dgm:pt>
    <dgm:pt modelId="{8A2B8EFC-985C-43FE-B64D-76C9510BC5DE}">
      <dgm:prSet/>
      <dgm:spPr/>
      <dgm:t>
        <a:bodyPr/>
        <a:lstStyle/>
        <a:p>
          <a:pPr>
            <a:buNone/>
          </a:pPr>
          <a:r>
            <a:rPr lang="en-US" b="1" dirty="0"/>
            <a:t>Post-processing &amp; checks</a:t>
          </a:r>
        </a:p>
        <a:p>
          <a:pPr>
            <a:buNone/>
          </a:pPr>
          <a:r>
            <a:rPr lang="en-US" dirty="0"/>
            <a:t>Apply partial safety factors (PSFs) if required</a:t>
          </a:r>
        </a:p>
        <a:p>
          <a:pPr>
            <a:buNone/>
          </a:pPr>
          <a:r>
            <a:rPr lang="en-US" dirty="0"/>
            <a:t>Compare extremes to design limits / safety factors</a:t>
          </a:r>
        </a:p>
      </dgm:t>
    </dgm:pt>
    <dgm:pt modelId="{CCCA3EEF-D1BC-408E-A1BB-4539BE01995D}" type="parTrans" cxnId="{0ED0E218-AE65-4F8B-953D-E198110CD938}">
      <dgm:prSet/>
      <dgm:spPr/>
      <dgm:t>
        <a:bodyPr/>
        <a:lstStyle/>
        <a:p>
          <a:endParaRPr lang="en-US"/>
        </a:p>
      </dgm:t>
    </dgm:pt>
    <dgm:pt modelId="{AE275DE5-4EF8-4F09-AD90-1F185B7B409F}" type="sibTrans" cxnId="{0ED0E218-AE65-4F8B-953D-E198110CD938}">
      <dgm:prSet/>
      <dgm:spPr/>
      <dgm:t>
        <a:bodyPr/>
        <a:lstStyle/>
        <a:p>
          <a:endParaRPr lang="en-US"/>
        </a:p>
      </dgm:t>
    </dgm:pt>
    <dgm:pt modelId="{1C172206-91DC-40E3-A23F-7A082FC578D5}">
      <dgm:prSet/>
      <dgm:spPr/>
      <dgm:t>
        <a:bodyPr/>
        <a:lstStyle/>
        <a:p>
          <a:pPr>
            <a:buNone/>
          </a:pPr>
          <a:r>
            <a:rPr lang="en-US" b="1" dirty="0"/>
            <a:t>Certification / </a:t>
          </a:r>
          <a:r>
            <a:rPr lang="en-US" b="1"/>
            <a:t>design decisions</a:t>
          </a:r>
          <a:r>
            <a:rPr lang="en-US"/>
            <a:t>Report results, pick critical load cases, update design if needed</a:t>
          </a:r>
          <a:endParaRPr lang="en-US" dirty="0"/>
        </a:p>
      </dgm:t>
    </dgm:pt>
    <dgm:pt modelId="{0FE48B1B-AB35-4361-8FB5-6D1FC330E3B1}" type="parTrans" cxnId="{8D04D8C8-64A9-4E36-AEC9-17A2FCB3A9E0}">
      <dgm:prSet/>
      <dgm:spPr/>
      <dgm:t>
        <a:bodyPr/>
        <a:lstStyle/>
        <a:p>
          <a:endParaRPr lang="en-US"/>
        </a:p>
      </dgm:t>
    </dgm:pt>
    <dgm:pt modelId="{9CC062B0-C55E-44F8-A6FD-1DCD4ECE46EA}" type="sibTrans" cxnId="{8D04D8C8-64A9-4E36-AEC9-17A2FCB3A9E0}">
      <dgm:prSet/>
      <dgm:spPr/>
      <dgm:t>
        <a:bodyPr/>
        <a:lstStyle/>
        <a:p>
          <a:endParaRPr lang="en-US"/>
        </a:p>
      </dgm:t>
    </dgm:pt>
    <dgm:pt modelId="{77A698C6-E590-4202-B104-83442A79E88A}" type="pres">
      <dgm:prSet presAssocID="{61B9BA3A-37EE-4BED-8D73-37DEE5D6208A}" presName="diagram" presStyleCnt="0">
        <dgm:presLayoutVars>
          <dgm:dir/>
          <dgm:resizeHandles val="exact"/>
        </dgm:presLayoutVars>
      </dgm:prSet>
      <dgm:spPr/>
    </dgm:pt>
    <dgm:pt modelId="{312B8957-B695-4CE0-BF60-70CE370BFD78}" type="pres">
      <dgm:prSet presAssocID="{6D88F6D5-7744-434A-8418-10685F08B8F2}" presName="node" presStyleLbl="node1" presStyleIdx="0" presStyleCnt="8" custScaleY="130536">
        <dgm:presLayoutVars>
          <dgm:bulletEnabled val="1"/>
        </dgm:presLayoutVars>
      </dgm:prSet>
      <dgm:spPr/>
    </dgm:pt>
    <dgm:pt modelId="{69C29377-291C-4BFA-9F35-5531F43638B2}" type="pres">
      <dgm:prSet presAssocID="{7188DDD1-0E94-4795-933E-1C4233CD5735}" presName="sibTrans" presStyleLbl="sibTrans2D1" presStyleIdx="0" presStyleCnt="7"/>
      <dgm:spPr/>
    </dgm:pt>
    <dgm:pt modelId="{3C942B90-0038-4DE2-B350-E9E10DAF1B43}" type="pres">
      <dgm:prSet presAssocID="{7188DDD1-0E94-4795-933E-1C4233CD5735}" presName="connectorText" presStyleLbl="sibTrans2D1" presStyleIdx="0" presStyleCnt="7"/>
      <dgm:spPr/>
    </dgm:pt>
    <dgm:pt modelId="{EA3B38DB-EE5E-4DB4-98D1-63761C0B450A}" type="pres">
      <dgm:prSet presAssocID="{FFC89F9E-55B1-402F-B021-306D84A84971}" presName="node" presStyleLbl="node1" presStyleIdx="1" presStyleCnt="8" custScaleY="130536">
        <dgm:presLayoutVars>
          <dgm:bulletEnabled val="1"/>
        </dgm:presLayoutVars>
      </dgm:prSet>
      <dgm:spPr/>
    </dgm:pt>
    <dgm:pt modelId="{0574BFC6-F810-4E1E-9FAE-78A41D078FCF}" type="pres">
      <dgm:prSet presAssocID="{30509256-312B-4050-8A67-9EF441E699AC}" presName="sibTrans" presStyleLbl="sibTrans2D1" presStyleIdx="1" presStyleCnt="7"/>
      <dgm:spPr/>
    </dgm:pt>
    <dgm:pt modelId="{7253C937-C42C-4B50-8648-40AD595CD922}" type="pres">
      <dgm:prSet presAssocID="{30509256-312B-4050-8A67-9EF441E699AC}" presName="connectorText" presStyleLbl="sibTrans2D1" presStyleIdx="1" presStyleCnt="7"/>
      <dgm:spPr/>
    </dgm:pt>
    <dgm:pt modelId="{B2BA23D8-0C74-4089-AD9A-33F77C59BCE3}" type="pres">
      <dgm:prSet presAssocID="{897CD1C2-3539-4DE9-B89C-65B02CB2EFA4}" presName="node" presStyleLbl="node1" presStyleIdx="2" presStyleCnt="8" custScaleY="130536">
        <dgm:presLayoutVars>
          <dgm:bulletEnabled val="1"/>
        </dgm:presLayoutVars>
      </dgm:prSet>
      <dgm:spPr/>
    </dgm:pt>
    <dgm:pt modelId="{F98EB165-8B9E-4513-A04F-A4AD135A769E}" type="pres">
      <dgm:prSet presAssocID="{D00EDACE-3387-4FD4-8577-108E11C18EC2}" presName="sibTrans" presStyleLbl="sibTrans2D1" presStyleIdx="2" presStyleCnt="7"/>
      <dgm:spPr/>
    </dgm:pt>
    <dgm:pt modelId="{39872F98-6EA3-4137-A01D-C53AAFDBBDC3}" type="pres">
      <dgm:prSet presAssocID="{D00EDACE-3387-4FD4-8577-108E11C18EC2}" presName="connectorText" presStyleLbl="sibTrans2D1" presStyleIdx="2" presStyleCnt="7"/>
      <dgm:spPr/>
    </dgm:pt>
    <dgm:pt modelId="{4A7B9416-2EF0-4A9D-B9DC-4582FC19F9E2}" type="pres">
      <dgm:prSet presAssocID="{205C85B6-FBE2-41EE-9CC7-1CB5364F745E}" presName="node" presStyleLbl="node1" presStyleIdx="3" presStyleCnt="8" custScaleY="130536">
        <dgm:presLayoutVars>
          <dgm:bulletEnabled val="1"/>
        </dgm:presLayoutVars>
      </dgm:prSet>
      <dgm:spPr/>
    </dgm:pt>
    <dgm:pt modelId="{C85A2E62-2F3E-4CD0-BD26-2AC53855165D}" type="pres">
      <dgm:prSet presAssocID="{DF8203D7-BDA8-41ED-A63C-80CA06E5DBC6}" presName="sibTrans" presStyleLbl="sibTrans2D1" presStyleIdx="3" presStyleCnt="7"/>
      <dgm:spPr/>
    </dgm:pt>
    <dgm:pt modelId="{07068589-69DB-47ED-9C9B-B107F68C9650}" type="pres">
      <dgm:prSet presAssocID="{DF8203D7-BDA8-41ED-A63C-80CA06E5DBC6}" presName="connectorText" presStyleLbl="sibTrans2D1" presStyleIdx="3" presStyleCnt="7"/>
      <dgm:spPr/>
    </dgm:pt>
    <dgm:pt modelId="{DDED3378-C1B3-449E-952A-68388C8C5DC9}" type="pres">
      <dgm:prSet presAssocID="{35315F12-0A26-42D8-8926-56E87284CD1A}" presName="node" presStyleLbl="node1" presStyleIdx="4" presStyleCnt="8" custScaleY="130536">
        <dgm:presLayoutVars>
          <dgm:bulletEnabled val="1"/>
        </dgm:presLayoutVars>
      </dgm:prSet>
      <dgm:spPr/>
    </dgm:pt>
    <dgm:pt modelId="{49DD12C4-6986-434C-A9B1-CE5FAA18EB02}" type="pres">
      <dgm:prSet presAssocID="{8AD4446F-B925-47B4-99BE-CB396DDC37E3}" presName="sibTrans" presStyleLbl="sibTrans2D1" presStyleIdx="4" presStyleCnt="7"/>
      <dgm:spPr/>
    </dgm:pt>
    <dgm:pt modelId="{0675F608-70A5-4762-9AD8-283C6D2CEDC7}" type="pres">
      <dgm:prSet presAssocID="{8AD4446F-B925-47B4-99BE-CB396DDC37E3}" presName="connectorText" presStyleLbl="sibTrans2D1" presStyleIdx="4" presStyleCnt="7"/>
      <dgm:spPr/>
    </dgm:pt>
    <dgm:pt modelId="{1EB2A130-0856-4668-B319-78BBAE1F9507}" type="pres">
      <dgm:prSet presAssocID="{97E0BA09-8FBF-48C8-9692-4D8FC2145FA4}" presName="node" presStyleLbl="node1" presStyleIdx="5" presStyleCnt="8" custScaleY="130536">
        <dgm:presLayoutVars>
          <dgm:bulletEnabled val="1"/>
        </dgm:presLayoutVars>
      </dgm:prSet>
      <dgm:spPr/>
    </dgm:pt>
    <dgm:pt modelId="{D7926967-6658-44E8-ACB0-729032F28E48}" type="pres">
      <dgm:prSet presAssocID="{D2381312-2222-4BAB-92C1-D2E4BC9BF169}" presName="sibTrans" presStyleLbl="sibTrans2D1" presStyleIdx="5" presStyleCnt="7"/>
      <dgm:spPr/>
    </dgm:pt>
    <dgm:pt modelId="{2E5FDF52-1C2B-4D72-A74B-AFC2943A86C5}" type="pres">
      <dgm:prSet presAssocID="{D2381312-2222-4BAB-92C1-D2E4BC9BF169}" presName="connectorText" presStyleLbl="sibTrans2D1" presStyleIdx="5" presStyleCnt="7"/>
      <dgm:spPr/>
    </dgm:pt>
    <dgm:pt modelId="{BA5041DD-96A2-4D0F-A1DF-3D9932A3BE74}" type="pres">
      <dgm:prSet presAssocID="{8A2B8EFC-985C-43FE-B64D-76C9510BC5DE}" presName="node" presStyleLbl="node1" presStyleIdx="6" presStyleCnt="8" custScaleY="130536">
        <dgm:presLayoutVars>
          <dgm:bulletEnabled val="1"/>
        </dgm:presLayoutVars>
      </dgm:prSet>
      <dgm:spPr/>
    </dgm:pt>
    <dgm:pt modelId="{4C7800E4-8FB5-4717-BAE7-DD4AC445A62C}" type="pres">
      <dgm:prSet presAssocID="{AE275DE5-4EF8-4F09-AD90-1F185B7B409F}" presName="sibTrans" presStyleLbl="sibTrans2D1" presStyleIdx="6" presStyleCnt="7"/>
      <dgm:spPr/>
    </dgm:pt>
    <dgm:pt modelId="{51C7591D-8DA0-4AE9-89FD-CB963682C33E}" type="pres">
      <dgm:prSet presAssocID="{AE275DE5-4EF8-4F09-AD90-1F185B7B409F}" presName="connectorText" presStyleLbl="sibTrans2D1" presStyleIdx="6" presStyleCnt="7"/>
      <dgm:spPr/>
    </dgm:pt>
    <dgm:pt modelId="{2BB193F1-FE00-41FF-B6D9-70C8AEBC46A4}" type="pres">
      <dgm:prSet presAssocID="{1C172206-91DC-40E3-A23F-7A082FC578D5}" presName="node" presStyleLbl="node1" presStyleIdx="7" presStyleCnt="8" custScaleY="130536">
        <dgm:presLayoutVars>
          <dgm:bulletEnabled val="1"/>
        </dgm:presLayoutVars>
      </dgm:prSet>
      <dgm:spPr/>
    </dgm:pt>
  </dgm:ptLst>
  <dgm:cxnLst>
    <dgm:cxn modelId="{5050F000-CCF8-4F05-929B-B302381974E4}" srcId="{61B9BA3A-37EE-4BED-8D73-37DEE5D6208A}" destId="{6D88F6D5-7744-434A-8418-10685F08B8F2}" srcOrd="0" destOrd="0" parTransId="{0E29EC8A-529B-47E3-A4B5-8E601D0F97CC}" sibTransId="{7188DDD1-0E94-4795-933E-1C4233CD5735}"/>
    <dgm:cxn modelId="{9104200A-35A0-43CF-8344-8B70AC2346F8}" srcId="{61B9BA3A-37EE-4BED-8D73-37DEE5D6208A}" destId="{97E0BA09-8FBF-48C8-9692-4D8FC2145FA4}" srcOrd="5" destOrd="0" parTransId="{024D93AA-DE7D-4CD8-9526-9265B503E9D9}" sibTransId="{D2381312-2222-4BAB-92C1-D2E4BC9BF169}"/>
    <dgm:cxn modelId="{0ED0E218-AE65-4F8B-953D-E198110CD938}" srcId="{61B9BA3A-37EE-4BED-8D73-37DEE5D6208A}" destId="{8A2B8EFC-985C-43FE-B64D-76C9510BC5DE}" srcOrd="6" destOrd="0" parTransId="{CCCA3EEF-D1BC-408E-A1BB-4539BE01995D}" sibTransId="{AE275DE5-4EF8-4F09-AD90-1F185B7B409F}"/>
    <dgm:cxn modelId="{8A17C11D-CD30-4DE8-A3DA-6616AFDE456F}" type="presOf" srcId="{205C85B6-FBE2-41EE-9CC7-1CB5364F745E}" destId="{4A7B9416-2EF0-4A9D-B9DC-4582FC19F9E2}" srcOrd="0" destOrd="0" presId="urn:microsoft.com/office/officeart/2005/8/layout/process5"/>
    <dgm:cxn modelId="{CC2F3127-1A52-4172-99E0-DED902D766BB}" type="presOf" srcId="{AE275DE5-4EF8-4F09-AD90-1F185B7B409F}" destId="{4C7800E4-8FB5-4717-BAE7-DD4AC445A62C}" srcOrd="0" destOrd="0" presId="urn:microsoft.com/office/officeart/2005/8/layout/process5"/>
    <dgm:cxn modelId="{ED1FBD2D-DEB2-4D71-924A-A120B14720D2}" type="presOf" srcId="{7188DDD1-0E94-4795-933E-1C4233CD5735}" destId="{3C942B90-0038-4DE2-B350-E9E10DAF1B43}" srcOrd="1" destOrd="0" presId="urn:microsoft.com/office/officeart/2005/8/layout/process5"/>
    <dgm:cxn modelId="{B20EC231-5946-4F93-9B7A-11805A373321}" type="presOf" srcId="{DF8203D7-BDA8-41ED-A63C-80CA06E5DBC6}" destId="{C85A2E62-2F3E-4CD0-BD26-2AC53855165D}" srcOrd="0" destOrd="0" presId="urn:microsoft.com/office/officeart/2005/8/layout/process5"/>
    <dgm:cxn modelId="{3510895D-7CFE-4B32-A256-F2475302BD5A}" srcId="{61B9BA3A-37EE-4BED-8D73-37DEE5D6208A}" destId="{897CD1C2-3539-4DE9-B89C-65B02CB2EFA4}" srcOrd="2" destOrd="0" parTransId="{98C33762-21D4-4001-8ECD-50ED6F15AE0D}" sibTransId="{D00EDACE-3387-4FD4-8577-108E11C18EC2}"/>
    <dgm:cxn modelId="{C31F3862-CE41-4A48-8879-E7AEFC78C0C7}" type="presOf" srcId="{6D88F6D5-7744-434A-8418-10685F08B8F2}" destId="{312B8957-B695-4CE0-BF60-70CE370BFD78}" srcOrd="0" destOrd="0" presId="urn:microsoft.com/office/officeart/2005/8/layout/process5"/>
    <dgm:cxn modelId="{C60CD262-5EE8-404C-AE45-058A4D94A8CF}" type="presOf" srcId="{D2381312-2222-4BAB-92C1-D2E4BC9BF169}" destId="{2E5FDF52-1C2B-4D72-A74B-AFC2943A86C5}" srcOrd="1" destOrd="0" presId="urn:microsoft.com/office/officeart/2005/8/layout/process5"/>
    <dgm:cxn modelId="{C9BE1B65-F2BC-49EE-A132-0D9EB6E0ACC6}" type="presOf" srcId="{30509256-312B-4050-8A67-9EF441E699AC}" destId="{0574BFC6-F810-4E1E-9FAE-78A41D078FCF}" srcOrd="0" destOrd="0" presId="urn:microsoft.com/office/officeart/2005/8/layout/process5"/>
    <dgm:cxn modelId="{94F16B4C-D20D-4F1B-8956-AF1925EC3A53}" type="presOf" srcId="{30509256-312B-4050-8A67-9EF441E699AC}" destId="{7253C937-C42C-4B50-8648-40AD595CD922}" srcOrd="1" destOrd="0" presId="urn:microsoft.com/office/officeart/2005/8/layout/process5"/>
    <dgm:cxn modelId="{1190D558-168F-4953-BB3A-BC3675DF31D4}" srcId="{61B9BA3A-37EE-4BED-8D73-37DEE5D6208A}" destId="{FFC89F9E-55B1-402F-B021-306D84A84971}" srcOrd="1" destOrd="0" parTransId="{E6A5E3AA-2AD3-434C-8A81-4F6FA79D1B1A}" sibTransId="{30509256-312B-4050-8A67-9EF441E699AC}"/>
    <dgm:cxn modelId="{086B0A7F-F6F9-4DB7-85AA-56A83666CF92}" type="presOf" srcId="{FFC89F9E-55B1-402F-B021-306D84A84971}" destId="{EA3B38DB-EE5E-4DB4-98D1-63761C0B450A}" srcOrd="0" destOrd="0" presId="urn:microsoft.com/office/officeart/2005/8/layout/process5"/>
    <dgm:cxn modelId="{DBEDD184-043C-46A9-BDC4-8346E4A31581}" type="presOf" srcId="{D00EDACE-3387-4FD4-8577-108E11C18EC2}" destId="{F98EB165-8B9E-4513-A04F-A4AD135A769E}" srcOrd="0" destOrd="0" presId="urn:microsoft.com/office/officeart/2005/8/layout/process5"/>
    <dgm:cxn modelId="{20AF02A4-635A-425C-96AC-1D0EC6FC62E1}" type="presOf" srcId="{8A2B8EFC-985C-43FE-B64D-76C9510BC5DE}" destId="{BA5041DD-96A2-4D0F-A1DF-3D9932A3BE74}" srcOrd="0" destOrd="0" presId="urn:microsoft.com/office/officeart/2005/8/layout/process5"/>
    <dgm:cxn modelId="{F97C99B4-FE38-4F86-99B6-E5DD18D39AD9}" type="presOf" srcId="{8AD4446F-B925-47B4-99BE-CB396DDC37E3}" destId="{49DD12C4-6986-434C-A9B1-CE5FAA18EB02}" srcOrd="0" destOrd="0" presId="urn:microsoft.com/office/officeart/2005/8/layout/process5"/>
    <dgm:cxn modelId="{F88E16B8-C66D-4857-9BC5-9534F89E7499}" type="presOf" srcId="{7188DDD1-0E94-4795-933E-1C4233CD5735}" destId="{69C29377-291C-4BFA-9F35-5531F43638B2}" srcOrd="0" destOrd="0" presId="urn:microsoft.com/office/officeart/2005/8/layout/process5"/>
    <dgm:cxn modelId="{9258D8B8-26DE-4888-A9BC-C4D14E0E3F30}" srcId="{61B9BA3A-37EE-4BED-8D73-37DEE5D6208A}" destId="{205C85B6-FBE2-41EE-9CC7-1CB5364F745E}" srcOrd="3" destOrd="0" parTransId="{CCDB9FE0-75C3-449D-929E-D06A9EE7835B}" sibTransId="{DF8203D7-BDA8-41ED-A63C-80CA06E5DBC6}"/>
    <dgm:cxn modelId="{FE895EC5-2C6C-4ECB-88FB-DB868C8D31FD}" type="presOf" srcId="{97E0BA09-8FBF-48C8-9692-4D8FC2145FA4}" destId="{1EB2A130-0856-4668-B319-78BBAE1F9507}" srcOrd="0" destOrd="0" presId="urn:microsoft.com/office/officeart/2005/8/layout/process5"/>
    <dgm:cxn modelId="{8D04D8C8-64A9-4E36-AEC9-17A2FCB3A9E0}" srcId="{61B9BA3A-37EE-4BED-8D73-37DEE5D6208A}" destId="{1C172206-91DC-40E3-A23F-7A082FC578D5}" srcOrd="7" destOrd="0" parTransId="{0FE48B1B-AB35-4361-8FB5-6D1FC330E3B1}" sibTransId="{9CC062B0-C55E-44F8-A6FD-1DCD4ECE46EA}"/>
    <dgm:cxn modelId="{D9B766C9-34DA-4BFE-9ABC-D1A90FA86364}" type="presOf" srcId="{8AD4446F-B925-47B4-99BE-CB396DDC37E3}" destId="{0675F608-70A5-4762-9AD8-283C6D2CEDC7}" srcOrd="1" destOrd="0" presId="urn:microsoft.com/office/officeart/2005/8/layout/process5"/>
    <dgm:cxn modelId="{28167BC9-B9FE-49CC-9715-57CC37A8AED4}" type="presOf" srcId="{1C172206-91DC-40E3-A23F-7A082FC578D5}" destId="{2BB193F1-FE00-41FF-B6D9-70C8AEBC46A4}" srcOrd="0" destOrd="0" presId="urn:microsoft.com/office/officeart/2005/8/layout/process5"/>
    <dgm:cxn modelId="{6CD397CC-D206-488A-B34D-193786D138F7}" srcId="{61B9BA3A-37EE-4BED-8D73-37DEE5D6208A}" destId="{35315F12-0A26-42D8-8926-56E87284CD1A}" srcOrd="4" destOrd="0" parTransId="{59FBA50C-240A-4CCE-AB56-8413E6B52A1E}" sibTransId="{8AD4446F-B925-47B4-99BE-CB396DDC37E3}"/>
    <dgm:cxn modelId="{4F2CBCD3-1C46-4A16-957B-1E064D40D69D}" type="presOf" srcId="{61B9BA3A-37EE-4BED-8D73-37DEE5D6208A}" destId="{77A698C6-E590-4202-B104-83442A79E88A}" srcOrd="0" destOrd="0" presId="urn:microsoft.com/office/officeart/2005/8/layout/process5"/>
    <dgm:cxn modelId="{B03202D8-0246-4E80-A0E8-E3A59F563641}" type="presOf" srcId="{AE275DE5-4EF8-4F09-AD90-1F185B7B409F}" destId="{51C7591D-8DA0-4AE9-89FD-CB963682C33E}" srcOrd="1" destOrd="0" presId="urn:microsoft.com/office/officeart/2005/8/layout/process5"/>
    <dgm:cxn modelId="{EB3606DE-8B15-4168-B7D3-AE24C66C3143}" type="presOf" srcId="{35315F12-0A26-42D8-8926-56E87284CD1A}" destId="{DDED3378-C1B3-449E-952A-68388C8C5DC9}" srcOrd="0" destOrd="0" presId="urn:microsoft.com/office/officeart/2005/8/layout/process5"/>
    <dgm:cxn modelId="{58EA9BDF-E079-4456-A0B8-F00826A6261D}" type="presOf" srcId="{897CD1C2-3539-4DE9-B89C-65B02CB2EFA4}" destId="{B2BA23D8-0C74-4089-AD9A-33F77C59BCE3}" srcOrd="0" destOrd="0" presId="urn:microsoft.com/office/officeart/2005/8/layout/process5"/>
    <dgm:cxn modelId="{CB9A95ED-83FF-4B86-A9D6-F93164C7A84E}" type="presOf" srcId="{D2381312-2222-4BAB-92C1-D2E4BC9BF169}" destId="{D7926967-6658-44E8-ACB0-729032F28E48}" srcOrd="0" destOrd="0" presId="urn:microsoft.com/office/officeart/2005/8/layout/process5"/>
    <dgm:cxn modelId="{D33F86F3-79E1-4B41-9EFE-1DCA329C8F7C}" type="presOf" srcId="{DF8203D7-BDA8-41ED-A63C-80CA06E5DBC6}" destId="{07068589-69DB-47ED-9C9B-B107F68C9650}" srcOrd="1" destOrd="0" presId="urn:microsoft.com/office/officeart/2005/8/layout/process5"/>
    <dgm:cxn modelId="{971845F4-B034-4D94-A15C-F1BD8C01D346}" type="presOf" srcId="{D00EDACE-3387-4FD4-8577-108E11C18EC2}" destId="{39872F98-6EA3-4137-A01D-C53AAFDBBDC3}" srcOrd="1" destOrd="0" presId="urn:microsoft.com/office/officeart/2005/8/layout/process5"/>
    <dgm:cxn modelId="{405A0115-83FA-4A35-AF8A-2843F4FE47D8}" type="presParOf" srcId="{77A698C6-E590-4202-B104-83442A79E88A}" destId="{312B8957-B695-4CE0-BF60-70CE370BFD78}" srcOrd="0" destOrd="0" presId="urn:microsoft.com/office/officeart/2005/8/layout/process5"/>
    <dgm:cxn modelId="{95AD80B9-F05C-4769-807F-BF2B817E9422}" type="presParOf" srcId="{77A698C6-E590-4202-B104-83442A79E88A}" destId="{69C29377-291C-4BFA-9F35-5531F43638B2}" srcOrd="1" destOrd="0" presId="urn:microsoft.com/office/officeart/2005/8/layout/process5"/>
    <dgm:cxn modelId="{DE429DA5-F704-4079-A0A6-1D050757F90E}" type="presParOf" srcId="{69C29377-291C-4BFA-9F35-5531F43638B2}" destId="{3C942B90-0038-4DE2-B350-E9E10DAF1B43}" srcOrd="0" destOrd="0" presId="urn:microsoft.com/office/officeart/2005/8/layout/process5"/>
    <dgm:cxn modelId="{820557A9-0EA6-4548-9082-1CE14CF82636}" type="presParOf" srcId="{77A698C6-E590-4202-B104-83442A79E88A}" destId="{EA3B38DB-EE5E-4DB4-98D1-63761C0B450A}" srcOrd="2" destOrd="0" presId="urn:microsoft.com/office/officeart/2005/8/layout/process5"/>
    <dgm:cxn modelId="{6E861BF8-868B-443E-A9CD-67997CE09942}" type="presParOf" srcId="{77A698C6-E590-4202-B104-83442A79E88A}" destId="{0574BFC6-F810-4E1E-9FAE-78A41D078FCF}" srcOrd="3" destOrd="0" presId="urn:microsoft.com/office/officeart/2005/8/layout/process5"/>
    <dgm:cxn modelId="{051E2267-B1B8-450C-878A-4348A0AD1498}" type="presParOf" srcId="{0574BFC6-F810-4E1E-9FAE-78A41D078FCF}" destId="{7253C937-C42C-4B50-8648-40AD595CD922}" srcOrd="0" destOrd="0" presId="urn:microsoft.com/office/officeart/2005/8/layout/process5"/>
    <dgm:cxn modelId="{613CD001-0338-4FF1-AA88-FD3CF415E296}" type="presParOf" srcId="{77A698C6-E590-4202-B104-83442A79E88A}" destId="{B2BA23D8-0C74-4089-AD9A-33F77C59BCE3}" srcOrd="4" destOrd="0" presId="urn:microsoft.com/office/officeart/2005/8/layout/process5"/>
    <dgm:cxn modelId="{11C84D71-041C-4370-97D6-2786ABA0DC95}" type="presParOf" srcId="{77A698C6-E590-4202-B104-83442A79E88A}" destId="{F98EB165-8B9E-4513-A04F-A4AD135A769E}" srcOrd="5" destOrd="0" presId="urn:microsoft.com/office/officeart/2005/8/layout/process5"/>
    <dgm:cxn modelId="{14785CBD-86BE-4C0D-9E1E-3C2E7F3331E6}" type="presParOf" srcId="{F98EB165-8B9E-4513-A04F-A4AD135A769E}" destId="{39872F98-6EA3-4137-A01D-C53AAFDBBDC3}" srcOrd="0" destOrd="0" presId="urn:microsoft.com/office/officeart/2005/8/layout/process5"/>
    <dgm:cxn modelId="{5D887709-1A92-4372-B4FF-0D490969D887}" type="presParOf" srcId="{77A698C6-E590-4202-B104-83442A79E88A}" destId="{4A7B9416-2EF0-4A9D-B9DC-4582FC19F9E2}" srcOrd="6" destOrd="0" presId="urn:microsoft.com/office/officeart/2005/8/layout/process5"/>
    <dgm:cxn modelId="{4881F305-3165-4AC6-B74B-BC4F4E62A284}" type="presParOf" srcId="{77A698C6-E590-4202-B104-83442A79E88A}" destId="{C85A2E62-2F3E-4CD0-BD26-2AC53855165D}" srcOrd="7" destOrd="0" presId="urn:microsoft.com/office/officeart/2005/8/layout/process5"/>
    <dgm:cxn modelId="{9974FCEC-E1B5-405A-869C-D53D08E3B9A6}" type="presParOf" srcId="{C85A2E62-2F3E-4CD0-BD26-2AC53855165D}" destId="{07068589-69DB-47ED-9C9B-B107F68C9650}" srcOrd="0" destOrd="0" presId="urn:microsoft.com/office/officeart/2005/8/layout/process5"/>
    <dgm:cxn modelId="{74309959-E190-4669-B1D3-189E40C793C6}" type="presParOf" srcId="{77A698C6-E590-4202-B104-83442A79E88A}" destId="{DDED3378-C1B3-449E-952A-68388C8C5DC9}" srcOrd="8" destOrd="0" presId="urn:microsoft.com/office/officeart/2005/8/layout/process5"/>
    <dgm:cxn modelId="{9B0C45B6-CAD2-46BD-A047-9556B032369A}" type="presParOf" srcId="{77A698C6-E590-4202-B104-83442A79E88A}" destId="{49DD12C4-6986-434C-A9B1-CE5FAA18EB02}" srcOrd="9" destOrd="0" presId="urn:microsoft.com/office/officeart/2005/8/layout/process5"/>
    <dgm:cxn modelId="{724ACE1F-39F1-4DB3-BA18-416D32721E18}" type="presParOf" srcId="{49DD12C4-6986-434C-A9B1-CE5FAA18EB02}" destId="{0675F608-70A5-4762-9AD8-283C6D2CEDC7}" srcOrd="0" destOrd="0" presId="urn:microsoft.com/office/officeart/2005/8/layout/process5"/>
    <dgm:cxn modelId="{C5A86469-8906-492F-88F5-F94CAD1AEB72}" type="presParOf" srcId="{77A698C6-E590-4202-B104-83442A79E88A}" destId="{1EB2A130-0856-4668-B319-78BBAE1F9507}" srcOrd="10" destOrd="0" presId="urn:microsoft.com/office/officeart/2005/8/layout/process5"/>
    <dgm:cxn modelId="{42A55C0C-5681-4C8E-B859-58911B57680C}" type="presParOf" srcId="{77A698C6-E590-4202-B104-83442A79E88A}" destId="{D7926967-6658-44E8-ACB0-729032F28E48}" srcOrd="11" destOrd="0" presId="urn:microsoft.com/office/officeart/2005/8/layout/process5"/>
    <dgm:cxn modelId="{F64D113B-3830-4610-BF21-FC7F3F2FFECA}" type="presParOf" srcId="{D7926967-6658-44E8-ACB0-729032F28E48}" destId="{2E5FDF52-1C2B-4D72-A74B-AFC2943A86C5}" srcOrd="0" destOrd="0" presId="urn:microsoft.com/office/officeart/2005/8/layout/process5"/>
    <dgm:cxn modelId="{A55B6FDD-34AD-4CF6-BAD7-C3A4902603E6}" type="presParOf" srcId="{77A698C6-E590-4202-B104-83442A79E88A}" destId="{BA5041DD-96A2-4D0F-A1DF-3D9932A3BE74}" srcOrd="12" destOrd="0" presId="urn:microsoft.com/office/officeart/2005/8/layout/process5"/>
    <dgm:cxn modelId="{2DBFB525-76D7-45C4-8CE0-F411B231A2BE}" type="presParOf" srcId="{77A698C6-E590-4202-B104-83442A79E88A}" destId="{4C7800E4-8FB5-4717-BAE7-DD4AC445A62C}" srcOrd="13" destOrd="0" presId="urn:microsoft.com/office/officeart/2005/8/layout/process5"/>
    <dgm:cxn modelId="{346DDA2D-0299-48C2-A3E0-3664AF77DA49}" type="presParOf" srcId="{4C7800E4-8FB5-4717-BAE7-DD4AC445A62C}" destId="{51C7591D-8DA0-4AE9-89FD-CB963682C33E}" srcOrd="0" destOrd="0" presId="urn:microsoft.com/office/officeart/2005/8/layout/process5"/>
    <dgm:cxn modelId="{07CF7BC4-2654-4457-8202-9F14709D9EBA}" type="presParOf" srcId="{77A698C6-E590-4202-B104-83442A79E88A}" destId="{2BB193F1-FE00-41FF-B6D9-70C8AEBC46A4}"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B8957-B695-4CE0-BF60-70CE370BFD78}">
      <dsp:nvSpPr>
        <dsp:cNvPr id="0" name=""/>
        <dsp:cNvSpPr/>
      </dsp:nvSpPr>
      <dsp:spPr>
        <a:xfrm>
          <a:off x="4772" y="22504"/>
          <a:ext cx="2086652" cy="1634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Define Design Load Cases</a:t>
          </a:r>
        </a:p>
        <a:p>
          <a:pPr marL="0" lvl="0" indent="0" algn="ctr" defTabSz="488950">
            <a:lnSpc>
              <a:spcPct val="90000"/>
            </a:lnSpc>
            <a:spcBef>
              <a:spcPct val="0"/>
            </a:spcBef>
            <a:spcAft>
              <a:spcPct val="35000"/>
            </a:spcAft>
            <a:buNone/>
          </a:pPr>
          <a:r>
            <a:rPr lang="en-US" sz="1100" kern="1200" dirty="0"/>
            <a:t>(IEC 61400-1: DLC 1.x,2.x,3.x...) </a:t>
          </a:r>
        </a:p>
      </dsp:txBody>
      <dsp:txXfrm>
        <a:off x="52639" y="70371"/>
        <a:ext cx="1990918" cy="1538565"/>
      </dsp:txXfrm>
    </dsp:sp>
    <dsp:sp modelId="{69C29377-291C-4BFA-9F35-5531F43638B2}">
      <dsp:nvSpPr>
        <dsp:cNvPr id="0" name=""/>
        <dsp:cNvSpPr/>
      </dsp:nvSpPr>
      <dsp:spPr>
        <a:xfrm>
          <a:off x="2275050" y="580909"/>
          <a:ext cx="442370" cy="517489"/>
        </a:xfrm>
        <a:prstGeom prst="rightArrow">
          <a:avLst>
            <a:gd name="adj1" fmla="val 60000"/>
            <a:gd name="adj2" fmla="val 50000"/>
          </a:avLst>
        </a:prstGeom>
        <a:blipFill rotWithShape="0">
          <a:blip xmlns:r="http://schemas.openxmlformats.org/officeDocument/2006/relationships" r:embed="rId1"/>
          <a:srcRect/>
          <a:stretch>
            <a:fillRect t="-8000" b="-8000"/>
          </a:stretch>
        </a:blip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275050" y="684407"/>
        <a:ext cx="309659" cy="310493"/>
      </dsp:txXfrm>
    </dsp:sp>
    <dsp:sp modelId="{EA3B38DB-EE5E-4DB4-98D1-63761C0B450A}">
      <dsp:nvSpPr>
        <dsp:cNvPr id="0" name=""/>
        <dsp:cNvSpPr/>
      </dsp:nvSpPr>
      <dsp:spPr>
        <a:xfrm>
          <a:off x="2926086" y="22504"/>
          <a:ext cx="2086652" cy="1634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Prepare input files</a:t>
          </a:r>
          <a:endParaRPr lang="en-US" sz="1100" kern="1200" dirty="0"/>
        </a:p>
        <a:p>
          <a:pPr marL="0" lvl="0" indent="0" algn="ctr" defTabSz="488950">
            <a:lnSpc>
              <a:spcPct val="90000"/>
            </a:lnSpc>
            <a:spcBef>
              <a:spcPct val="0"/>
            </a:spcBef>
            <a:spcAft>
              <a:spcPct val="35000"/>
            </a:spcAft>
            <a:buNone/>
          </a:pPr>
          <a:r>
            <a:rPr lang="en-US" sz="1100" kern="1200" dirty="0" err="1"/>
            <a:t>TurbSim</a:t>
          </a:r>
          <a:r>
            <a:rPr lang="en-US" sz="1100" kern="1200" dirty="0"/>
            <a:t> or other tool → turbulence wind files.</a:t>
          </a:r>
        </a:p>
        <a:p>
          <a:pPr marL="0" lvl="0" indent="0" algn="ctr" defTabSz="488950">
            <a:lnSpc>
              <a:spcPct val="90000"/>
            </a:lnSpc>
            <a:spcBef>
              <a:spcPct val="0"/>
            </a:spcBef>
            <a:spcAft>
              <a:spcPct val="35000"/>
            </a:spcAft>
            <a:buNone/>
          </a:pPr>
          <a:r>
            <a:rPr lang="en-US" sz="1100" kern="1200" dirty="0" err="1"/>
            <a:t>OpenFAST</a:t>
          </a:r>
          <a:r>
            <a:rPr lang="en-US" sz="1100" kern="1200" dirty="0"/>
            <a:t> input files (.</a:t>
          </a:r>
          <a:r>
            <a:rPr lang="en-US" sz="1100" kern="1200" dirty="0" err="1"/>
            <a:t>fst</a:t>
          </a:r>
          <a:r>
            <a:rPr lang="en-US" sz="1100" kern="1200" dirty="0"/>
            <a:t>) specifying DLC, controllers, initial conditions</a:t>
          </a:r>
        </a:p>
      </dsp:txBody>
      <dsp:txXfrm>
        <a:off x="2973953" y="70371"/>
        <a:ext cx="1990918" cy="1538565"/>
      </dsp:txXfrm>
    </dsp:sp>
    <dsp:sp modelId="{0574BFC6-F810-4E1E-9FAE-78A41D078FCF}">
      <dsp:nvSpPr>
        <dsp:cNvPr id="0" name=""/>
        <dsp:cNvSpPr/>
      </dsp:nvSpPr>
      <dsp:spPr>
        <a:xfrm>
          <a:off x="5196364" y="580909"/>
          <a:ext cx="442370" cy="517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196364" y="684407"/>
        <a:ext cx="309659" cy="310493"/>
      </dsp:txXfrm>
    </dsp:sp>
    <dsp:sp modelId="{B2BA23D8-0C74-4089-AD9A-33F77C59BCE3}">
      <dsp:nvSpPr>
        <dsp:cNvPr id="0" name=""/>
        <dsp:cNvSpPr/>
      </dsp:nvSpPr>
      <dsp:spPr>
        <a:xfrm>
          <a:off x="5847400" y="22504"/>
          <a:ext cx="2086652" cy="1634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1" kern="1200" dirty="0"/>
            <a:t>Run </a:t>
          </a:r>
          <a:r>
            <a:rPr lang="en-US" sz="1100" b="1" kern="1200" dirty="0" err="1"/>
            <a:t>OpenFAST</a:t>
          </a:r>
          <a:r>
            <a:rPr lang="en-US" sz="1100" b="1" kern="1200" dirty="0"/>
            <a:t> simulations</a:t>
          </a:r>
          <a:endParaRPr lang="en-US" sz="1100" kern="1200" dirty="0"/>
        </a:p>
        <a:p>
          <a:pPr marL="0" lvl="0" indent="0" algn="ctr" defTabSz="488950">
            <a:lnSpc>
              <a:spcPct val="90000"/>
            </a:lnSpc>
            <a:spcBef>
              <a:spcPct val="0"/>
            </a:spcBef>
            <a:spcAft>
              <a:spcPct val="35000"/>
            </a:spcAft>
            <a:buFont typeface="Arial" panose="020B0604020202020204" pitchFamily="34" charset="0"/>
            <a:buNone/>
          </a:pPr>
          <a:r>
            <a:rPr lang="en-US" sz="1100" kern="1200" dirty="0"/>
            <a:t>Run one or many cases (each produces a time-series output .out</a:t>
          </a:r>
        </a:p>
      </dsp:txBody>
      <dsp:txXfrm>
        <a:off x="5895267" y="70371"/>
        <a:ext cx="1990918" cy="1538565"/>
      </dsp:txXfrm>
    </dsp:sp>
    <dsp:sp modelId="{F98EB165-8B9E-4513-A04F-A4AD135A769E}">
      <dsp:nvSpPr>
        <dsp:cNvPr id="0" name=""/>
        <dsp:cNvSpPr/>
      </dsp:nvSpPr>
      <dsp:spPr>
        <a:xfrm>
          <a:off x="8117678" y="580909"/>
          <a:ext cx="442370" cy="517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8117678" y="684407"/>
        <a:ext cx="309659" cy="310493"/>
      </dsp:txXfrm>
    </dsp:sp>
    <dsp:sp modelId="{4A7B9416-2EF0-4A9D-B9DC-4582FC19F9E2}">
      <dsp:nvSpPr>
        <dsp:cNvPr id="0" name=""/>
        <dsp:cNvSpPr/>
      </dsp:nvSpPr>
      <dsp:spPr>
        <a:xfrm>
          <a:off x="8768714" y="22504"/>
          <a:ext cx="2086652" cy="1634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1" kern="1200" dirty="0"/>
            <a:t>Collect and organize outputs</a:t>
          </a:r>
          <a:endParaRPr lang="en-US" sz="1100" kern="1200" dirty="0"/>
        </a:p>
        <a:p>
          <a:pPr marL="0" lvl="0" indent="0" algn="ctr" defTabSz="488950">
            <a:lnSpc>
              <a:spcPct val="90000"/>
            </a:lnSpc>
            <a:spcBef>
              <a:spcPct val="0"/>
            </a:spcBef>
            <a:spcAft>
              <a:spcPct val="35000"/>
            </a:spcAft>
            <a:buFont typeface="Arial" panose="020B0604020202020204" pitchFamily="34" charset="0"/>
            <a:buNone/>
          </a:pPr>
          <a:r>
            <a:rPr lang="en-US" sz="1100" kern="1200" dirty="0"/>
            <a:t>Gather .out files, label them by DLC and wind speed</a:t>
          </a:r>
        </a:p>
      </dsp:txBody>
      <dsp:txXfrm>
        <a:off x="8816581" y="70371"/>
        <a:ext cx="1990918" cy="1538565"/>
      </dsp:txXfrm>
    </dsp:sp>
    <dsp:sp modelId="{C85A2E62-2F3E-4CD0-BD26-2AC53855165D}">
      <dsp:nvSpPr>
        <dsp:cNvPr id="0" name=""/>
        <dsp:cNvSpPr/>
      </dsp:nvSpPr>
      <dsp:spPr>
        <a:xfrm rot="5400000">
          <a:off x="9590855" y="1802869"/>
          <a:ext cx="442370" cy="517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9656794" y="1840429"/>
        <a:ext cx="310493" cy="309659"/>
      </dsp:txXfrm>
    </dsp:sp>
    <dsp:sp modelId="{DDED3378-C1B3-449E-952A-68388C8C5DC9}">
      <dsp:nvSpPr>
        <dsp:cNvPr id="0" name=""/>
        <dsp:cNvSpPr/>
      </dsp:nvSpPr>
      <dsp:spPr>
        <a:xfrm>
          <a:off x="8768714" y="2491465"/>
          <a:ext cx="2086652" cy="1634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1" kern="1200" dirty="0"/>
            <a:t>Run </a:t>
          </a:r>
          <a:r>
            <a:rPr lang="en-US" sz="1100" b="1" kern="1200" dirty="0" err="1"/>
            <a:t>MExtremes</a:t>
          </a:r>
          <a:endParaRPr lang="en-US" sz="1100" kern="1200" dirty="0"/>
        </a:p>
        <a:p>
          <a:pPr marL="0" lvl="0" indent="0" algn="ctr" defTabSz="488950">
            <a:lnSpc>
              <a:spcPct val="90000"/>
            </a:lnSpc>
            <a:spcBef>
              <a:spcPct val="0"/>
            </a:spcBef>
            <a:spcAft>
              <a:spcPct val="35000"/>
            </a:spcAft>
            <a:buFont typeface="Arial" panose="020B0604020202020204" pitchFamily="34" charset="0"/>
            <a:buNone/>
          </a:pPr>
          <a:r>
            <a:rPr lang="en-US" sz="1100" kern="1200" dirty="0"/>
            <a:t>Read files sequentially</a:t>
          </a:r>
        </a:p>
        <a:p>
          <a:pPr marL="0" lvl="0" indent="0" algn="ctr" defTabSz="488950">
            <a:lnSpc>
              <a:spcPct val="90000"/>
            </a:lnSpc>
            <a:spcBef>
              <a:spcPct val="0"/>
            </a:spcBef>
            <a:spcAft>
              <a:spcPct val="35000"/>
            </a:spcAft>
            <a:buFont typeface="Arial" panose="020B0604020202020204" pitchFamily="34" charset="0"/>
            <a:buNone/>
          </a:pPr>
          <a:r>
            <a:rPr lang="en-US" sz="1100" kern="1200" dirty="0"/>
            <a:t>Optionally use string channel names or calculated channels</a:t>
          </a:r>
        </a:p>
        <a:p>
          <a:pPr marL="0" lvl="0" indent="0" algn="ctr" defTabSz="488950">
            <a:lnSpc>
              <a:spcPct val="90000"/>
            </a:lnSpc>
            <a:spcBef>
              <a:spcPct val="0"/>
            </a:spcBef>
            <a:spcAft>
              <a:spcPct val="35000"/>
            </a:spcAft>
            <a:buFont typeface="Arial" panose="020B0604020202020204" pitchFamily="34" charset="0"/>
            <a:buNone/>
          </a:pPr>
          <a:r>
            <a:rPr lang="en-US" sz="1100" kern="1200" dirty="0"/>
            <a:t>Find extremes (max/min), record time, which file, and associated channels</a:t>
          </a:r>
        </a:p>
      </dsp:txBody>
      <dsp:txXfrm>
        <a:off x="8816581" y="2539332"/>
        <a:ext cx="1990918" cy="1538565"/>
      </dsp:txXfrm>
    </dsp:sp>
    <dsp:sp modelId="{49DD12C4-6986-434C-A9B1-CE5FAA18EB02}">
      <dsp:nvSpPr>
        <dsp:cNvPr id="0" name=""/>
        <dsp:cNvSpPr/>
      </dsp:nvSpPr>
      <dsp:spPr>
        <a:xfrm rot="10800000">
          <a:off x="8142718" y="3049870"/>
          <a:ext cx="442370" cy="517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8275429" y="3153368"/>
        <a:ext cx="309659" cy="310493"/>
      </dsp:txXfrm>
    </dsp:sp>
    <dsp:sp modelId="{1EB2A130-0856-4668-B319-78BBAE1F9507}">
      <dsp:nvSpPr>
        <dsp:cNvPr id="0" name=""/>
        <dsp:cNvSpPr/>
      </dsp:nvSpPr>
      <dsp:spPr>
        <a:xfrm>
          <a:off x="5847400" y="2491465"/>
          <a:ext cx="2086652" cy="1634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Generate extreme-event tables &amp; plots</a:t>
          </a:r>
        </a:p>
        <a:p>
          <a:pPr marL="0" lvl="0" indent="0" algn="ctr" defTabSz="488950">
            <a:lnSpc>
              <a:spcPct val="90000"/>
            </a:lnSpc>
            <a:spcBef>
              <a:spcPct val="0"/>
            </a:spcBef>
            <a:spcAft>
              <a:spcPct val="35000"/>
            </a:spcAft>
            <a:buNone/>
          </a:pPr>
          <a:r>
            <a:rPr lang="en-US" sz="1100" kern="1200" dirty="0"/>
            <a:t>Excel/text tables, charts, scatter plots, per DLC or wind-speed</a:t>
          </a:r>
        </a:p>
      </dsp:txBody>
      <dsp:txXfrm>
        <a:off x="5895267" y="2539332"/>
        <a:ext cx="1990918" cy="1538565"/>
      </dsp:txXfrm>
    </dsp:sp>
    <dsp:sp modelId="{D7926967-6658-44E8-ACB0-729032F28E48}">
      <dsp:nvSpPr>
        <dsp:cNvPr id="0" name=""/>
        <dsp:cNvSpPr/>
      </dsp:nvSpPr>
      <dsp:spPr>
        <a:xfrm rot="10800000">
          <a:off x="5221404" y="3049870"/>
          <a:ext cx="442370" cy="517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354115" y="3153368"/>
        <a:ext cx="309659" cy="310493"/>
      </dsp:txXfrm>
    </dsp:sp>
    <dsp:sp modelId="{BA5041DD-96A2-4D0F-A1DF-3D9932A3BE74}">
      <dsp:nvSpPr>
        <dsp:cNvPr id="0" name=""/>
        <dsp:cNvSpPr/>
      </dsp:nvSpPr>
      <dsp:spPr>
        <a:xfrm>
          <a:off x="2926086" y="2491465"/>
          <a:ext cx="2086652" cy="1634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Post-processing &amp; checks</a:t>
          </a:r>
        </a:p>
        <a:p>
          <a:pPr marL="0" lvl="0" indent="0" algn="ctr" defTabSz="488950">
            <a:lnSpc>
              <a:spcPct val="90000"/>
            </a:lnSpc>
            <a:spcBef>
              <a:spcPct val="0"/>
            </a:spcBef>
            <a:spcAft>
              <a:spcPct val="35000"/>
            </a:spcAft>
            <a:buNone/>
          </a:pPr>
          <a:r>
            <a:rPr lang="en-US" sz="1100" kern="1200" dirty="0"/>
            <a:t>Apply partial safety factors (PSFs) if required</a:t>
          </a:r>
        </a:p>
        <a:p>
          <a:pPr marL="0" lvl="0" indent="0" algn="ctr" defTabSz="488950">
            <a:lnSpc>
              <a:spcPct val="90000"/>
            </a:lnSpc>
            <a:spcBef>
              <a:spcPct val="0"/>
            </a:spcBef>
            <a:spcAft>
              <a:spcPct val="35000"/>
            </a:spcAft>
            <a:buNone/>
          </a:pPr>
          <a:r>
            <a:rPr lang="en-US" sz="1100" kern="1200" dirty="0"/>
            <a:t>Compare extremes to design limits / safety factors</a:t>
          </a:r>
        </a:p>
      </dsp:txBody>
      <dsp:txXfrm>
        <a:off x="2973953" y="2539332"/>
        <a:ext cx="1990918" cy="1538565"/>
      </dsp:txXfrm>
    </dsp:sp>
    <dsp:sp modelId="{4C7800E4-8FB5-4717-BAE7-DD4AC445A62C}">
      <dsp:nvSpPr>
        <dsp:cNvPr id="0" name=""/>
        <dsp:cNvSpPr/>
      </dsp:nvSpPr>
      <dsp:spPr>
        <a:xfrm rot="10800000">
          <a:off x="2300090" y="3049870"/>
          <a:ext cx="442370" cy="5174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432801" y="3153368"/>
        <a:ext cx="309659" cy="310493"/>
      </dsp:txXfrm>
    </dsp:sp>
    <dsp:sp modelId="{2BB193F1-FE00-41FF-B6D9-70C8AEBC46A4}">
      <dsp:nvSpPr>
        <dsp:cNvPr id="0" name=""/>
        <dsp:cNvSpPr/>
      </dsp:nvSpPr>
      <dsp:spPr>
        <a:xfrm>
          <a:off x="4772" y="2491465"/>
          <a:ext cx="2086652" cy="16342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Certification / </a:t>
          </a:r>
          <a:r>
            <a:rPr lang="en-US" sz="1100" b="1" kern="1200"/>
            <a:t>design decisions</a:t>
          </a:r>
          <a:r>
            <a:rPr lang="en-US" sz="1100" kern="1200"/>
            <a:t>Report results, pick critical load cases, update design if needed</a:t>
          </a:r>
          <a:endParaRPr lang="en-US" sz="1100" kern="1200" dirty="0"/>
        </a:p>
      </dsp:txBody>
      <dsp:txXfrm>
        <a:off x="52639" y="2539332"/>
        <a:ext cx="1990918" cy="15385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984966E-98CC-6A78-1424-04B6E1F267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9153D721-EFB9-BC0E-1DC1-4F7A40F312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753E7D-EEC7-43DF-AF05-49FE1E0C7B25}" type="datetimeFigureOut">
              <a:rPr lang="de-DE" smtClean="0"/>
              <a:t>03.11.2025</a:t>
            </a:fld>
            <a:endParaRPr lang="de-DE"/>
          </a:p>
        </p:txBody>
      </p:sp>
      <p:sp>
        <p:nvSpPr>
          <p:cNvPr id="4" name="Fußzeilenplatzhalter 3">
            <a:extLst>
              <a:ext uri="{FF2B5EF4-FFF2-40B4-BE49-F238E27FC236}">
                <a16:creationId xmlns:a16="http://schemas.microsoft.com/office/drawing/2014/main" id="{A7BF23EC-0BC1-545E-D00A-3466D80002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8716600C-B63A-8960-82FD-8DC4BB46C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1B05C7-DCB9-437C-9E32-70E813415345}" type="slidenum">
              <a:rPr lang="de-DE" smtClean="0"/>
              <a:t>‹#›</a:t>
            </a:fld>
            <a:endParaRPr lang="de-DE"/>
          </a:p>
        </p:txBody>
      </p:sp>
    </p:spTree>
    <p:extLst>
      <p:ext uri="{BB962C8B-B14F-4D97-AF65-F5344CB8AC3E}">
        <p14:creationId xmlns:p14="http://schemas.microsoft.com/office/powerpoint/2010/main" val="21950978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2B7C8-164C-4140-932B-122F288D33CD}" type="datetimeFigureOut">
              <a:rPr lang="en-GB" smtClean="0"/>
              <a:t>03/11/2025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3327E-A3FE-4279-B080-AD6DAF9EDC39}" type="slidenum">
              <a:rPr lang="en-GB" smtClean="0"/>
              <a:t>‹#›</a:t>
            </a:fld>
            <a:endParaRPr lang="en-GB"/>
          </a:p>
        </p:txBody>
      </p:sp>
    </p:spTree>
    <p:extLst>
      <p:ext uri="{BB962C8B-B14F-4D97-AF65-F5344CB8AC3E}">
        <p14:creationId xmlns:p14="http://schemas.microsoft.com/office/powerpoint/2010/main" val="377567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39BCF-5334-A08D-2147-391A6C72C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B4F01-5ED4-5738-AF3E-D8FC6A3019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6460F-3E47-16C5-C849-CD406FEAE726}"/>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232C0B1A-3A8A-BC5A-7E91-B06E31E3D4DC}"/>
              </a:ext>
            </a:extLst>
          </p:cNvPr>
          <p:cNvSpPr>
            <a:spLocks noGrp="1"/>
          </p:cNvSpPr>
          <p:nvPr>
            <p:ph type="sldNum" sz="quarter" idx="5"/>
          </p:nvPr>
        </p:nvSpPr>
        <p:spPr/>
        <p:txBody>
          <a:bodyPr/>
          <a:lstStyle/>
          <a:p>
            <a:fld id="{CA23327E-A3FE-4279-B080-AD6DAF9EDC39}" type="slidenum">
              <a:rPr lang="en-GB" smtClean="0"/>
              <a:t>23</a:t>
            </a:fld>
            <a:endParaRPr lang="en-GB"/>
          </a:p>
        </p:txBody>
      </p:sp>
    </p:spTree>
    <p:extLst>
      <p:ext uri="{BB962C8B-B14F-4D97-AF65-F5344CB8AC3E}">
        <p14:creationId xmlns:p14="http://schemas.microsoft.com/office/powerpoint/2010/main" val="3099616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23327E-A3FE-4279-B080-AD6DAF9EDC39}" type="slidenum">
              <a:rPr lang="en-GB" smtClean="0"/>
              <a:t>35</a:t>
            </a:fld>
            <a:endParaRPr lang="en-GB"/>
          </a:p>
        </p:txBody>
      </p:sp>
    </p:spTree>
    <p:extLst>
      <p:ext uri="{BB962C8B-B14F-4D97-AF65-F5344CB8AC3E}">
        <p14:creationId xmlns:p14="http://schemas.microsoft.com/office/powerpoint/2010/main" val="978189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D6316-8F09-3333-69A9-5BB11A07F3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26428-B5DF-C377-B1A4-BBF6AD28B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E1FCA-9F7F-829A-252B-D847FF2EBCE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441E283-42D0-B135-4036-62A477623E0B}"/>
              </a:ext>
            </a:extLst>
          </p:cNvPr>
          <p:cNvSpPr>
            <a:spLocks noGrp="1"/>
          </p:cNvSpPr>
          <p:nvPr>
            <p:ph type="sldNum" sz="quarter" idx="5"/>
          </p:nvPr>
        </p:nvSpPr>
        <p:spPr/>
        <p:txBody>
          <a:bodyPr/>
          <a:lstStyle/>
          <a:p>
            <a:fld id="{CA23327E-A3FE-4279-B080-AD6DAF9EDC39}" type="slidenum">
              <a:rPr lang="en-GB" smtClean="0"/>
              <a:t>36</a:t>
            </a:fld>
            <a:endParaRPr lang="en-GB"/>
          </a:p>
        </p:txBody>
      </p:sp>
    </p:spTree>
    <p:extLst>
      <p:ext uri="{BB962C8B-B14F-4D97-AF65-F5344CB8AC3E}">
        <p14:creationId xmlns:p14="http://schemas.microsoft.com/office/powerpoint/2010/main" val="141229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23327E-A3FE-4279-B080-AD6DAF9EDC39}" type="slidenum">
              <a:rPr lang="en-GB" smtClean="0"/>
              <a:t>37</a:t>
            </a:fld>
            <a:endParaRPr lang="en-GB"/>
          </a:p>
        </p:txBody>
      </p:sp>
    </p:spTree>
    <p:extLst>
      <p:ext uri="{BB962C8B-B14F-4D97-AF65-F5344CB8AC3E}">
        <p14:creationId xmlns:p14="http://schemas.microsoft.com/office/powerpoint/2010/main" val="43544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D354B-6232-BAC7-2450-33A09DD3F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302C7-7534-F1F1-4007-AEC201BC99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F8A0D-2223-176F-CA1C-DBDD8EFC41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2F412C-D403-400F-ADE4-20939D01237E}"/>
              </a:ext>
            </a:extLst>
          </p:cNvPr>
          <p:cNvSpPr>
            <a:spLocks noGrp="1"/>
          </p:cNvSpPr>
          <p:nvPr>
            <p:ph type="sldNum" sz="quarter" idx="5"/>
          </p:nvPr>
        </p:nvSpPr>
        <p:spPr/>
        <p:txBody>
          <a:bodyPr/>
          <a:lstStyle/>
          <a:p>
            <a:fld id="{CA23327E-A3FE-4279-B080-AD6DAF9EDC39}" type="slidenum">
              <a:rPr lang="en-GB" smtClean="0"/>
              <a:t>38</a:t>
            </a:fld>
            <a:endParaRPr lang="en-GB"/>
          </a:p>
        </p:txBody>
      </p:sp>
    </p:spTree>
    <p:extLst>
      <p:ext uri="{BB962C8B-B14F-4D97-AF65-F5344CB8AC3E}">
        <p14:creationId xmlns:p14="http://schemas.microsoft.com/office/powerpoint/2010/main" val="871149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7A657-38CD-C08A-9C1B-B9CD7AC4CC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27432-D777-E332-0F94-ABB4525D7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29F61-B842-CCB8-1ABF-372A5F3AF1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AFAA884-AC4C-4119-B1F3-CB5E5B1F0659}"/>
              </a:ext>
            </a:extLst>
          </p:cNvPr>
          <p:cNvSpPr>
            <a:spLocks noGrp="1"/>
          </p:cNvSpPr>
          <p:nvPr>
            <p:ph type="sldNum" sz="quarter" idx="5"/>
          </p:nvPr>
        </p:nvSpPr>
        <p:spPr/>
        <p:txBody>
          <a:bodyPr/>
          <a:lstStyle/>
          <a:p>
            <a:fld id="{CA23327E-A3FE-4279-B080-AD6DAF9EDC39}" type="slidenum">
              <a:rPr lang="en-GB" smtClean="0"/>
              <a:t>39</a:t>
            </a:fld>
            <a:endParaRPr lang="en-GB"/>
          </a:p>
        </p:txBody>
      </p:sp>
    </p:spTree>
    <p:extLst>
      <p:ext uri="{BB962C8B-B14F-4D97-AF65-F5344CB8AC3E}">
        <p14:creationId xmlns:p14="http://schemas.microsoft.com/office/powerpoint/2010/main" val="1937688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4DF72-239B-2727-0741-72937FFF74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EB9894-365C-F1BB-C6D1-80520BA77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1D379-0A6D-3B73-FF18-8C52247F6BA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0B8C640-6E38-186E-E4E5-20F5F6977CC5}"/>
              </a:ext>
            </a:extLst>
          </p:cNvPr>
          <p:cNvSpPr>
            <a:spLocks noGrp="1"/>
          </p:cNvSpPr>
          <p:nvPr>
            <p:ph type="sldNum" sz="quarter" idx="5"/>
          </p:nvPr>
        </p:nvSpPr>
        <p:spPr/>
        <p:txBody>
          <a:bodyPr/>
          <a:lstStyle/>
          <a:p>
            <a:fld id="{CA23327E-A3FE-4279-B080-AD6DAF9EDC39}" type="slidenum">
              <a:rPr lang="en-GB" smtClean="0"/>
              <a:t>40</a:t>
            </a:fld>
            <a:endParaRPr lang="en-GB"/>
          </a:p>
        </p:txBody>
      </p:sp>
    </p:spTree>
    <p:extLst>
      <p:ext uri="{BB962C8B-B14F-4D97-AF65-F5344CB8AC3E}">
        <p14:creationId xmlns:p14="http://schemas.microsoft.com/office/powerpoint/2010/main" val="2175565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2C0FB-9BF6-0A23-54E2-3FF8E3E5A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F13B5-2252-2B83-334D-C1BA0E151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1A4B2-D6CC-BA52-8773-6FD290ADFEF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F3760A-7D72-FD78-B5D1-357F153D9711}"/>
              </a:ext>
            </a:extLst>
          </p:cNvPr>
          <p:cNvSpPr>
            <a:spLocks noGrp="1"/>
          </p:cNvSpPr>
          <p:nvPr>
            <p:ph type="sldNum" sz="quarter" idx="5"/>
          </p:nvPr>
        </p:nvSpPr>
        <p:spPr/>
        <p:txBody>
          <a:bodyPr/>
          <a:lstStyle/>
          <a:p>
            <a:fld id="{CA23327E-A3FE-4279-B080-AD6DAF9EDC39}" type="slidenum">
              <a:rPr lang="en-GB" smtClean="0"/>
              <a:t>41</a:t>
            </a:fld>
            <a:endParaRPr lang="en-GB"/>
          </a:p>
        </p:txBody>
      </p:sp>
    </p:spTree>
    <p:extLst>
      <p:ext uri="{BB962C8B-B14F-4D97-AF65-F5344CB8AC3E}">
        <p14:creationId xmlns:p14="http://schemas.microsoft.com/office/powerpoint/2010/main" val="914286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4C2A3-9F2F-09CD-03FF-F40DFF027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B5876-FE32-2D10-D55D-A3D936FA8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FF8598-94A5-8349-C872-8A53D8DDA67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F17DE48-201E-94AF-71C6-8C8EECDFDBC3}"/>
              </a:ext>
            </a:extLst>
          </p:cNvPr>
          <p:cNvSpPr>
            <a:spLocks noGrp="1"/>
          </p:cNvSpPr>
          <p:nvPr>
            <p:ph type="sldNum" sz="quarter" idx="5"/>
          </p:nvPr>
        </p:nvSpPr>
        <p:spPr/>
        <p:txBody>
          <a:bodyPr/>
          <a:lstStyle/>
          <a:p>
            <a:fld id="{CA23327E-A3FE-4279-B080-AD6DAF9EDC39}" type="slidenum">
              <a:rPr lang="en-GB" smtClean="0"/>
              <a:t>42</a:t>
            </a:fld>
            <a:endParaRPr lang="en-GB"/>
          </a:p>
        </p:txBody>
      </p:sp>
    </p:spTree>
    <p:extLst>
      <p:ext uri="{BB962C8B-B14F-4D97-AF65-F5344CB8AC3E}">
        <p14:creationId xmlns:p14="http://schemas.microsoft.com/office/powerpoint/2010/main" val="154028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8841A-68C1-E977-EF10-2F1370226F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33C6E-A737-72C2-AA57-F437EC30B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0D82A-8C4C-1044-594E-580A10C113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BBD6B7-AC09-0DC6-468A-449328D325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23327E-A3FE-4279-B080-AD6DAF9EDC39}"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60813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23327E-A3FE-4279-B080-AD6DAF9EDC39}" type="slidenum">
              <a:rPr lang="en-GB" smtClean="0"/>
              <a:t>44</a:t>
            </a:fld>
            <a:endParaRPr lang="en-GB"/>
          </a:p>
        </p:txBody>
      </p:sp>
    </p:spTree>
    <p:extLst>
      <p:ext uri="{BB962C8B-B14F-4D97-AF65-F5344CB8AC3E}">
        <p14:creationId xmlns:p14="http://schemas.microsoft.com/office/powerpoint/2010/main" val="395552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A34C4-10E2-1D8F-E02A-021B343EC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BE178-4F91-D161-13EB-B38F8849F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E26EA-4227-8F6D-5EAF-613930B8EB57}"/>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F4483DFE-D11A-21DD-7340-D7EDEC0F807E}"/>
              </a:ext>
            </a:extLst>
          </p:cNvPr>
          <p:cNvSpPr>
            <a:spLocks noGrp="1"/>
          </p:cNvSpPr>
          <p:nvPr>
            <p:ph type="sldNum" sz="quarter" idx="5"/>
          </p:nvPr>
        </p:nvSpPr>
        <p:spPr/>
        <p:txBody>
          <a:bodyPr/>
          <a:lstStyle/>
          <a:p>
            <a:fld id="{CA23327E-A3FE-4279-B080-AD6DAF9EDC39}" type="slidenum">
              <a:rPr lang="en-GB" smtClean="0"/>
              <a:t>24</a:t>
            </a:fld>
            <a:endParaRPr lang="en-GB"/>
          </a:p>
        </p:txBody>
      </p:sp>
    </p:spTree>
    <p:extLst>
      <p:ext uri="{BB962C8B-B14F-4D97-AF65-F5344CB8AC3E}">
        <p14:creationId xmlns:p14="http://schemas.microsoft.com/office/powerpoint/2010/main" val="1248111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834A5A-C299-4527-A106-DBD1B2885A9E}" type="slidenum">
              <a:rPr lang="en-US" smtClean="0"/>
              <a:t>46</a:t>
            </a:fld>
            <a:endParaRPr lang="en-US"/>
          </a:p>
        </p:txBody>
      </p:sp>
    </p:spTree>
    <p:extLst>
      <p:ext uri="{BB962C8B-B14F-4D97-AF65-F5344CB8AC3E}">
        <p14:creationId xmlns:p14="http://schemas.microsoft.com/office/powerpoint/2010/main" val="4218070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34A5A-C299-4527-A106-DBD1B2885A9E}" type="slidenum">
              <a:rPr lang="en-US" smtClean="0"/>
              <a:t>49</a:t>
            </a:fld>
            <a:endParaRPr lang="en-US"/>
          </a:p>
        </p:txBody>
      </p:sp>
    </p:spTree>
    <p:extLst>
      <p:ext uri="{BB962C8B-B14F-4D97-AF65-F5344CB8AC3E}">
        <p14:creationId xmlns:p14="http://schemas.microsoft.com/office/powerpoint/2010/main" val="3223337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689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B8759F7A-9406-7814-5373-68EE63A9223E}"/>
            </a:ext>
          </a:extLst>
        </p:cNvPr>
        <p:cNvGrpSpPr/>
        <p:nvPr/>
      </p:nvGrpSpPr>
      <p:grpSpPr>
        <a:xfrm>
          <a:off x="0" y="0"/>
          <a:ext cx="0" cy="0"/>
          <a:chOff x="0" y="0"/>
          <a:chExt cx="0" cy="0"/>
        </a:xfrm>
      </p:grpSpPr>
      <p:sp>
        <p:nvSpPr>
          <p:cNvPr id="90" name="Google Shape;90;p3:notes">
            <a:extLst>
              <a:ext uri="{FF2B5EF4-FFF2-40B4-BE49-F238E27FC236}">
                <a16:creationId xmlns:a16="http://schemas.microsoft.com/office/drawing/2014/main" id="{5EF16B55-AC58-B35A-C83A-357E3B464C2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 name="Google Shape;91;p3:notes">
            <a:extLst>
              <a:ext uri="{FF2B5EF4-FFF2-40B4-BE49-F238E27FC236}">
                <a16:creationId xmlns:a16="http://schemas.microsoft.com/office/drawing/2014/main" id="{870B5692-B798-B47C-FFD3-D2FF05EEB8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2612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23327E-A3FE-4279-B080-AD6DAF9EDC39}" type="slidenum">
              <a:rPr lang="en-GB" smtClean="0"/>
              <a:t>80</a:t>
            </a:fld>
            <a:endParaRPr lang="en-GB"/>
          </a:p>
        </p:txBody>
      </p:sp>
      <p:sp>
        <p:nvSpPr>
          <p:cNvPr id="5" name="Footer Placeholder 4">
            <a:extLst>
              <a:ext uri="{FF2B5EF4-FFF2-40B4-BE49-F238E27FC236}">
                <a16:creationId xmlns:a16="http://schemas.microsoft.com/office/drawing/2014/main" id="{0921E2A2-CA5E-6DC4-3C73-4D98FF6316B4}"/>
              </a:ext>
            </a:extLst>
          </p:cNvPr>
          <p:cNvSpPr>
            <a:spLocks noGrp="1"/>
          </p:cNvSpPr>
          <p:nvPr>
            <p:ph type="ftr" sz="quarter" idx="4"/>
          </p:nvPr>
        </p:nvSpPr>
        <p:spPr/>
        <p:txBody>
          <a:bodyPr/>
          <a:lstStyle/>
          <a:p>
            <a:r>
              <a:rPr lang="en-GB"/>
              <a:t>Aiswarya Vijayan</a:t>
            </a:r>
          </a:p>
        </p:txBody>
      </p:sp>
    </p:spTree>
    <p:extLst>
      <p:ext uri="{BB962C8B-B14F-4D97-AF65-F5344CB8AC3E}">
        <p14:creationId xmlns:p14="http://schemas.microsoft.com/office/powerpoint/2010/main" val="1815444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24" name="文本框"/>
          <p:cNvSpPr>
            <a:spLocks noGrp="1"/>
          </p:cNvSpPr>
          <p:nvPr>
            <p:ph type="sldNum" idx="5"/>
          </p:nvPr>
        </p:nvSpPr>
        <p:spPr>
          <a:xfrm>
            <a:off x="3884613" y="8685213"/>
            <a:ext cx="2971800" cy="458787"/>
          </a:xfrm>
          <a:prstGeom prst="rect">
            <a:avLst/>
          </a:prstGeom>
          <a:noFill/>
          <a:ln w="12700" cap="flat" cmpd="sng">
            <a:noFill/>
            <a:prstDash val="solid"/>
            <a:miter/>
          </a:ln>
        </p:spPr>
        <p:txBody>
          <a:bodyPr vert="horz" wrap="square" lIns="91440" tIns="45720" rIns="91440" bIns="45720" anchor="b" anchorCtr="0">
            <a:prstTxWarp prst="textNoShape">
              <a:avLst/>
            </a:prstTxWarp>
          </a:bodyPr>
          <a:lstStyle/>
          <a:p>
            <a:pPr algn="r"/>
            <a:fld id="{CAD2D6BD-DE1B-4B5F-8B41-2702339687B9}" type="slidenum">
              <a:rPr lang="en-US" altLang="zh-CN" sz="1200" b="0" i="0" u="none" strike="noStrike" kern="1200" cap="none" spc="0" baseline="0">
                <a:solidFill>
                  <a:schemeClr val="tx1"/>
                </a:solidFill>
                <a:latin typeface="Aptos" charset="0"/>
                <a:ea typeface="等线" charset="0"/>
                <a:cs typeface="Aptos" charset="0"/>
              </a:rPr>
              <a:t>82</a:t>
            </a:fld>
            <a:endParaRPr lang="zh-CN" altLang="en-US" sz="1200">
              <a:latin typeface="Aptos" charset="0"/>
              <a:ea typeface="等线" charset="0"/>
              <a:cs typeface="Aptos" charset="0"/>
            </a:endParaRPr>
          </a:p>
        </p:txBody>
      </p:sp>
      <p:sp>
        <p:nvSpPr>
          <p:cNvPr id="4" name="Footer Placeholder 3">
            <a:extLst>
              <a:ext uri="{FF2B5EF4-FFF2-40B4-BE49-F238E27FC236}">
                <a16:creationId xmlns:a16="http://schemas.microsoft.com/office/drawing/2014/main" id="{B7E49688-41AC-DE61-6A14-1E1D413817DE}"/>
              </a:ext>
            </a:extLst>
          </p:cNvPr>
          <p:cNvSpPr>
            <a:spLocks noGrp="1"/>
          </p:cNvSpPr>
          <p:nvPr>
            <p:ph type="ftr" sz="quarter" idx="4"/>
          </p:nvPr>
        </p:nvSpPr>
        <p:spPr/>
        <p:txBody>
          <a:bodyPr/>
          <a:lstStyle/>
          <a:p>
            <a:r>
              <a:rPr lang="en-GB"/>
              <a:t>Aiswarya Vijayan</a:t>
            </a:r>
          </a:p>
        </p:txBody>
      </p:sp>
    </p:spTree>
    <p:extLst>
      <p:ext uri="{BB962C8B-B14F-4D97-AF65-F5344CB8AC3E}">
        <p14:creationId xmlns:p14="http://schemas.microsoft.com/office/powerpoint/2010/main" val="1645801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23327E-A3FE-4279-B080-AD6DAF9EDC39}" type="slidenum">
              <a:rPr lang="en-GB" smtClean="0"/>
              <a:pPr/>
              <a:t>99</a:t>
            </a:fld>
            <a:endParaRPr lang="en-GB"/>
          </a:p>
        </p:txBody>
      </p:sp>
    </p:spTree>
    <p:extLst>
      <p:ext uri="{BB962C8B-B14F-4D97-AF65-F5344CB8AC3E}">
        <p14:creationId xmlns:p14="http://schemas.microsoft.com/office/powerpoint/2010/main" val="3215555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23327E-A3FE-4279-B080-AD6DAF9EDC39}" type="slidenum">
              <a:rPr lang="en-GB" smtClean="0"/>
              <a:pPr/>
              <a:t>113</a:t>
            </a:fld>
            <a:endParaRPr lang="en-GB"/>
          </a:p>
        </p:txBody>
      </p:sp>
    </p:spTree>
    <p:extLst>
      <p:ext uri="{BB962C8B-B14F-4D97-AF65-F5344CB8AC3E}">
        <p14:creationId xmlns:p14="http://schemas.microsoft.com/office/powerpoint/2010/main" val="3486370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p>
        </p:txBody>
      </p:sp>
      <p:sp>
        <p:nvSpPr>
          <p:cNvPr id="4" name="Slide Number Placeholder 3"/>
          <p:cNvSpPr>
            <a:spLocks noGrp="1"/>
          </p:cNvSpPr>
          <p:nvPr>
            <p:ph type="sldNum" sz="quarter" idx="5"/>
          </p:nvPr>
        </p:nvSpPr>
        <p:spPr/>
        <p:txBody>
          <a:bodyPr/>
          <a:lstStyle/>
          <a:p>
            <a:fld id="{CA23327E-A3FE-4279-B080-AD6DAF9EDC39}" type="slidenum">
              <a:rPr lang="en-GB" smtClean="0"/>
              <a:t>158</a:t>
            </a:fld>
            <a:endParaRPr lang="en-GB"/>
          </a:p>
        </p:txBody>
      </p:sp>
    </p:spTree>
    <p:extLst>
      <p:ext uri="{BB962C8B-B14F-4D97-AF65-F5344CB8AC3E}">
        <p14:creationId xmlns:p14="http://schemas.microsoft.com/office/powerpoint/2010/main" val="219068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A23327E-A3FE-4279-B080-AD6DAF9EDC39}" type="slidenum">
              <a:rPr lang="en-GB" smtClean="0"/>
              <a:t>25</a:t>
            </a:fld>
            <a:endParaRPr lang="en-GB"/>
          </a:p>
        </p:txBody>
      </p:sp>
    </p:spTree>
    <p:extLst>
      <p:ext uri="{BB962C8B-B14F-4D97-AF65-F5344CB8AC3E}">
        <p14:creationId xmlns:p14="http://schemas.microsoft.com/office/powerpoint/2010/main" val="345761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A23327E-A3FE-4279-B080-AD6DAF9EDC39}" type="slidenum">
              <a:rPr lang="en-GB" smtClean="0"/>
              <a:t>26</a:t>
            </a:fld>
            <a:endParaRPr lang="en-GB"/>
          </a:p>
        </p:txBody>
      </p:sp>
    </p:spTree>
    <p:extLst>
      <p:ext uri="{BB962C8B-B14F-4D97-AF65-F5344CB8AC3E}">
        <p14:creationId xmlns:p14="http://schemas.microsoft.com/office/powerpoint/2010/main" val="2098928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9B48-8D12-D608-9A51-52AAC94FB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D7E84E-4B3D-B89F-D0D9-F54634795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5C1B2-4C08-8715-8104-F6B54B3D6B6B}"/>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84C052FB-A00E-A27D-7AEC-13889E2D58CC}"/>
              </a:ext>
            </a:extLst>
          </p:cNvPr>
          <p:cNvSpPr>
            <a:spLocks noGrp="1"/>
          </p:cNvSpPr>
          <p:nvPr>
            <p:ph type="sldNum" sz="quarter" idx="5"/>
          </p:nvPr>
        </p:nvSpPr>
        <p:spPr/>
        <p:txBody>
          <a:bodyPr/>
          <a:lstStyle/>
          <a:p>
            <a:fld id="{CA23327E-A3FE-4279-B080-AD6DAF9EDC39}" type="slidenum">
              <a:rPr lang="en-GB" smtClean="0"/>
              <a:t>28</a:t>
            </a:fld>
            <a:endParaRPr lang="en-GB"/>
          </a:p>
        </p:txBody>
      </p:sp>
    </p:spTree>
    <p:extLst>
      <p:ext uri="{BB962C8B-B14F-4D97-AF65-F5344CB8AC3E}">
        <p14:creationId xmlns:p14="http://schemas.microsoft.com/office/powerpoint/2010/main" val="86313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CA16D-71DB-E506-9132-7A2D8777C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1578E-533D-2137-908B-070F3FF15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B0B8D-4991-6EE3-FEAE-9E83332BD62D}"/>
              </a:ext>
            </a:extLst>
          </p:cNvPr>
          <p:cNvSpPr>
            <a:spLocks noGrp="1"/>
          </p:cNvSpPr>
          <p:nvPr>
            <p:ph type="body" idx="1"/>
          </p:nvPr>
        </p:nvSpPr>
        <p:spPr/>
        <p:txBody>
          <a:bodyPr/>
          <a:lstStyle/>
          <a:p>
            <a:pPr marL="171450" indent="-171450">
              <a:buFont typeface="Wingdings" panose="05000000000000000000" pitchFamily="2" charset="2"/>
              <a:buChar char="à"/>
            </a:pPr>
            <a:endParaRPr lang="en-GB" dirty="0"/>
          </a:p>
        </p:txBody>
      </p:sp>
      <p:sp>
        <p:nvSpPr>
          <p:cNvPr id="4" name="Slide Number Placeholder 3">
            <a:extLst>
              <a:ext uri="{FF2B5EF4-FFF2-40B4-BE49-F238E27FC236}">
                <a16:creationId xmlns:a16="http://schemas.microsoft.com/office/drawing/2014/main" id="{788077C9-CDA4-CA8D-42E8-E9152EE0925A}"/>
              </a:ext>
            </a:extLst>
          </p:cNvPr>
          <p:cNvSpPr>
            <a:spLocks noGrp="1"/>
          </p:cNvSpPr>
          <p:nvPr>
            <p:ph type="sldNum" sz="quarter" idx="5"/>
          </p:nvPr>
        </p:nvSpPr>
        <p:spPr/>
        <p:txBody>
          <a:bodyPr/>
          <a:lstStyle/>
          <a:p>
            <a:fld id="{CA23327E-A3FE-4279-B080-AD6DAF9EDC39}" type="slidenum">
              <a:rPr lang="en-GB" smtClean="0"/>
              <a:t>29</a:t>
            </a:fld>
            <a:endParaRPr lang="en-GB"/>
          </a:p>
        </p:txBody>
      </p:sp>
    </p:spTree>
    <p:extLst>
      <p:ext uri="{BB962C8B-B14F-4D97-AF65-F5344CB8AC3E}">
        <p14:creationId xmlns:p14="http://schemas.microsoft.com/office/powerpoint/2010/main" val="3478709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A23327E-A3FE-4279-B080-AD6DAF9EDC39}" type="slidenum">
              <a:rPr lang="en-GB" smtClean="0"/>
              <a:t>32</a:t>
            </a:fld>
            <a:endParaRPr lang="en-GB"/>
          </a:p>
        </p:txBody>
      </p:sp>
    </p:spTree>
    <p:extLst>
      <p:ext uri="{BB962C8B-B14F-4D97-AF65-F5344CB8AC3E}">
        <p14:creationId xmlns:p14="http://schemas.microsoft.com/office/powerpoint/2010/main" val="3353078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CA23327E-A3FE-4279-B080-AD6DAF9EDC39}" type="slidenum">
              <a:rPr lang="en-GB" smtClean="0"/>
              <a:t>33</a:t>
            </a:fld>
            <a:endParaRPr lang="en-GB"/>
          </a:p>
        </p:txBody>
      </p:sp>
    </p:spTree>
    <p:extLst>
      <p:ext uri="{BB962C8B-B14F-4D97-AF65-F5344CB8AC3E}">
        <p14:creationId xmlns:p14="http://schemas.microsoft.com/office/powerpoint/2010/main" val="3956315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A23327E-A3FE-4279-B080-AD6DAF9EDC39}" type="slidenum">
              <a:rPr lang="en-GB" smtClean="0"/>
              <a:t>34</a:t>
            </a:fld>
            <a:endParaRPr lang="en-GB"/>
          </a:p>
        </p:txBody>
      </p:sp>
    </p:spTree>
    <p:extLst>
      <p:ext uri="{BB962C8B-B14F-4D97-AF65-F5344CB8AC3E}">
        <p14:creationId xmlns:p14="http://schemas.microsoft.com/office/powerpoint/2010/main" val="3550919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mybib.com/tools/ieee-citation-generator"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st of teams">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8B5CAFF-79AF-87AE-7EAE-604CC93E7647}"/>
              </a:ext>
            </a:extLst>
          </p:cNvPr>
          <p:cNvSpPr>
            <a:spLocks noGrp="1"/>
          </p:cNvSpPr>
          <p:nvPr>
            <p:ph idx="1" hasCustomPrompt="1"/>
          </p:nvPr>
        </p:nvSpPr>
        <p:spPr>
          <a:xfrm>
            <a:off x="6458857" y="1978025"/>
            <a:ext cx="4894943" cy="4351338"/>
          </a:xfrm>
        </p:spPr>
        <p:txBody>
          <a:bodyPr>
            <a:normAutofit/>
          </a:bodyPr>
          <a:lstStyle>
            <a:lvl1pPr marL="514350" indent="-514350">
              <a:buFont typeface="+mj-lt"/>
              <a:buAutoNum type="arabicPeriod"/>
              <a:defRPr sz="2200"/>
            </a:lvl1pPr>
            <a:lvl2pPr marL="457200" indent="0">
              <a:buFont typeface="Arial" panose="020B0604020202020204" pitchFamily="34" charset="0"/>
              <a:buNone/>
              <a:defRPr sz="2200"/>
            </a:lvl2pPr>
          </a:lstStyle>
          <a:p>
            <a:pPr lvl="1"/>
            <a:r>
              <a:rPr lang="de-DE" dirty="0"/>
              <a:t>12. </a:t>
            </a:r>
            <a:r>
              <a:rPr lang="de-DE" dirty="0" err="1"/>
              <a:t>Machine</a:t>
            </a:r>
            <a:r>
              <a:rPr lang="de-DE" dirty="0"/>
              <a:t> </a:t>
            </a:r>
            <a:r>
              <a:rPr lang="de-DE" dirty="0" err="1"/>
              <a:t>Bed</a:t>
            </a:r>
            <a:r>
              <a:rPr lang="de-DE" dirty="0"/>
              <a:t> &amp; Yaw System  </a:t>
            </a:r>
          </a:p>
          <a:p>
            <a:pPr lvl="1"/>
            <a:r>
              <a:rPr lang="de-DE" dirty="0"/>
              <a:t>13. Tower  </a:t>
            </a:r>
          </a:p>
          <a:p>
            <a:pPr lvl="1"/>
            <a:r>
              <a:rPr lang="de-DE" dirty="0"/>
              <a:t>14. </a:t>
            </a:r>
            <a:r>
              <a:rPr lang="de-DE" dirty="0" err="1"/>
              <a:t>Foundation</a:t>
            </a:r>
            <a:r>
              <a:rPr lang="de-DE" dirty="0"/>
              <a:t>  </a:t>
            </a:r>
          </a:p>
          <a:p>
            <a:pPr lvl="1"/>
            <a:r>
              <a:rPr lang="de-DE" dirty="0"/>
              <a:t>15. Storage System </a:t>
            </a:r>
          </a:p>
          <a:p>
            <a:pPr lvl="1"/>
            <a:endParaRPr lang="de-DE" dirty="0"/>
          </a:p>
        </p:txBody>
      </p:sp>
      <p:sp>
        <p:nvSpPr>
          <p:cNvPr id="8" name="Title 1">
            <a:extLst>
              <a:ext uri="{FF2B5EF4-FFF2-40B4-BE49-F238E27FC236}">
                <a16:creationId xmlns:a16="http://schemas.microsoft.com/office/drawing/2014/main" id="{562E2414-A9F3-5C69-E3A8-481E09152502}"/>
              </a:ext>
            </a:extLst>
          </p:cNvPr>
          <p:cNvSpPr>
            <a:spLocks noGrp="1"/>
          </p:cNvSpPr>
          <p:nvPr>
            <p:ph type="title" hasCustomPrompt="1"/>
          </p:nvPr>
        </p:nvSpPr>
        <p:spPr>
          <a:xfrm>
            <a:off x="838200" y="365125"/>
            <a:ext cx="10515600" cy="1325563"/>
          </a:xfrm>
        </p:spPr>
        <p:txBody>
          <a:bodyPr/>
          <a:lstStyle>
            <a:lvl1pPr>
              <a:defRPr/>
            </a:lvl1pPr>
          </a:lstStyle>
          <a:p>
            <a:r>
              <a:rPr lang="en-GB" dirty="0"/>
              <a:t>Teams</a:t>
            </a:r>
          </a:p>
        </p:txBody>
      </p:sp>
      <p:cxnSp>
        <p:nvCxnSpPr>
          <p:cNvPr id="9" name="Straight Connector 5">
            <a:extLst>
              <a:ext uri="{FF2B5EF4-FFF2-40B4-BE49-F238E27FC236}">
                <a16:creationId xmlns:a16="http://schemas.microsoft.com/office/drawing/2014/main" id="{66EB7C6A-45A8-A327-54B4-9E3A0BCAC0B4}"/>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1" name="Content Placeholder 2">
            <a:extLst>
              <a:ext uri="{FF2B5EF4-FFF2-40B4-BE49-F238E27FC236}">
                <a16:creationId xmlns:a16="http://schemas.microsoft.com/office/drawing/2014/main" id="{D2466CB9-E665-36BA-2132-8519CA303C97}"/>
              </a:ext>
            </a:extLst>
          </p:cNvPr>
          <p:cNvSpPr>
            <a:spLocks noGrp="1"/>
          </p:cNvSpPr>
          <p:nvPr>
            <p:ph idx="13" hasCustomPrompt="1"/>
          </p:nvPr>
        </p:nvSpPr>
        <p:spPr>
          <a:xfrm>
            <a:off x="838200" y="1978025"/>
            <a:ext cx="4894943" cy="4351338"/>
          </a:xfrm>
        </p:spPr>
        <p:txBody>
          <a:bodyPr>
            <a:normAutofit/>
          </a:bodyPr>
          <a:lstStyle>
            <a:lvl1pPr marL="514350" indent="-514350">
              <a:buFont typeface="+mj-lt"/>
              <a:buAutoNum type="arabicPeriod"/>
              <a:defRPr sz="2200"/>
            </a:lvl1pPr>
            <a:lvl2pPr marL="457200" indent="0" algn="l">
              <a:buFont typeface="Arial" panose="020B0604020202020204" pitchFamily="34" charset="0"/>
              <a:buNone/>
              <a:defRPr sz="2200"/>
            </a:lvl2pPr>
          </a:lstStyle>
          <a:p>
            <a:pPr lvl="1"/>
            <a:r>
              <a:rPr lang="de-DE" dirty="0"/>
              <a:t>1.  </a:t>
            </a:r>
            <a:r>
              <a:rPr lang="de-DE" dirty="0" err="1"/>
              <a:t>Windfarm</a:t>
            </a:r>
            <a:r>
              <a:rPr lang="de-DE" dirty="0"/>
              <a:t> Project Development  </a:t>
            </a:r>
          </a:p>
          <a:p>
            <a:pPr lvl="1"/>
            <a:r>
              <a:rPr lang="de-DE" dirty="0"/>
              <a:t>2.  Loads and Dynamics  </a:t>
            </a:r>
          </a:p>
          <a:p>
            <a:pPr lvl="1"/>
            <a:r>
              <a:rPr lang="de-DE" dirty="0"/>
              <a:t>3.  Feedback Controller  </a:t>
            </a:r>
          </a:p>
          <a:p>
            <a:pPr lvl="1"/>
            <a:r>
              <a:rPr lang="de-DE" dirty="0"/>
              <a:t>4.  Lidar-</a:t>
            </a:r>
            <a:r>
              <a:rPr lang="de-DE" dirty="0" err="1"/>
              <a:t>Assisted</a:t>
            </a:r>
            <a:r>
              <a:rPr lang="de-DE" dirty="0"/>
              <a:t> Controller  </a:t>
            </a:r>
          </a:p>
          <a:p>
            <a:pPr lvl="1"/>
            <a:r>
              <a:rPr lang="de-DE" dirty="0"/>
              <a:t>5.  Rotor Blade </a:t>
            </a:r>
            <a:r>
              <a:rPr lang="de-DE" dirty="0" err="1"/>
              <a:t>Aerodynamics</a:t>
            </a:r>
            <a:r>
              <a:rPr lang="de-DE" dirty="0"/>
              <a:t>  </a:t>
            </a:r>
          </a:p>
          <a:p>
            <a:pPr lvl="1"/>
            <a:r>
              <a:rPr lang="de-DE" dirty="0"/>
              <a:t>6.  Rotor Blade </a:t>
            </a:r>
            <a:r>
              <a:rPr lang="de-DE" dirty="0" err="1"/>
              <a:t>Structures</a:t>
            </a:r>
            <a:r>
              <a:rPr lang="de-DE" dirty="0"/>
              <a:t>  </a:t>
            </a:r>
          </a:p>
          <a:p>
            <a:pPr lvl="1"/>
            <a:r>
              <a:rPr lang="de-DE" dirty="0"/>
              <a:t>7.  </a:t>
            </a:r>
            <a:r>
              <a:rPr lang="de-DE" dirty="0" err="1"/>
              <a:t>Electrical</a:t>
            </a:r>
            <a:r>
              <a:rPr lang="de-DE" dirty="0"/>
              <a:t> </a:t>
            </a:r>
            <a:r>
              <a:rPr lang="de-DE" dirty="0" err="1"/>
              <a:t>Drivetrain</a:t>
            </a:r>
            <a:r>
              <a:rPr lang="de-DE" dirty="0"/>
              <a:t> (EDT)  </a:t>
            </a:r>
          </a:p>
          <a:p>
            <a:pPr lvl="1"/>
            <a:r>
              <a:rPr lang="de-DE" dirty="0"/>
              <a:t>8.  </a:t>
            </a:r>
            <a:r>
              <a:rPr lang="de-DE" dirty="0" err="1"/>
              <a:t>Grid</a:t>
            </a:r>
            <a:r>
              <a:rPr lang="de-DE" dirty="0"/>
              <a:t> Code Development (GCD)  </a:t>
            </a:r>
          </a:p>
          <a:p>
            <a:pPr lvl="1"/>
            <a:r>
              <a:rPr lang="de-DE" dirty="0"/>
              <a:t>9.  Rotor Hub &amp; Pitch System  </a:t>
            </a:r>
          </a:p>
          <a:p>
            <a:pPr lvl="1"/>
            <a:r>
              <a:rPr lang="de-DE" dirty="0"/>
              <a:t>10. Rotor </a:t>
            </a:r>
            <a:r>
              <a:rPr lang="de-DE" dirty="0" err="1"/>
              <a:t>Bearing</a:t>
            </a:r>
            <a:r>
              <a:rPr lang="de-DE" dirty="0"/>
              <a:t> System  </a:t>
            </a:r>
          </a:p>
          <a:p>
            <a:pPr lvl="1"/>
            <a:r>
              <a:rPr lang="de-DE" dirty="0"/>
              <a:t>11. </a:t>
            </a:r>
            <a:r>
              <a:rPr lang="de-DE" dirty="0" err="1"/>
              <a:t>Gearbox</a:t>
            </a:r>
            <a:r>
              <a:rPr lang="de-DE" dirty="0"/>
              <a:t>, Brake, Coupling  </a:t>
            </a:r>
          </a:p>
          <a:p>
            <a:pPr lvl="1"/>
            <a:r>
              <a:rPr lang="de-DE" dirty="0"/>
              <a:t>						</a:t>
            </a:r>
          </a:p>
        </p:txBody>
      </p:sp>
      <p:sp>
        <p:nvSpPr>
          <p:cNvPr id="12" name="Datumsplatzhalter 11">
            <a:extLst>
              <a:ext uri="{FF2B5EF4-FFF2-40B4-BE49-F238E27FC236}">
                <a16:creationId xmlns:a16="http://schemas.microsoft.com/office/drawing/2014/main" id="{FD841E35-8D66-8DA2-B806-8C18E5D28063}"/>
              </a:ext>
            </a:extLst>
          </p:cNvPr>
          <p:cNvSpPr>
            <a:spLocks noGrp="1"/>
          </p:cNvSpPr>
          <p:nvPr>
            <p:ph type="dt" sz="half" idx="14"/>
          </p:nvPr>
        </p:nvSpPr>
        <p:spPr/>
        <p:txBody>
          <a:bodyPr/>
          <a:lstStyle/>
          <a:p>
            <a:fld id="{02AEE8E4-D792-40D2-B8D4-0007E21A0CF8}" type="datetime1">
              <a:rPr lang="en-GB" smtClean="0"/>
              <a:t>03/11/2025</a:t>
            </a:fld>
            <a:endParaRPr lang="en-GB" dirty="0"/>
          </a:p>
        </p:txBody>
      </p:sp>
      <p:sp>
        <p:nvSpPr>
          <p:cNvPr id="16" name="Fußzeilenplatzhalter 15">
            <a:extLst>
              <a:ext uri="{FF2B5EF4-FFF2-40B4-BE49-F238E27FC236}">
                <a16:creationId xmlns:a16="http://schemas.microsoft.com/office/drawing/2014/main" id="{6C28938A-3748-78F8-3D01-B82DF87C9BE6}"/>
              </a:ext>
            </a:extLst>
          </p:cNvPr>
          <p:cNvSpPr>
            <a:spLocks noGrp="1"/>
          </p:cNvSpPr>
          <p:nvPr>
            <p:ph type="ftr" sz="quarter" idx="15"/>
          </p:nvPr>
        </p:nvSpPr>
        <p:spPr/>
        <p:txBody>
          <a:bodyPr/>
          <a:lstStyle/>
          <a:p>
            <a:r>
              <a:rPr lang="en-GB" dirty="0"/>
              <a:t>Optimus Syria</a:t>
            </a:r>
          </a:p>
        </p:txBody>
      </p:sp>
      <p:sp>
        <p:nvSpPr>
          <p:cNvPr id="17" name="Foliennummernplatzhalter 16">
            <a:extLst>
              <a:ext uri="{FF2B5EF4-FFF2-40B4-BE49-F238E27FC236}">
                <a16:creationId xmlns:a16="http://schemas.microsoft.com/office/drawing/2014/main" id="{3A903679-8273-AC0E-AD57-A9C78EE236F1}"/>
              </a:ext>
            </a:extLst>
          </p:cNvPr>
          <p:cNvSpPr>
            <a:spLocks noGrp="1"/>
          </p:cNvSpPr>
          <p:nvPr>
            <p:ph type="sldNum" sz="quarter" idx="16"/>
          </p:nvPr>
        </p:nvSpPr>
        <p:spPr/>
        <p:txBody>
          <a:bodyPr/>
          <a:lstStyle/>
          <a:p>
            <a:fld id="{013F6232-4F06-48BA-8F69-BF531F607829}" type="slidenum">
              <a:rPr lang="en-GB" smtClean="0"/>
              <a:pPr/>
              <a:t>‹#›</a:t>
            </a:fld>
            <a:endParaRPr lang="en-GB" dirty="0"/>
          </a:p>
        </p:txBody>
      </p:sp>
    </p:spTree>
    <p:extLst>
      <p:ext uri="{BB962C8B-B14F-4D97-AF65-F5344CB8AC3E}">
        <p14:creationId xmlns:p14="http://schemas.microsoft.com/office/powerpoint/2010/main" val="429331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bliography (Explan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033-AA4A-D955-AE39-E7F2A40C8A47}"/>
              </a:ext>
            </a:extLst>
          </p:cNvPr>
          <p:cNvSpPr>
            <a:spLocks noGrp="1"/>
          </p:cNvSpPr>
          <p:nvPr>
            <p:ph type="title" hasCustomPrompt="1"/>
          </p:nvPr>
        </p:nvSpPr>
        <p:spPr/>
        <p:txBody>
          <a:bodyPr/>
          <a:lstStyle>
            <a:lvl1pPr>
              <a:defRPr/>
            </a:lvl1pPr>
          </a:lstStyle>
          <a:p>
            <a:r>
              <a:rPr lang="de-DE" dirty="0" err="1"/>
              <a:t>Bibliography</a:t>
            </a:r>
            <a:r>
              <a:rPr lang="de-DE" dirty="0"/>
              <a:t> – </a:t>
            </a:r>
            <a:r>
              <a:rPr lang="de-DE" dirty="0" err="1"/>
              <a:t>team</a:t>
            </a:r>
            <a:r>
              <a:rPr lang="de-DE" dirty="0"/>
              <a:t> </a:t>
            </a:r>
            <a:r>
              <a:rPr lang="de-DE" dirty="0" err="1"/>
              <a:t>name</a:t>
            </a:r>
            <a:endParaRPr lang="en-GB" dirty="0"/>
          </a:p>
        </p:txBody>
      </p:sp>
      <p:sp>
        <p:nvSpPr>
          <p:cNvPr id="3" name="Content Placeholder 2">
            <a:extLst>
              <a:ext uri="{FF2B5EF4-FFF2-40B4-BE49-F238E27FC236}">
                <a16:creationId xmlns:a16="http://schemas.microsoft.com/office/drawing/2014/main" id="{7638BDBB-4827-8B89-3EE0-5A3DD22172FC}"/>
              </a:ext>
            </a:extLst>
          </p:cNvPr>
          <p:cNvSpPr>
            <a:spLocks noGrp="1"/>
          </p:cNvSpPr>
          <p:nvPr>
            <p:ph idx="1" hasCustomPrompt="1"/>
          </p:nvPr>
        </p:nvSpPr>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t>[1] </a:t>
            </a:r>
            <a:r>
              <a:rPr lang="en-GB" dirty="0"/>
              <a:t>“How HOMER Calculates Wind Turbine Power Output,” </a:t>
            </a:r>
            <a:r>
              <a:rPr lang="en-GB" i="1" dirty="0"/>
              <a:t>Homerenergy.com</a:t>
            </a:r>
            <a:r>
              <a:rPr lang="en-GB" dirty="0"/>
              <a:t>, 2017. https://www.homerenergy.com/products/pro/docs/3.15/how_homer_calculates_wind_turbine_power_output.html (accessed Aug. 25, 2025).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[2] …..</a:t>
            </a:r>
            <a:endParaRPr lang="it-IT" dirty="0"/>
          </a:p>
          <a:p>
            <a:pPr lvl="0"/>
            <a:endParaRPr lang="de-DE" dirty="0"/>
          </a:p>
        </p:txBody>
      </p:sp>
      <p:cxnSp>
        <p:nvCxnSpPr>
          <p:cNvPr id="6" name="Straight Arrow Connector 21">
            <a:extLst>
              <a:ext uri="{FF2B5EF4-FFF2-40B4-BE49-F238E27FC236}">
                <a16:creationId xmlns:a16="http://schemas.microsoft.com/office/drawing/2014/main" id="{9B5BA113-ABD0-9B33-1E2F-5863B083FE29}"/>
              </a:ext>
            </a:extLst>
          </p:cNvPr>
          <p:cNvCxnSpPr>
            <a:cxnSpLocks/>
          </p:cNvCxnSpPr>
          <p:nvPr userDrawn="1"/>
        </p:nvCxnSpPr>
        <p:spPr>
          <a:xfrm flipH="1" flipV="1">
            <a:off x="4994031" y="2734408"/>
            <a:ext cx="1245576" cy="183759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22">
            <a:extLst>
              <a:ext uri="{FF2B5EF4-FFF2-40B4-BE49-F238E27FC236}">
                <a16:creationId xmlns:a16="http://schemas.microsoft.com/office/drawing/2014/main" id="{59531AAE-8AA3-6039-F69E-EDD1AF57C810}"/>
              </a:ext>
            </a:extLst>
          </p:cNvPr>
          <p:cNvSpPr/>
          <p:nvPr userDrawn="1"/>
        </p:nvSpPr>
        <p:spPr>
          <a:xfrm>
            <a:off x="4475285" y="4572000"/>
            <a:ext cx="5969977" cy="167786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The style </a:t>
            </a:r>
            <a:r>
              <a:rPr lang="it-IT" dirty="0" err="1"/>
              <a:t>chosen</a:t>
            </a:r>
            <a:r>
              <a:rPr lang="it-IT" dirty="0"/>
              <a:t> for </a:t>
            </a:r>
            <a:r>
              <a:rPr lang="it-IT" dirty="0" err="1"/>
              <a:t>citation</a:t>
            </a:r>
            <a:r>
              <a:rPr lang="it-IT" dirty="0"/>
              <a:t> </a:t>
            </a:r>
            <a:r>
              <a:rPr lang="it-IT" dirty="0" err="1"/>
              <a:t>is</a:t>
            </a:r>
            <a:r>
              <a:rPr lang="it-IT" dirty="0"/>
              <a:t> IEEE, so </a:t>
            </a:r>
            <a:r>
              <a:rPr lang="it-IT" dirty="0" err="1"/>
              <a:t>if</a:t>
            </a:r>
            <a:r>
              <a:rPr lang="it-IT" dirty="0"/>
              <a:t> </a:t>
            </a:r>
            <a:r>
              <a:rPr lang="it-IT" dirty="0" err="1"/>
              <a:t>you</a:t>
            </a:r>
            <a:r>
              <a:rPr lang="it-IT" dirty="0"/>
              <a:t> </a:t>
            </a:r>
            <a:r>
              <a:rPr lang="it-IT" dirty="0" err="1"/>
              <a:t>want</a:t>
            </a:r>
            <a:r>
              <a:rPr lang="it-IT" dirty="0"/>
              <a:t> to create </a:t>
            </a:r>
            <a:r>
              <a:rPr lang="it-IT" dirty="0" err="1"/>
              <a:t>your</a:t>
            </a:r>
            <a:r>
              <a:rPr lang="it-IT" dirty="0"/>
              <a:t> </a:t>
            </a:r>
            <a:r>
              <a:rPr lang="it-IT" dirty="0" err="1"/>
              <a:t>citation</a:t>
            </a:r>
            <a:r>
              <a:rPr lang="it-IT" dirty="0"/>
              <a:t> follow </a:t>
            </a:r>
            <a:r>
              <a:rPr lang="it-IT" dirty="0" err="1"/>
              <a:t>that</a:t>
            </a:r>
            <a:r>
              <a:rPr lang="it-IT" dirty="0"/>
              <a:t> style. </a:t>
            </a:r>
            <a:r>
              <a:rPr lang="it-IT" dirty="0" err="1"/>
              <a:t>If</a:t>
            </a:r>
            <a:r>
              <a:rPr lang="it-IT" dirty="0"/>
              <a:t> </a:t>
            </a:r>
            <a:r>
              <a:rPr lang="it-IT" dirty="0" err="1"/>
              <a:t>you</a:t>
            </a:r>
            <a:r>
              <a:rPr lang="it-IT" dirty="0"/>
              <a:t> </a:t>
            </a:r>
            <a:r>
              <a:rPr lang="it-IT" dirty="0" err="1"/>
              <a:t>want</a:t>
            </a:r>
            <a:r>
              <a:rPr lang="it-IT" dirty="0"/>
              <a:t> to create an IEEE </a:t>
            </a:r>
            <a:r>
              <a:rPr lang="it-IT" dirty="0" err="1"/>
              <a:t>citation</a:t>
            </a:r>
            <a:r>
              <a:rPr lang="it-IT" dirty="0"/>
              <a:t> from a website, </a:t>
            </a:r>
            <a:r>
              <a:rPr lang="it-IT" dirty="0" err="1"/>
              <a:t>you</a:t>
            </a:r>
            <a:r>
              <a:rPr lang="it-IT" dirty="0"/>
              <a:t> can use some free </a:t>
            </a:r>
            <a:r>
              <a:rPr lang="it-IT" dirty="0" err="1"/>
              <a:t>converters</a:t>
            </a:r>
            <a:r>
              <a:rPr lang="it-IT" dirty="0"/>
              <a:t> </a:t>
            </a:r>
            <a:r>
              <a:rPr lang="it-IT" dirty="0" err="1"/>
              <a:t>available</a:t>
            </a:r>
            <a:r>
              <a:rPr lang="it-IT" dirty="0"/>
              <a:t> on the internet, like:</a:t>
            </a:r>
          </a:p>
          <a:p>
            <a:pPr algn="ctr"/>
            <a:r>
              <a:rPr lang="en-GB" b="1" dirty="0">
                <a:hlinkClick r:id="rId2"/>
              </a:rPr>
              <a:t>https://www.mybib.com/tools/ieee-citation-generator</a:t>
            </a:r>
            <a:r>
              <a:rPr lang="en-GB" b="1" dirty="0"/>
              <a:t> </a:t>
            </a:r>
          </a:p>
        </p:txBody>
      </p:sp>
      <p:cxnSp>
        <p:nvCxnSpPr>
          <p:cNvPr id="4" name="Straight Connector 5">
            <a:extLst>
              <a:ext uri="{FF2B5EF4-FFF2-40B4-BE49-F238E27FC236}">
                <a16:creationId xmlns:a16="http://schemas.microsoft.com/office/drawing/2014/main" id="{7CC2DA80-2404-1A96-924E-A52A1DBAA341}"/>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0" name="Rectangle 7">
            <a:extLst>
              <a:ext uri="{FF2B5EF4-FFF2-40B4-BE49-F238E27FC236}">
                <a16:creationId xmlns:a16="http://schemas.microsoft.com/office/drawing/2014/main" id="{226F6F8F-D65D-4B43-5785-E89E617F8616}"/>
              </a:ext>
            </a:extLst>
          </p:cNvPr>
          <p:cNvSpPr/>
          <p:nvPr userDrawn="1"/>
        </p:nvSpPr>
        <p:spPr>
          <a:xfrm>
            <a:off x="908165" y="3299037"/>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11" name="Datumsplatzhalter 10">
            <a:extLst>
              <a:ext uri="{FF2B5EF4-FFF2-40B4-BE49-F238E27FC236}">
                <a16:creationId xmlns:a16="http://schemas.microsoft.com/office/drawing/2014/main" id="{376AEEC7-3E6C-8FE6-7104-34FC937946F1}"/>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12" name="Fußzeilenplatzhalter 11">
            <a:extLst>
              <a:ext uri="{FF2B5EF4-FFF2-40B4-BE49-F238E27FC236}">
                <a16:creationId xmlns:a16="http://schemas.microsoft.com/office/drawing/2014/main" id="{527D13C7-4982-3CF9-E6C0-8109C888A5C4}"/>
              </a:ext>
            </a:extLst>
          </p:cNvPr>
          <p:cNvSpPr>
            <a:spLocks noGrp="1"/>
          </p:cNvSpPr>
          <p:nvPr>
            <p:ph type="ftr" sz="quarter" idx="11"/>
          </p:nvPr>
        </p:nvSpPr>
        <p:spPr/>
        <p:txBody>
          <a:bodyPr/>
          <a:lstStyle/>
          <a:p>
            <a:r>
              <a:rPr lang="en-GB"/>
              <a:t>Team Name / Optimus Syria</a:t>
            </a:r>
            <a:endParaRPr lang="en-GB" dirty="0"/>
          </a:p>
        </p:txBody>
      </p:sp>
      <p:sp>
        <p:nvSpPr>
          <p:cNvPr id="13" name="Foliennummernplatzhalter 12">
            <a:extLst>
              <a:ext uri="{FF2B5EF4-FFF2-40B4-BE49-F238E27FC236}">
                <a16:creationId xmlns:a16="http://schemas.microsoft.com/office/drawing/2014/main" id="{44A0136B-0337-50A8-941C-6DC048DC6892}"/>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4" name="Textplatzhalter 16">
            <a:extLst>
              <a:ext uri="{FF2B5EF4-FFF2-40B4-BE49-F238E27FC236}">
                <a16:creationId xmlns:a16="http://schemas.microsoft.com/office/drawing/2014/main" id="{A21B8924-2541-A57C-7990-899E2DC11FD9}"/>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096439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ibliograph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033-AA4A-D955-AE39-E7F2A40C8A47}"/>
              </a:ext>
            </a:extLst>
          </p:cNvPr>
          <p:cNvSpPr>
            <a:spLocks noGrp="1"/>
          </p:cNvSpPr>
          <p:nvPr>
            <p:ph type="title" hasCustomPrompt="1"/>
          </p:nvPr>
        </p:nvSpPr>
        <p:spPr/>
        <p:txBody>
          <a:bodyPr/>
          <a:lstStyle>
            <a:lvl1pPr>
              <a:defRPr/>
            </a:lvl1pPr>
          </a:lstStyle>
          <a:p>
            <a:r>
              <a:rPr lang="de-DE" dirty="0" err="1"/>
              <a:t>Bibliography</a:t>
            </a:r>
            <a:r>
              <a:rPr lang="de-DE" dirty="0"/>
              <a:t> – </a:t>
            </a:r>
            <a:r>
              <a:rPr lang="de-DE" dirty="0" err="1"/>
              <a:t>team</a:t>
            </a:r>
            <a:r>
              <a:rPr lang="de-DE" dirty="0"/>
              <a:t> </a:t>
            </a:r>
            <a:r>
              <a:rPr lang="de-DE" dirty="0" err="1"/>
              <a:t>name</a:t>
            </a:r>
            <a:endParaRPr lang="en-GB" dirty="0"/>
          </a:p>
        </p:txBody>
      </p:sp>
      <p:sp>
        <p:nvSpPr>
          <p:cNvPr id="3" name="Content Placeholder 2">
            <a:extLst>
              <a:ext uri="{FF2B5EF4-FFF2-40B4-BE49-F238E27FC236}">
                <a16:creationId xmlns:a16="http://schemas.microsoft.com/office/drawing/2014/main" id="{7638BDBB-4827-8B89-3EE0-5A3DD22172FC}"/>
              </a:ext>
            </a:extLst>
          </p:cNvPr>
          <p:cNvSpPr>
            <a:spLocks noGrp="1"/>
          </p:cNvSpPr>
          <p:nvPr>
            <p:ph idx="1" hasCustomPrompt="1"/>
          </p:nvPr>
        </p:nvSpPr>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t>[1] </a:t>
            </a:r>
            <a:r>
              <a:rPr lang="en-GB" dirty="0"/>
              <a:t>“How HOMER Calculates Wind Turbine Power Output,” </a:t>
            </a:r>
            <a:r>
              <a:rPr lang="en-GB" i="1" dirty="0"/>
              <a:t>Homerenergy.com</a:t>
            </a:r>
            <a:r>
              <a:rPr lang="en-GB" dirty="0"/>
              <a:t>, 2017. https://www.homerenergy.com/products/pro/docs/3.15/how_homer_calculates_wind_turbine_power_output.html (accessed Aug. 25, 2025).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[2] …..</a:t>
            </a:r>
            <a:endParaRPr lang="it-IT" dirty="0"/>
          </a:p>
          <a:p>
            <a:pPr lvl="0"/>
            <a:endParaRPr lang="de-DE" dirty="0"/>
          </a:p>
        </p:txBody>
      </p:sp>
      <p:cxnSp>
        <p:nvCxnSpPr>
          <p:cNvPr id="4" name="Straight Connector 5">
            <a:extLst>
              <a:ext uri="{FF2B5EF4-FFF2-40B4-BE49-F238E27FC236}">
                <a16:creationId xmlns:a16="http://schemas.microsoft.com/office/drawing/2014/main" id="{7CC2DA80-2404-1A96-924E-A52A1DBAA341}"/>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6" name="Datumsplatzhalter 5">
            <a:extLst>
              <a:ext uri="{FF2B5EF4-FFF2-40B4-BE49-F238E27FC236}">
                <a16:creationId xmlns:a16="http://schemas.microsoft.com/office/drawing/2014/main" id="{79BDC2AF-40F8-8529-16FE-AE51A8BD447C}"/>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9" name="Fußzeilenplatzhalter 8">
            <a:extLst>
              <a:ext uri="{FF2B5EF4-FFF2-40B4-BE49-F238E27FC236}">
                <a16:creationId xmlns:a16="http://schemas.microsoft.com/office/drawing/2014/main" id="{3A36B392-F5AC-41D8-5903-3EE036BA8CB9}"/>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7595A811-7A18-1583-7B9C-87A7CBB7F159}"/>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5E735FEA-D591-2E8E-B9B4-2A6BAFE00D4F}"/>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22328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3920-E451-6E8D-B0CB-C3FB9C0F70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7CFBA5-B73E-6B89-322D-7C32A35A12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4BF8199-371A-141A-1CD7-D551EEEFDF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Datumsplatzhalter 7">
            <a:extLst>
              <a:ext uri="{FF2B5EF4-FFF2-40B4-BE49-F238E27FC236}">
                <a16:creationId xmlns:a16="http://schemas.microsoft.com/office/drawing/2014/main" id="{16092FF3-E2C2-B5C5-579F-21F140EB3AA1}"/>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9" name="Fußzeilenplatzhalter 8">
            <a:extLst>
              <a:ext uri="{FF2B5EF4-FFF2-40B4-BE49-F238E27FC236}">
                <a16:creationId xmlns:a16="http://schemas.microsoft.com/office/drawing/2014/main" id="{85AD0AE9-D3B7-2239-8DBB-350367E7DC59}"/>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E1BD0BA0-666C-E532-C68B-11386947BA13}"/>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027E2607-9D4B-3DD5-A6A2-FC3CB80BCC1F}"/>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442350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F7B7-87CF-1A3E-E33E-44DC6E0152F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B21B8D-C5F5-5242-4069-B1546B4BC0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4D26CD-98BD-17E2-BE55-DBB74BBC64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63B8D60-279E-D76A-9222-12B704BAEB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1AF34B-F683-41AD-C71C-8E8C66CC4C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Datumsplatzhalter 9">
            <a:extLst>
              <a:ext uri="{FF2B5EF4-FFF2-40B4-BE49-F238E27FC236}">
                <a16:creationId xmlns:a16="http://schemas.microsoft.com/office/drawing/2014/main" id="{4EB4231A-B976-E0CE-75F3-D34A6911E251}"/>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11" name="Fußzeilenplatzhalter 10">
            <a:extLst>
              <a:ext uri="{FF2B5EF4-FFF2-40B4-BE49-F238E27FC236}">
                <a16:creationId xmlns:a16="http://schemas.microsoft.com/office/drawing/2014/main" id="{2E601F58-36C8-D2D9-A619-7EE495853C62}"/>
              </a:ext>
            </a:extLst>
          </p:cNvPr>
          <p:cNvSpPr>
            <a:spLocks noGrp="1"/>
          </p:cNvSpPr>
          <p:nvPr>
            <p:ph type="ftr" sz="quarter" idx="11"/>
          </p:nvPr>
        </p:nvSpPr>
        <p:spPr/>
        <p:txBody>
          <a:bodyPr/>
          <a:lstStyle/>
          <a:p>
            <a:r>
              <a:rPr lang="en-GB"/>
              <a:t>Team Name / Optimus Syria</a:t>
            </a:r>
            <a:endParaRPr lang="en-GB" dirty="0"/>
          </a:p>
        </p:txBody>
      </p:sp>
      <p:sp>
        <p:nvSpPr>
          <p:cNvPr id="12" name="Foliennummernplatzhalter 11">
            <a:extLst>
              <a:ext uri="{FF2B5EF4-FFF2-40B4-BE49-F238E27FC236}">
                <a16:creationId xmlns:a16="http://schemas.microsoft.com/office/drawing/2014/main" id="{EBFB4D11-F600-12A5-E5C2-DCA390332C8E}"/>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3" name="Textplatzhalter 16">
            <a:extLst>
              <a:ext uri="{FF2B5EF4-FFF2-40B4-BE49-F238E27FC236}">
                <a16:creationId xmlns:a16="http://schemas.microsoft.com/office/drawing/2014/main" id="{39AFE95F-2805-F887-3AF4-313C835B1731}"/>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43789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A9CAB1E-C3D8-B43B-64D5-963D13F3D840}"/>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6" name="Fußzeilenplatzhalter 5">
            <a:extLst>
              <a:ext uri="{FF2B5EF4-FFF2-40B4-BE49-F238E27FC236}">
                <a16:creationId xmlns:a16="http://schemas.microsoft.com/office/drawing/2014/main" id="{3B3E84C0-2A5E-8136-84E3-1F57CD264AF4}"/>
              </a:ext>
            </a:extLst>
          </p:cNvPr>
          <p:cNvSpPr>
            <a:spLocks noGrp="1"/>
          </p:cNvSpPr>
          <p:nvPr>
            <p:ph type="ftr" sz="quarter" idx="11"/>
          </p:nvPr>
        </p:nvSpPr>
        <p:spPr/>
        <p:txBody>
          <a:bodyPr/>
          <a:lstStyle/>
          <a:p>
            <a:r>
              <a:rPr lang="en-GB"/>
              <a:t>Team Name / Optimus Syria</a:t>
            </a:r>
            <a:endParaRPr lang="en-GB" dirty="0"/>
          </a:p>
        </p:txBody>
      </p:sp>
      <p:sp>
        <p:nvSpPr>
          <p:cNvPr id="7" name="Foliennummernplatzhalter 6">
            <a:extLst>
              <a:ext uri="{FF2B5EF4-FFF2-40B4-BE49-F238E27FC236}">
                <a16:creationId xmlns:a16="http://schemas.microsoft.com/office/drawing/2014/main" id="{279EE80A-8782-7800-16FF-963D026BCCF5}"/>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8" name="Textplatzhalter 16">
            <a:extLst>
              <a:ext uri="{FF2B5EF4-FFF2-40B4-BE49-F238E27FC236}">
                <a16:creationId xmlns:a16="http://schemas.microsoft.com/office/drawing/2014/main" id="{CFBF4831-0820-F79B-E15A-914A0E578D4E}"/>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537009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D20E-7D43-D4CD-1058-46300B8EE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EB6584A-B476-0EA1-C12B-07C273F70E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1694232-1597-B186-D108-397BCF214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umsplatzhalter 7">
            <a:extLst>
              <a:ext uri="{FF2B5EF4-FFF2-40B4-BE49-F238E27FC236}">
                <a16:creationId xmlns:a16="http://schemas.microsoft.com/office/drawing/2014/main" id="{63342531-5FA3-5F71-CEB1-CFCD86F1701F}"/>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9" name="Fußzeilenplatzhalter 8">
            <a:extLst>
              <a:ext uri="{FF2B5EF4-FFF2-40B4-BE49-F238E27FC236}">
                <a16:creationId xmlns:a16="http://schemas.microsoft.com/office/drawing/2014/main" id="{0D108632-F456-C23D-6809-CF44E36A522C}"/>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14F6375C-67FA-9BF2-A821-A5611C211C9C}"/>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6E6CFA6E-C964-BB71-3D6D-D966EE46607E}"/>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846559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DC87-27CE-5A07-9629-719DC91DE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F65E744-3606-1D16-E7B2-58DAFC3E8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EEA9C703-BF20-85AF-358A-01ADED33C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umsplatzhalter 7">
            <a:extLst>
              <a:ext uri="{FF2B5EF4-FFF2-40B4-BE49-F238E27FC236}">
                <a16:creationId xmlns:a16="http://schemas.microsoft.com/office/drawing/2014/main" id="{0DAC50BC-A24B-779F-0533-7A27D611B159}"/>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9" name="Fußzeilenplatzhalter 8">
            <a:extLst>
              <a:ext uri="{FF2B5EF4-FFF2-40B4-BE49-F238E27FC236}">
                <a16:creationId xmlns:a16="http://schemas.microsoft.com/office/drawing/2014/main" id="{2B06DBDC-0EA1-59AB-DB5D-AEE297E61849}"/>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3EB43FC5-BB47-1A87-75C6-C0AFB5C7235F}"/>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680B36F8-3A7C-6F05-A0AB-F3F43BA0922B}"/>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712613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4B09-72C5-4D15-0E4C-46764EB8C8D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B470E9-1D3C-D5B3-7A54-66BD900997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umsplatzhalter 6">
            <a:extLst>
              <a:ext uri="{FF2B5EF4-FFF2-40B4-BE49-F238E27FC236}">
                <a16:creationId xmlns:a16="http://schemas.microsoft.com/office/drawing/2014/main" id="{0C34C088-08EA-3896-8F05-16D82C511456}"/>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8" name="Fußzeilenplatzhalter 7">
            <a:extLst>
              <a:ext uri="{FF2B5EF4-FFF2-40B4-BE49-F238E27FC236}">
                <a16:creationId xmlns:a16="http://schemas.microsoft.com/office/drawing/2014/main" id="{08EA7E74-7B1F-8648-209E-BFE07FF1E458}"/>
              </a:ext>
            </a:extLst>
          </p:cNvPr>
          <p:cNvSpPr>
            <a:spLocks noGrp="1"/>
          </p:cNvSpPr>
          <p:nvPr>
            <p:ph type="ftr" sz="quarter" idx="11"/>
          </p:nvPr>
        </p:nvSpPr>
        <p:spPr/>
        <p:txBody>
          <a:bodyPr/>
          <a:lstStyle/>
          <a:p>
            <a:r>
              <a:rPr lang="en-GB"/>
              <a:t>Team Name / Optimus Syria</a:t>
            </a:r>
            <a:endParaRPr lang="en-GB" dirty="0"/>
          </a:p>
        </p:txBody>
      </p:sp>
      <p:sp>
        <p:nvSpPr>
          <p:cNvPr id="9" name="Foliennummernplatzhalter 8">
            <a:extLst>
              <a:ext uri="{FF2B5EF4-FFF2-40B4-BE49-F238E27FC236}">
                <a16:creationId xmlns:a16="http://schemas.microsoft.com/office/drawing/2014/main" id="{62B97D1D-1741-1791-CBA3-FA5CA67CA7DB}"/>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0" name="Textplatzhalter 16">
            <a:extLst>
              <a:ext uri="{FF2B5EF4-FFF2-40B4-BE49-F238E27FC236}">
                <a16:creationId xmlns:a16="http://schemas.microsoft.com/office/drawing/2014/main" id="{6A2FA29E-F5F4-39E0-E0C6-CACC20E04F15}"/>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268711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ikaler Titel u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68A110-A33F-744D-89CB-FFCF49E08A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DB6FACB-31E5-361F-D71D-18FCBA5503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umsplatzhalter 6">
            <a:extLst>
              <a:ext uri="{FF2B5EF4-FFF2-40B4-BE49-F238E27FC236}">
                <a16:creationId xmlns:a16="http://schemas.microsoft.com/office/drawing/2014/main" id="{05945ED5-EBD1-3567-F959-B92E831E5149}"/>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8" name="Fußzeilenplatzhalter 7">
            <a:extLst>
              <a:ext uri="{FF2B5EF4-FFF2-40B4-BE49-F238E27FC236}">
                <a16:creationId xmlns:a16="http://schemas.microsoft.com/office/drawing/2014/main" id="{CBB6A4D0-1BA6-C02F-BE18-391B96E98DE3}"/>
              </a:ext>
            </a:extLst>
          </p:cNvPr>
          <p:cNvSpPr>
            <a:spLocks noGrp="1"/>
          </p:cNvSpPr>
          <p:nvPr>
            <p:ph type="ftr" sz="quarter" idx="11"/>
          </p:nvPr>
        </p:nvSpPr>
        <p:spPr/>
        <p:txBody>
          <a:bodyPr/>
          <a:lstStyle/>
          <a:p>
            <a:r>
              <a:rPr lang="en-GB"/>
              <a:t>Team Name / Optimus Syria</a:t>
            </a:r>
            <a:endParaRPr lang="en-GB" dirty="0"/>
          </a:p>
        </p:txBody>
      </p:sp>
      <p:sp>
        <p:nvSpPr>
          <p:cNvPr id="9" name="Foliennummernplatzhalter 8">
            <a:extLst>
              <a:ext uri="{FF2B5EF4-FFF2-40B4-BE49-F238E27FC236}">
                <a16:creationId xmlns:a16="http://schemas.microsoft.com/office/drawing/2014/main" id="{9412E4BF-484F-C87E-8228-534B62A6BCEA}"/>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0" name="Textplatzhalter 16">
            <a:extLst>
              <a:ext uri="{FF2B5EF4-FFF2-40B4-BE49-F238E27FC236}">
                <a16:creationId xmlns:a16="http://schemas.microsoft.com/office/drawing/2014/main" id="{A24C13F3-9C79-1E9F-ED48-61D2AD9586E3}"/>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070189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el slide 1">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7E6E28C-7B17-1432-D698-5D8867EE337B}"/>
              </a:ext>
            </a:extLst>
          </p:cNvPr>
          <p:cNvSpPr txBox="1">
            <a:spLocks/>
          </p:cNvSpPr>
          <p:nvPr userDrawn="1"/>
        </p:nvSpPr>
        <p:spPr>
          <a:xfrm>
            <a:off x="1412841" y="2281143"/>
            <a:ext cx="9144000" cy="912598"/>
          </a:xfrm>
          <a:prstGeom prst="rect">
            <a:avLst/>
          </a:prstGeom>
        </p:spPr>
        <p:txBody>
          <a:bodyPr vert="horz" lIns="91440" tIns="45720" rIns="91440" bIns="45720" rtlCol="0" anchor="b">
            <a:noAutofit/>
            <a:scene3d>
              <a:camera prst="orthographicFront"/>
              <a:lightRig rig="harsh" dir="t"/>
            </a:scene3d>
            <a:sp3d extrusionH="57150" prstMaterial="matte">
              <a:bevelT w="63500" h="12700" prst="angle"/>
              <a:contourClr>
                <a:schemeClr val="bg1">
                  <a:lumMod val="65000"/>
                </a:schemeClr>
              </a:contourClr>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IT" sz="6600" b="1" i="0" u="none" strike="noStrike" kern="1200" cap="none" spc="0" normalizeH="0" baseline="0" noProof="0">
                <a:ln/>
                <a:solidFill>
                  <a:srgbClr val="156082"/>
                </a:solidFill>
                <a:effectLst/>
                <a:uLnTx/>
                <a:uFillTx/>
                <a:latin typeface="Times New Roman" panose="02020603050405020304" pitchFamily="18" charset="0"/>
                <a:ea typeface="+mj-ea"/>
                <a:cs typeface="Times New Roman" panose="02020603050405020304" pitchFamily="18" charset="0"/>
              </a:rPr>
              <a:t>Optimus Syria</a:t>
            </a:r>
            <a:endParaRPr kumimoji="0" lang="en-GB" sz="6600" b="1" i="0" u="none" strike="noStrike" kern="1200" cap="none" spc="0" normalizeH="0" baseline="0" noProof="0" dirty="0">
              <a:ln/>
              <a:solidFill>
                <a:srgbClr val="156082"/>
              </a:solidFill>
              <a:effectLst/>
              <a:uLnTx/>
              <a:uFillTx/>
              <a:latin typeface="Times New Roman" panose="02020603050405020304" pitchFamily="18" charset="0"/>
              <a:ea typeface="+mj-ea"/>
              <a:cs typeface="Times New Roman" panose="02020603050405020304" pitchFamily="18" charset="0"/>
            </a:endParaRPr>
          </a:p>
        </p:txBody>
      </p:sp>
      <p:pic>
        <p:nvPicPr>
          <p:cNvPr id="9" name="Picture 8" descr="Hochschule Flensburg (Fachhochschule) – Wikipedia">
            <a:extLst>
              <a:ext uri="{FF2B5EF4-FFF2-40B4-BE49-F238E27FC236}">
                <a16:creationId xmlns:a16="http://schemas.microsoft.com/office/drawing/2014/main" id="{A98E8D30-71DB-C779-1E77-2B8D1F32463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577870" y="80932"/>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14" descr="A black background with blue text&#10;&#10;AI-generated content may be incorrect.">
            <a:extLst>
              <a:ext uri="{FF2B5EF4-FFF2-40B4-BE49-F238E27FC236}">
                <a16:creationId xmlns:a16="http://schemas.microsoft.com/office/drawing/2014/main" id="{7FC9E882-BB5D-1CC3-9AD4-1ADE555B839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6095999" y="33018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3EFF5A11-92DF-BC35-55CA-EECA202C55B3}"/>
              </a:ext>
            </a:extLst>
          </p:cNvPr>
          <p:cNvPicPr>
            <a:picLocks noChangeAspect="1"/>
          </p:cNvPicPr>
          <p:nvPr userDrawn="1"/>
        </p:nvPicPr>
        <p:blipFill>
          <a:blip r:embed="rId5"/>
          <a:srcRect l="4671"/>
          <a:stretch/>
        </p:blipFill>
        <p:spPr>
          <a:xfrm>
            <a:off x="135741" y="211147"/>
            <a:ext cx="3179298" cy="1541909"/>
          </a:xfrm>
          <a:prstGeom prst="rect">
            <a:avLst/>
          </a:prstGeom>
          <a:ln>
            <a:noFill/>
          </a:ln>
          <a:effectLst>
            <a:softEdge rad="112500"/>
          </a:effectLst>
        </p:spPr>
      </p:pic>
      <p:pic>
        <p:nvPicPr>
          <p:cNvPr id="12" name="Picture 6">
            <a:extLst>
              <a:ext uri="{FF2B5EF4-FFF2-40B4-BE49-F238E27FC236}">
                <a16:creationId xmlns:a16="http://schemas.microsoft.com/office/drawing/2014/main" id="{D0057AC6-E958-18E0-BF43-7A806C66C90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42029" y="191498"/>
            <a:ext cx="2355285" cy="2150053"/>
          </a:xfrm>
          <a:prstGeom prst="rect">
            <a:avLst/>
          </a:prstGeom>
          <a:ln>
            <a:noFill/>
          </a:ln>
          <a:effectLst>
            <a:softEdge rad="112500"/>
          </a:effectLst>
        </p:spPr>
      </p:pic>
      <p:sp>
        <p:nvSpPr>
          <p:cNvPr id="18" name="Free-form: Shape 13">
            <a:extLst>
              <a:ext uri="{FF2B5EF4-FFF2-40B4-BE49-F238E27FC236}">
                <a16:creationId xmlns:a16="http://schemas.microsoft.com/office/drawing/2014/main" id="{233C0D9D-B26B-1DCE-8493-626ABDD067F7}"/>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3">
            <a:extLst>
              <a:ext uri="{FF2B5EF4-FFF2-40B4-BE49-F238E27FC236}">
                <a16:creationId xmlns:a16="http://schemas.microsoft.com/office/drawing/2014/main" id="{95CC7C89-8F0E-07BF-6D89-44A0358FDFC8}"/>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3">
            <a:extLst>
              <a:ext uri="{FF2B5EF4-FFF2-40B4-BE49-F238E27FC236}">
                <a16:creationId xmlns:a16="http://schemas.microsoft.com/office/drawing/2014/main" id="{4FB94905-8FF2-701D-A980-9368DF7EB04F}"/>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 name="Textplatzhalter 13">
            <a:extLst>
              <a:ext uri="{FF2B5EF4-FFF2-40B4-BE49-F238E27FC236}">
                <a16:creationId xmlns:a16="http://schemas.microsoft.com/office/drawing/2014/main" id="{62B0D505-239D-592F-D28C-2537FD6A646E}"/>
              </a:ext>
            </a:extLst>
          </p:cNvPr>
          <p:cNvSpPr>
            <a:spLocks noGrp="1"/>
          </p:cNvSpPr>
          <p:nvPr>
            <p:ph type="body" sz="quarter" idx="13" hasCustomPrompt="1"/>
          </p:nvPr>
        </p:nvSpPr>
        <p:spPr>
          <a:xfrm>
            <a:off x="4192399" y="4130862"/>
            <a:ext cx="3822700" cy="1646695"/>
          </a:xfr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1st Week Kick Off Presentation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Date: </a:t>
            </a:r>
            <a:r>
              <a:rPr kumimoji="0" lang="it-IT" sz="1800" b="0" i="0" u="none" strike="noStrike" kern="1200" cap="none" spc="0" normalizeH="0" baseline="0" noProof="0" dirty="0" err="1">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th</a:t>
            </a:r>
            <a:r>
              <a:rPr kumimoji="0" lang="it-IT" sz="1800" b="0" i="0" u="none" strike="noStrike" kern="1200" cap="none" spc="0" normalizeH="0" baseline="0" noProof="0" dirty="0">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  202X</a:t>
            </a:r>
          </a:p>
          <a:p>
            <a:pPr lvl="4"/>
            <a:endParaRPr lang="de-DE" dirty="0"/>
          </a:p>
        </p:txBody>
      </p:sp>
      <p:sp>
        <p:nvSpPr>
          <p:cNvPr id="15" name="Rechteck 14">
            <a:extLst>
              <a:ext uri="{FF2B5EF4-FFF2-40B4-BE49-F238E27FC236}">
                <a16:creationId xmlns:a16="http://schemas.microsoft.com/office/drawing/2014/main" id="{64AB9256-03E9-9046-0C0F-540CE5905E92}"/>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Picture 18" descr="A white windmill with clouds in the background&#10;&#10;AI-generated content may be incorrect.">
            <a:extLst>
              <a:ext uri="{FF2B5EF4-FFF2-40B4-BE49-F238E27FC236}">
                <a16:creationId xmlns:a16="http://schemas.microsoft.com/office/drawing/2014/main" id="{9BDED722-8EE5-8B7F-02CA-CF3939A785C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Tree>
    <p:extLst>
      <p:ext uri="{BB962C8B-B14F-4D97-AF65-F5344CB8AC3E}">
        <p14:creationId xmlns:p14="http://schemas.microsoft.com/office/powerpoint/2010/main" val="1536201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st of contents (Explanation)">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8B5CAFF-79AF-87AE-7EAE-604CC93E7647}"/>
              </a:ext>
            </a:extLst>
          </p:cNvPr>
          <p:cNvSpPr>
            <a:spLocks noGrp="1"/>
          </p:cNvSpPr>
          <p:nvPr>
            <p:ph idx="1" hasCustomPrompt="1"/>
          </p:nvPr>
        </p:nvSpPr>
        <p:spPr>
          <a:xfrm>
            <a:off x="838200" y="1825625"/>
            <a:ext cx="10515600" cy="4351338"/>
          </a:xfrm>
        </p:spPr>
        <p:txBody>
          <a:bodyPr/>
          <a:lstStyle>
            <a:lvl1pPr marL="514350" indent="-514350">
              <a:buFont typeface="+mj-lt"/>
              <a:buAutoNum type="arabicPeriod"/>
              <a:defRPr sz="2200"/>
            </a:lvl1pPr>
            <a:lvl2pPr marL="971550" indent="-514350">
              <a:buFont typeface="+mj-lt"/>
              <a:buAutoNum type="romanLcPeriod"/>
              <a:defRPr sz="2000"/>
            </a:lvl2pPr>
          </a:lstStyle>
          <a:p>
            <a:pPr lvl="0"/>
            <a:r>
              <a:rPr lang="de-DE" dirty="0"/>
              <a:t>Title, </a:t>
            </a:r>
            <a:r>
              <a:rPr lang="de-DE" dirty="0" err="1"/>
              <a:t>example</a:t>
            </a:r>
            <a:r>
              <a:rPr lang="de-DE" dirty="0"/>
              <a:t>: Tasks </a:t>
            </a:r>
            <a:r>
              <a:rPr lang="de-DE" dirty="0" err="1"/>
              <a:t>of</a:t>
            </a:r>
            <a:r>
              <a:rPr lang="de-DE" dirty="0"/>
              <a:t> </a:t>
            </a:r>
            <a:r>
              <a:rPr lang="de-DE" dirty="0" err="1"/>
              <a:t>the</a:t>
            </a:r>
            <a:r>
              <a:rPr lang="de-DE" dirty="0"/>
              <a:t> </a:t>
            </a:r>
            <a:r>
              <a:rPr lang="de-DE" dirty="0" err="1"/>
              <a:t>week</a:t>
            </a:r>
            <a:r>
              <a:rPr lang="de-DE" dirty="0"/>
              <a:t>   (</a:t>
            </a:r>
            <a:r>
              <a:rPr lang="de-DE" dirty="0" err="1"/>
              <a:t>Aptos</a:t>
            </a:r>
            <a:r>
              <a:rPr lang="de-DE" dirty="0"/>
              <a:t>, 22)</a:t>
            </a:r>
          </a:p>
          <a:p>
            <a:pPr lvl="1"/>
            <a:r>
              <a:rPr lang="de-DE" dirty="0" err="1"/>
              <a:t>Example</a:t>
            </a:r>
            <a:r>
              <a:rPr lang="de-DE" dirty="0"/>
              <a:t>: </a:t>
            </a:r>
            <a:r>
              <a:rPr lang="de-DE" dirty="0" err="1"/>
              <a:t>drawings</a:t>
            </a:r>
            <a:r>
              <a:rPr lang="de-DE" dirty="0"/>
              <a:t> </a:t>
            </a:r>
            <a:r>
              <a:rPr lang="de-DE" dirty="0" err="1"/>
              <a:t>from</a:t>
            </a:r>
            <a:r>
              <a:rPr lang="de-DE" dirty="0"/>
              <a:t> </a:t>
            </a:r>
            <a:r>
              <a:rPr lang="de-DE" dirty="0" err="1"/>
              <a:t>the</a:t>
            </a:r>
            <a:r>
              <a:rPr lang="de-DE" dirty="0"/>
              <a:t> </a:t>
            </a:r>
            <a:r>
              <a:rPr lang="de-DE" dirty="0" err="1"/>
              <a:t>week</a:t>
            </a:r>
            <a:r>
              <a:rPr lang="de-DE" dirty="0"/>
              <a:t>  (</a:t>
            </a:r>
            <a:r>
              <a:rPr lang="de-DE" dirty="0" err="1"/>
              <a:t>Aptos</a:t>
            </a:r>
            <a:r>
              <a:rPr lang="de-DE" dirty="0"/>
              <a:t>, 20)</a:t>
            </a:r>
          </a:p>
          <a:p>
            <a:pPr lvl="0"/>
            <a:r>
              <a:rPr lang="de-DE" dirty="0"/>
              <a:t>X</a:t>
            </a:r>
          </a:p>
          <a:p>
            <a:pPr lvl="1"/>
            <a:endParaRPr lang="de-DE" dirty="0"/>
          </a:p>
        </p:txBody>
      </p:sp>
      <p:sp>
        <p:nvSpPr>
          <p:cNvPr id="8" name="Title 1">
            <a:extLst>
              <a:ext uri="{FF2B5EF4-FFF2-40B4-BE49-F238E27FC236}">
                <a16:creationId xmlns:a16="http://schemas.microsoft.com/office/drawing/2014/main" id="{562E2414-A9F3-5C69-E3A8-481E09152502}"/>
              </a:ext>
            </a:extLst>
          </p:cNvPr>
          <p:cNvSpPr>
            <a:spLocks noGrp="1"/>
          </p:cNvSpPr>
          <p:nvPr>
            <p:ph type="title" hasCustomPrompt="1"/>
          </p:nvPr>
        </p:nvSpPr>
        <p:spPr>
          <a:xfrm>
            <a:off x="838200" y="365125"/>
            <a:ext cx="10515600" cy="1325563"/>
          </a:xfrm>
        </p:spPr>
        <p:txBody>
          <a:bodyPr/>
          <a:lstStyle>
            <a:lvl1pPr>
              <a:defRPr/>
            </a:lvl1pPr>
          </a:lstStyle>
          <a:p>
            <a:r>
              <a:rPr lang="de-DE" dirty="0"/>
              <a:t>List </a:t>
            </a:r>
            <a:r>
              <a:rPr lang="de-DE" dirty="0" err="1"/>
              <a:t>of</a:t>
            </a:r>
            <a:r>
              <a:rPr lang="de-DE" dirty="0"/>
              <a:t> </a:t>
            </a:r>
            <a:r>
              <a:rPr lang="de-DE" dirty="0" err="1"/>
              <a:t>contents</a:t>
            </a:r>
            <a:endParaRPr lang="en-GB" dirty="0"/>
          </a:p>
        </p:txBody>
      </p:sp>
      <p:cxnSp>
        <p:nvCxnSpPr>
          <p:cNvPr id="9" name="Straight Connector 5">
            <a:extLst>
              <a:ext uri="{FF2B5EF4-FFF2-40B4-BE49-F238E27FC236}">
                <a16:creationId xmlns:a16="http://schemas.microsoft.com/office/drawing/2014/main" id="{66EB7C6A-45A8-A327-54B4-9E3A0BCAC0B4}"/>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Isosceles Triangle 6">
            <a:extLst>
              <a:ext uri="{FF2B5EF4-FFF2-40B4-BE49-F238E27FC236}">
                <a16:creationId xmlns:a16="http://schemas.microsoft.com/office/drawing/2014/main" id="{170C5CF7-7129-6BD6-B815-EAF32508EFB5}"/>
              </a:ext>
            </a:extLst>
          </p:cNvPr>
          <p:cNvSpPr/>
          <p:nvPr userDrawn="1"/>
        </p:nvSpPr>
        <p:spPr>
          <a:xfrm>
            <a:off x="5218873" y="2853022"/>
            <a:ext cx="1546144" cy="1209996"/>
          </a:xfrm>
          <a:prstGeom prst="triangle">
            <a:avLst>
              <a:gd name="adj" fmla="val 50565"/>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3" name="Rectangle 7">
            <a:extLst>
              <a:ext uri="{FF2B5EF4-FFF2-40B4-BE49-F238E27FC236}">
                <a16:creationId xmlns:a16="http://schemas.microsoft.com/office/drawing/2014/main" id="{C7BE5E88-0734-5426-D3DF-C7901A7359D4}"/>
              </a:ext>
            </a:extLst>
          </p:cNvPr>
          <p:cNvSpPr/>
          <p:nvPr userDrawn="1"/>
        </p:nvSpPr>
        <p:spPr>
          <a:xfrm>
            <a:off x="4025317" y="4094711"/>
            <a:ext cx="3933255" cy="232786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a:t>
            </a:r>
            <a:r>
              <a:rPr lang="it-IT" dirty="0" err="1"/>
              <a:t>is</a:t>
            </a:r>
            <a:r>
              <a:rPr lang="it-IT" dirty="0"/>
              <a:t> an </a:t>
            </a:r>
            <a:r>
              <a:rPr lang="it-IT" dirty="0" err="1"/>
              <a:t>example</a:t>
            </a:r>
            <a:r>
              <a:rPr lang="it-IT" dirty="0"/>
              <a:t> </a:t>
            </a:r>
            <a:r>
              <a:rPr lang="it-IT" b="1" dirty="0"/>
              <a:t>BUT</a:t>
            </a:r>
            <a:br>
              <a:rPr lang="it-IT" dirty="0"/>
            </a:br>
            <a:r>
              <a:rPr lang="it-IT" dirty="0"/>
              <a:t>use the </a:t>
            </a:r>
            <a:r>
              <a:rPr lang="it-IT" dirty="0" err="1"/>
              <a:t>same</a:t>
            </a:r>
            <a:r>
              <a:rPr lang="it-IT" dirty="0"/>
              <a:t> style and short, concise bullet points) </a:t>
            </a:r>
            <a:br>
              <a:rPr lang="it-IT" dirty="0"/>
            </a:br>
            <a:r>
              <a:rPr lang="it-IT" dirty="0" err="1"/>
              <a:t>Only</a:t>
            </a:r>
            <a:r>
              <a:rPr lang="it-IT" dirty="0"/>
              <a:t> </a:t>
            </a:r>
            <a:r>
              <a:rPr lang="it-IT" dirty="0" err="1"/>
              <a:t>topics</a:t>
            </a:r>
            <a:r>
              <a:rPr lang="it-IT" dirty="0"/>
              <a:t> for the 4 min </a:t>
            </a:r>
            <a:r>
              <a:rPr lang="it-IT" dirty="0" err="1"/>
              <a:t>timeslot</a:t>
            </a:r>
            <a:r>
              <a:rPr lang="it-IT" dirty="0"/>
              <a:t>!</a:t>
            </a:r>
            <a:endParaRPr lang="en-GB" dirty="0"/>
          </a:p>
        </p:txBody>
      </p:sp>
      <p:sp>
        <p:nvSpPr>
          <p:cNvPr id="14" name="Rectangle 11">
            <a:extLst>
              <a:ext uri="{FF2B5EF4-FFF2-40B4-BE49-F238E27FC236}">
                <a16:creationId xmlns:a16="http://schemas.microsoft.com/office/drawing/2014/main" id="{11100C08-BD4D-E3E4-CE88-2FD7DF2770C3}"/>
              </a:ext>
            </a:extLst>
          </p:cNvPr>
          <p:cNvSpPr/>
          <p:nvPr userDrawn="1"/>
        </p:nvSpPr>
        <p:spPr>
          <a:xfrm>
            <a:off x="5727842" y="3001184"/>
            <a:ext cx="542886" cy="1200329"/>
          </a:xfrm>
          <a:prstGeom prst="rect">
            <a:avLst/>
          </a:prstGeom>
          <a:noFill/>
        </p:spPr>
        <p:txBody>
          <a:bodyPr wrap="square" lIns="91440" tIns="45720" rIns="91440" bIns="45720">
            <a:spAutoFit/>
          </a:bodyPr>
          <a:lstStyle/>
          <a:p>
            <a:pPr algn="ctr"/>
            <a:r>
              <a:rPr lang="en-GB" sz="7200" b="1" cap="none" spc="0" dirty="0">
                <a:ln w="0"/>
                <a:solidFill>
                  <a:schemeClr val="tx1"/>
                </a:solidFill>
              </a:rPr>
              <a:t>!</a:t>
            </a:r>
          </a:p>
        </p:txBody>
      </p:sp>
      <p:sp>
        <p:nvSpPr>
          <p:cNvPr id="2" name="Rectangle 7">
            <a:extLst>
              <a:ext uri="{FF2B5EF4-FFF2-40B4-BE49-F238E27FC236}">
                <a16:creationId xmlns:a16="http://schemas.microsoft.com/office/drawing/2014/main" id="{65B86036-57A0-C8C5-C8BB-699A37ABA2A8}"/>
              </a:ext>
            </a:extLst>
          </p:cNvPr>
          <p:cNvSpPr/>
          <p:nvPr userDrawn="1"/>
        </p:nvSpPr>
        <p:spPr>
          <a:xfrm>
            <a:off x="908165" y="3299037"/>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10" name="Datumsplatzhalter 9">
            <a:extLst>
              <a:ext uri="{FF2B5EF4-FFF2-40B4-BE49-F238E27FC236}">
                <a16:creationId xmlns:a16="http://schemas.microsoft.com/office/drawing/2014/main" id="{64195E91-DEC0-2198-8D7F-F5D7511FB319}"/>
              </a:ext>
            </a:extLst>
          </p:cNvPr>
          <p:cNvSpPr>
            <a:spLocks noGrp="1"/>
          </p:cNvSpPr>
          <p:nvPr>
            <p:ph type="dt" sz="half" idx="15"/>
          </p:nvPr>
        </p:nvSpPr>
        <p:spPr/>
        <p:txBody>
          <a:bodyPr/>
          <a:lstStyle/>
          <a:p>
            <a:fld id="{02AEE8E4-D792-40D2-B8D4-0007E21A0CF8}" type="datetime1">
              <a:rPr lang="en-GB" smtClean="0"/>
              <a:t>03/11/2025</a:t>
            </a:fld>
            <a:endParaRPr lang="en-GB" dirty="0"/>
          </a:p>
        </p:txBody>
      </p:sp>
      <p:sp>
        <p:nvSpPr>
          <p:cNvPr id="11" name="Fußzeilenplatzhalter 10">
            <a:extLst>
              <a:ext uri="{FF2B5EF4-FFF2-40B4-BE49-F238E27FC236}">
                <a16:creationId xmlns:a16="http://schemas.microsoft.com/office/drawing/2014/main" id="{0EC107A6-E0D9-69FD-44BC-CFD5F05D7C83}"/>
              </a:ext>
            </a:extLst>
          </p:cNvPr>
          <p:cNvSpPr>
            <a:spLocks noGrp="1"/>
          </p:cNvSpPr>
          <p:nvPr>
            <p:ph type="ftr" sz="quarter" idx="16"/>
          </p:nvPr>
        </p:nvSpPr>
        <p:spPr/>
        <p:txBody>
          <a:bodyPr/>
          <a:lstStyle/>
          <a:p>
            <a:r>
              <a:rPr lang="en-GB"/>
              <a:t>Team Name / Optimus Syria</a:t>
            </a:r>
            <a:endParaRPr lang="en-GB" dirty="0"/>
          </a:p>
        </p:txBody>
      </p:sp>
      <p:sp>
        <p:nvSpPr>
          <p:cNvPr id="15" name="Foliennummernplatzhalter 14">
            <a:extLst>
              <a:ext uri="{FF2B5EF4-FFF2-40B4-BE49-F238E27FC236}">
                <a16:creationId xmlns:a16="http://schemas.microsoft.com/office/drawing/2014/main" id="{8CC2EBC5-DD43-6B7E-A5D7-5CD5B0E30A5C}"/>
              </a:ext>
            </a:extLst>
          </p:cNvPr>
          <p:cNvSpPr>
            <a:spLocks noGrp="1"/>
          </p:cNvSpPr>
          <p:nvPr>
            <p:ph type="sldNum" sz="quarter" idx="17"/>
          </p:nvPr>
        </p:nvSpPr>
        <p:spPr/>
        <p:txBody>
          <a:bodyPr/>
          <a:lstStyle/>
          <a:p>
            <a:fld id="{013F6232-4F06-48BA-8F69-BF531F607829}" type="slidenum">
              <a:rPr lang="en-GB" smtClean="0"/>
              <a:pPr/>
              <a:t>‹#›</a:t>
            </a:fld>
            <a:endParaRPr lang="en-GB" dirty="0"/>
          </a:p>
        </p:txBody>
      </p:sp>
      <p:sp>
        <p:nvSpPr>
          <p:cNvPr id="17" name="Textplatzhalter 16">
            <a:extLst>
              <a:ext uri="{FF2B5EF4-FFF2-40B4-BE49-F238E27FC236}">
                <a16:creationId xmlns:a16="http://schemas.microsoft.com/office/drawing/2014/main" id="{E7DFBCC3-CC46-17B2-DF15-92940A3865D7}"/>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984858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Group starting slide">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006CCD24-9C06-8926-5E3D-FFE059D5F3D2}"/>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13">
            <a:extLst>
              <a:ext uri="{FF2B5EF4-FFF2-40B4-BE49-F238E27FC236}">
                <a16:creationId xmlns:a16="http://schemas.microsoft.com/office/drawing/2014/main" id="{1157507C-DF41-F2F7-53B7-B0DC0D568F3B}"/>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Free-form: Shape 13">
            <a:extLst>
              <a:ext uri="{FF2B5EF4-FFF2-40B4-BE49-F238E27FC236}">
                <a16:creationId xmlns:a16="http://schemas.microsoft.com/office/drawing/2014/main" id="{94DF4395-7D7A-F380-6320-D9BE1ED1DA6D}"/>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8" descr="Hochschule Flensburg (Fachhochschule) – Wikipedia">
            <a:extLst>
              <a:ext uri="{FF2B5EF4-FFF2-40B4-BE49-F238E27FC236}">
                <a16:creationId xmlns:a16="http://schemas.microsoft.com/office/drawing/2014/main" id="{811EE0A2-7B7B-66E3-65D6-A7F1D9F140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8" name="Picture 14" descr="A black background with blue text&#10;&#10;AI-generated content may be incorrect.">
            <a:extLst>
              <a:ext uri="{FF2B5EF4-FFF2-40B4-BE49-F238E27FC236}">
                <a16:creationId xmlns:a16="http://schemas.microsoft.com/office/drawing/2014/main" id="{88A3D22E-A6EF-A83A-86D5-C96D877CA4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rafik 28">
            <a:extLst>
              <a:ext uri="{FF2B5EF4-FFF2-40B4-BE49-F238E27FC236}">
                <a16:creationId xmlns:a16="http://schemas.microsoft.com/office/drawing/2014/main" id="{427A8DB5-3232-D63A-5CDF-0D3AD6450C3C}"/>
              </a:ext>
            </a:extLst>
          </p:cNvPr>
          <p:cNvPicPr>
            <a:picLocks noChangeAspect="1"/>
          </p:cNvPicPr>
          <p:nvPr userDrawn="1"/>
        </p:nvPicPr>
        <p:blipFill>
          <a:blip r:embed="rId4"/>
          <a:stretch>
            <a:fillRect/>
          </a:stretch>
        </p:blipFill>
        <p:spPr>
          <a:xfrm>
            <a:off x="3825103" y="243054"/>
            <a:ext cx="3684008" cy="1703223"/>
          </a:xfrm>
          <a:prstGeom prst="rect">
            <a:avLst/>
          </a:prstGeom>
        </p:spPr>
      </p:pic>
      <p:sp>
        <p:nvSpPr>
          <p:cNvPr id="30" name="Title 1">
            <a:extLst>
              <a:ext uri="{FF2B5EF4-FFF2-40B4-BE49-F238E27FC236}">
                <a16:creationId xmlns:a16="http://schemas.microsoft.com/office/drawing/2014/main" id="{00FE6863-2F47-99AC-390A-A1BB2D1DD014}"/>
              </a:ext>
            </a:extLst>
          </p:cNvPr>
          <p:cNvSpPr>
            <a:spLocks noGrp="1"/>
          </p:cNvSpPr>
          <p:nvPr>
            <p:ph type="ctrTitle" hasCustomPrompt="1"/>
          </p:nvPr>
        </p:nvSpPr>
        <p:spPr>
          <a:xfrm>
            <a:off x="1412841" y="2206093"/>
            <a:ext cx="9144000" cy="912598"/>
          </a:xfrm>
        </p:spPr>
        <p:txBody>
          <a:bodyPr>
            <a:noAutofit/>
          </a:bodyPr>
          <a:lstStyle>
            <a:lvl1pPr algn="ctr">
              <a:defRPr>
                <a:latin typeface="Aptos (Textkörper)"/>
              </a:defRPr>
            </a:lvl1pPr>
          </a:lstStyle>
          <a:p>
            <a:r>
              <a:rPr lang="it-IT" sz="4000" dirty="0"/>
              <a:t>Weekly report: Team X</a:t>
            </a:r>
            <a:endParaRPr lang="en-GB" sz="4000" dirty="0"/>
          </a:p>
        </p:txBody>
      </p:sp>
      <p:sp>
        <p:nvSpPr>
          <p:cNvPr id="31" name="Subtitle 2">
            <a:extLst>
              <a:ext uri="{FF2B5EF4-FFF2-40B4-BE49-F238E27FC236}">
                <a16:creationId xmlns:a16="http://schemas.microsoft.com/office/drawing/2014/main" id="{05E4BCC5-2CED-6F6C-22B8-AF74FB7ECFF3}"/>
              </a:ext>
            </a:extLst>
          </p:cNvPr>
          <p:cNvSpPr>
            <a:spLocks noGrp="1" noRot="1" noMove="1" noResize="1" noEditPoints="1" noAdjustHandles="1" noChangeArrowheads="1" noChangeShapeType="1"/>
          </p:cNvSpPr>
          <p:nvPr>
            <p:ph type="subTitle" idx="1" hasCustomPrompt="1"/>
          </p:nvPr>
        </p:nvSpPr>
        <p:spPr>
          <a:xfrm>
            <a:off x="1412841" y="3429000"/>
            <a:ext cx="9144000" cy="1143000"/>
          </a:xfrm>
        </p:spPr>
        <p:txBody>
          <a:bodyPr vert="horz" lIns="91440" tIns="45720" rIns="91440" bIns="45720" rtlCol="0" anchor="t">
            <a:normAutofit/>
          </a:bodyPr>
          <a:lstStyle>
            <a:lvl1pPr marL="0" indent="0" algn="ctr">
              <a:buNone/>
              <a:defRPr sz="1400">
                <a:latin typeface="Aptos (Textkörper)"/>
              </a:defRPr>
            </a:lvl1pPr>
          </a:lstStyle>
          <a:p>
            <a:r>
              <a:rPr lang="it-IT" sz="2000" dirty="0"/>
              <a:t>Week </a:t>
            </a:r>
            <a:r>
              <a:rPr lang="it-IT" sz="2000" dirty="0" err="1"/>
              <a:t>number</a:t>
            </a:r>
            <a:r>
              <a:rPr lang="it-IT" sz="2000" dirty="0"/>
              <a:t>: X</a:t>
            </a:r>
          </a:p>
          <a:p>
            <a:r>
              <a:rPr lang="it-IT" sz="2000" dirty="0"/>
              <a:t>Date: DD/MM/20JJ</a:t>
            </a:r>
          </a:p>
          <a:p>
            <a:r>
              <a:rPr lang="it-IT" sz="2000" dirty="0"/>
              <a:t>Supervisor: X</a:t>
            </a:r>
          </a:p>
        </p:txBody>
      </p:sp>
      <p:sp>
        <p:nvSpPr>
          <p:cNvPr id="4" name="Text Placeholder 2">
            <a:extLst>
              <a:ext uri="{FF2B5EF4-FFF2-40B4-BE49-F238E27FC236}">
                <a16:creationId xmlns:a16="http://schemas.microsoft.com/office/drawing/2014/main" id="{05588F89-BF05-8BCF-9834-AE05DA2404B4}"/>
              </a:ext>
            </a:extLst>
          </p:cNvPr>
          <p:cNvSpPr>
            <a:spLocks noGrp="1" noRot="1" noMove="1" noResize="1" noEditPoints="1" noAdjustHandles="1" noChangeArrowheads="1" noChangeShapeType="1"/>
          </p:cNvSpPr>
          <p:nvPr>
            <p:ph type="body" idx="10" hasCustomPrompt="1"/>
          </p:nvPr>
        </p:nvSpPr>
        <p:spPr>
          <a:xfrm>
            <a:off x="3316826" y="4882309"/>
            <a:ext cx="5128821" cy="331717"/>
          </a:xfrm>
        </p:spPr>
        <p:txBody>
          <a:bodyPr anchor="b">
            <a:noAutofit/>
          </a:bodyPr>
          <a:lstStyle>
            <a:lvl1pPr marL="0" indent="0" algn="ctr">
              <a:buNone/>
              <a:defRPr sz="1400" b="0">
                <a:latin typeface="Aptos (Textkörpe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Group </a:t>
            </a:r>
            <a:r>
              <a:rPr lang="de-DE" dirty="0" err="1"/>
              <a:t>members</a:t>
            </a:r>
            <a:r>
              <a:rPr lang="de-DE" dirty="0"/>
              <a:t>: </a:t>
            </a:r>
          </a:p>
        </p:txBody>
      </p:sp>
      <p:sp>
        <p:nvSpPr>
          <p:cNvPr id="9" name="Rechteck 8">
            <a:extLst>
              <a:ext uri="{FF2B5EF4-FFF2-40B4-BE49-F238E27FC236}">
                <a16:creationId xmlns:a16="http://schemas.microsoft.com/office/drawing/2014/main" id="{83077A87-075C-C9F1-CF08-7A350F77E612}"/>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Picture 18" descr="A white windmill with clouds in the background&#10;&#10;AI-generated content may be incorrect.">
            <a:extLst>
              <a:ext uri="{FF2B5EF4-FFF2-40B4-BE49-F238E27FC236}">
                <a16:creationId xmlns:a16="http://schemas.microsoft.com/office/drawing/2014/main" id="{B8218494-1E39-5AB1-96DD-936404956E5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
        <p:nvSpPr>
          <p:cNvPr id="5" name="Datumsplatzhalter 4">
            <a:extLst>
              <a:ext uri="{FF2B5EF4-FFF2-40B4-BE49-F238E27FC236}">
                <a16:creationId xmlns:a16="http://schemas.microsoft.com/office/drawing/2014/main" id="{DB3C889B-2F55-2C2F-122E-E89ABE6A2D95}"/>
              </a:ext>
            </a:extLst>
          </p:cNvPr>
          <p:cNvSpPr>
            <a:spLocks noGrp="1"/>
          </p:cNvSpPr>
          <p:nvPr>
            <p:ph type="dt" sz="half" idx="11"/>
          </p:nvPr>
        </p:nvSpPr>
        <p:spPr/>
        <p:txBody>
          <a:bodyPr/>
          <a:lstStyle/>
          <a:p>
            <a:fld id="{02AEE8E4-D792-40D2-B8D4-0007E21A0CF8}" type="datetime1">
              <a:rPr lang="en-GB" smtClean="0"/>
              <a:t>03/11/2025</a:t>
            </a:fld>
            <a:endParaRPr lang="en-GB" dirty="0"/>
          </a:p>
        </p:txBody>
      </p:sp>
      <p:sp>
        <p:nvSpPr>
          <p:cNvPr id="6" name="Fußzeilenplatzhalter 5">
            <a:extLst>
              <a:ext uri="{FF2B5EF4-FFF2-40B4-BE49-F238E27FC236}">
                <a16:creationId xmlns:a16="http://schemas.microsoft.com/office/drawing/2014/main" id="{E2877DC7-CA1E-181B-77C7-99C60829ED57}"/>
              </a:ext>
            </a:extLst>
          </p:cNvPr>
          <p:cNvSpPr>
            <a:spLocks noGrp="1"/>
          </p:cNvSpPr>
          <p:nvPr>
            <p:ph type="ftr" sz="quarter" idx="12"/>
          </p:nvPr>
        </p:nvSpPr>
        <p:spPr/>
        <p:txBody>
          <a:bodyPr/>
          <a:lstStyle/>
          <a:p>
            <a:r>
              <a:rPr lang="en-GB"/>
              <a:t>Optimus Syria</a:t>
            </a:r>
            <a:endParaRPr lang="en-GB" dirty="0"/>
          </a:p>
        </p:txBody>
      </p:sp>
      <p:sp>
        <p:nvSpPr>
          <p:cNvPr id="7" name="Foliennummernplatzhalter 6">
            <a:extLst>
              <a:ext uri="{FF2B5EF4-FFF2-40B4-BE49-F238E27FC236}">
                <a16:creationId xmlns:a16="http://schemas.microsoft.com/office/drawing/2014/main" id="{043E1ABD-9DAE-E035-8B0B-D41EFED3FC86}"/>
              </a:ext>
            </a:extLst>
          </p:cNvPr>
          <p:cNvSpPr>
            <a:spLocks noGrp="1"/>
          </p:cNvSpPr>
          <p:nvPr>
            <p:ph type="sldNum" sz="quarter" idx="13"/>
          </p:nvPr>
        </p:nvSpPr>
        <p:spPr/>
        <p:txBody>
          <a:bodyPr/>
          <a:lstStyle/>
          <a:p>
            <a:fld id="{013F6232-4F06-48BA-8F69-BF531F607829}" type="slidenum">
              <a:rPr lang="en-GB" smtClean="0"/>
              <a:pPr/>
              <a:t>‹#›</a:t>
            </a:fld>
            <a:endParaRPr lang="en-GB" dirty="0"/>
          </a:p>
        </p:txBody>
      </p:sp>
    </p:spTree>
    <p:extLst>
      <p:ext uri="{BB962C8B-B14F-4D97-AF65-F5344CB8AC3E}">
        <p14:creationId xmlns:p14="http://schemas.microsoft.com/office/powerpoint/2010/main" val="37815184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CFF2-C4A0-C88B-1E9C-7E885138560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0F93A8F-E2E3-B4BD-3B84-D178AF0ED9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10D5BFD4-B46B-34FE-9A8B-9033E96DC691}"/>
              </a:ext>
            </a:extLst>
          </p:cNvPr>
          <p:cNvSpPr>
            <a:spLocks noGrp="1"/>
          </p:cNvSpPr>
          <p:nvPr>
            <p:ph type="dt" sz="half" idx="10"/>
          </p:nvPr>
        </p:nvSpPr>
        <p:spPr/>
        <p:txBody>
          <a:bodyPr/>
          <a:lstStyle/>
          <a:p>
            <a:fld id="{A442582E-7652-4336-8F82-B8F78DEBE1E6}" type="datetime1">
              <a:rPr lang="en-GB" smtClean="0"/>
              <a:t>03/11/2025</a:t>
            </a:fld>
            <a:endParaRPr lang="en-GB"/>
          </a:p>
        </p:txBody>
      </p:sp>
      <p:sp>
        <p:nvSpPr>
          <p:cNvPr id="6" name="Slide Number Placeholder 5">
            <a:extLst>
              <a:ext uri="{FF2B5EF4-FFF2-40B4-BE49-F238E27FC236}">
                <a16:creationId xmlns:a16="http://schemas.microsoft.com/office/drawing/2014/main" id="{93F83137-53E8-FAAE-F427-32424D867174}"/>
              </a:ext>
            </a:extLst>
          </p:cNvPr>
          <p:cNvSpPr>
            <a:spLocks noGrp="1"/>
          </p:cNvSpPr>
          <p:nvPr>
            <p:ph type="sldNum" sz="quarter" idx="12"/>
          </p:nvPr>
        </p:nvSpPr>
        <p:spPr>
          <a:xfrm>
            <a:off x="5873579" y="6356350"/>
            <a:ext cx="403654" cy="365125"/>
          </a:xfrm>
        </p:spPr>
        <p:txBody>
          <a:bodyPr/>
          <a:lstStyle>
            <a:lvl1pPr>
              <a:defRPr sz="1600"/>
            </a:lvl1pPr>
          </a:lstStyle>
          <a:p>
            <a:fld id="{013F6232-4F06-48BA-8F69-BF531F607829}" type="slidenum">
              <a:rPr lang="en-GB" smtClean="0"/>
              <a:pPr/>
              <a:t>‹#›</a:t>
            </a:fld>
            <a:endParaRPr lang="en-GB" dirty="0"/>
          </a:p>
        </p:txBody>
      </p:sp>
    </p:spTree>
    <p:extLst>
      <p:ext uri="{BB962C8B-B14F-4D97-AF65-F5344CB8AC3E}">
        <p14:creationId xmlns:p14="http://schemas.microsoft.com/office/powerpoint/2010/main" val="2649339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033-AA4A-D955-AE39-E7F2A40C8A4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638BDBB-4827-8B89-3EE0-5A3DD22172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2EA4901-6338-2E30-CCE8-77FD13F592F1}"/>
              </a:ext>
            </a:extLst>
          </p:cNvPr>
          <p:cNvSpPr>
            <a:spLocks noGrp="1"/>
          </p:cNvSpPr>
          <p:nvPr>
            <p:ph type="dt" sz="half" idx="10"/>
          </p:nvPr>
        </p:nvSpPr>
        <p:spPr/>
        <p:txBody>
          <a:bodyPr/>
          <a:lstStyle/>
          <a:p>
            <a:fld id="{2521100E-89DB-4D21-B66A-B5E24FA59FB2}" type="datetime1">
              <a:rPr lang="en-GB" smtClean="0"/>
              <a:t>03/11/2025</a:t>
            </a:fld>
            <a:endParaRPr lang="en-GB"/>
          </a:p>
        </p:txBody>
      </p:sp>
      <p:sp>
        <p:nvSpPr>
          <p:cNvPr id="6" name="Slide Number Placeholder 5">
            <a:extLst>
              <a:ext uri="{FF2B5EF4-FFF2-40B4-BE49-F238E27FC236}">
                <a16:creationId xmlns:a16="http://schemas.microsoft.com/office/drawing/2014/main" id="{1E6B5D97-094A-D8D8-0C4D-1DC08462EC16}"/>
              </a:ext>
            </a:extLst>
          </p:cNvPr>
          <p:cNvSpPr>
            <a:spLocks noGrp="1"/>
          </p:cNvSpPr>
          <p:nvPr>
            <p:ph type="sldNum" sz="quarter" idx="12"/>
          </p:nvPr>
        </p:nvSpPr>
        <p:spPr>
          <a:xfrm>
            <a:off x="5769428" y="6349546"/>
            <a:ext cx="653143" cy="365125"/>
          </a:xfrm>
        </p:spPr>
        <p:txBody>
          <a:bodyPr/>
          <a:lstStyle/>
          <a:p>
            <a:fld id="{013F6232-4F06-48BA-8F69-BF531F607829}" type="slidenum">
              <a:rPr lang="en-GB" smtClean="0"/>
              <a:t>‹#›</a:t>
            </a:fld>
            <a:endParaRPr lang="en-GB"/>
          </a:p>
        </p:txBody>
      </p:sp>
    </p:spTree>
    <p:extLst>
      <p:ext uri="{BB962C8B-B14F-4D97-AF65-F5344CB8AC3E}">
        <p14:creationId xmlns:p14="http://schemas.microsoft.com/office/powerpoint/2010/main" val="1246486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gleich" type="twoTxTwoObj">
  <p:cSld name="1_Vergleich">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1000"/>
              </a:spcBef>
              <a:spcAft>
                <a:spcPts val="0"/>
              </a:spcAft>
              <a:buClr>
                <a:schemeClr val="dk1"/>
              </a:buClr>
              <a:buSzPts val="2400"/>
              <a:buNone/>
              <a:defRPr sz="2400" b="1"/>
            </a:lvl1pPr>
            <a:lvl2pPr marL="914400" lvl="1" indent="-228600" algn="l">
              <a:lnSpc>
                <a:spcPct val="150000"/>
              </a:lnSpc>
              <a:spcBef>
                <a:spcPts val="500"/>
              </a:spcBef>
              <a:spcAft>
                <a:spcPts val="0"/>
              </a:spcAft>
              <a:buClr>
                <a:schemeClr val="dk1"/>
              </a:buClr>
              <a:buSzPts val="2000"/>
              <a:buNone/>
              <a:defRPr sz="2000" b="1"/>
            </a:lvl2pPr>
            <a:lvl3pPr marL="1371600" lvl="2" indent="-228600" algn="l">
              <a:lnSpc>
                <a:spcPct val="150000"/>
              </a:lnSpc>
              <a:spcBef>
                <a:spcPts val="500"/>
              </a:spcBef>
              <a:spcAft>
                <a:spcPts val="0"/>
              </a:spcAft>
              <a:buClr>
                <a:schemeClr val="dk1"/>
              </a:buClr>
              <a:buSzPts val="1800"/>
              <a:buNone/>
              <a:defRPr sz="1800" b="1"/>
            </a:lvl3pPr>
            <a:lvl4pPr marL="1828800" lvl="3" indent="-228600" algn="l">
              <a:lnSpc>
                <a:spcPct val="150000"/>
              </a:lnSpc>
              <a:spcBef>
                <a:spcPts val="500"/>
              </a:spcBef>
              <a:spcAft>
                <a:spcPts val="0"/>
              </a:spcAft>
              <a:buClr>
                <a:schemeClr val="dk1"/>
              </a:buClr>
              <a:buSzPts val="1600"/>
              <a:buNone/>
              <a:defRPr sz="1600" b="1"/>
            </a:lvl4pPr>
            <a:lvl5pPr marL="2286000" lvl="4" indent="-228600" algn="l">
              <a:lnSpc>
                <a:spcPct val="15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 name="Google Shape;3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Clr>
                <a:schemeClr val="dk1"/>
              </a:buClr>
              <a:buSzPts val="1800"/>
              <a:buChar char="•"/>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1000"/>
              </a:spcBef>
              <a:spcAft>
                <a:spcPts val="0"/>
              </a:spcAft>
              <a:buClr>
                <a:schemeClr val="dk1"/>
              </a:buClr>
              <a:buSzPts val="2400"/>
              <a:buNone/>
              <a:defRPr sz="2400" b="1"/>
            </a:lvl1pPr>
            <a:lvl2pPr marL="914400" lvl="1" indent="-228600" algn="l">
              <a:lnSpc>
                <a:spcPct val="150000"/>
              </a:lnSpc>
              <a:spcBef>
                <a:spcPts val="500"/>
              </a:spcBef>
              <a:spcAft>
                <a:spcPts val="0"/>
              </a:spcAft>
              <a:buClr>
                <a:schemeClr val="dk1"/>
              </a:buClr>
              <a:buSzPts val="2000"/>
              <a:buNone/>
              <a:defRPr sz="2000" b="1"/>
            </a:lvl2pPr>
            <a:lvl3pPr marL="1371600" lvl="2" indent="-228600" algn="l">
              <a:lnSpc>
                <a:spcPct val="150000"/>
              </a:lnSpc>
              <a:spcBef>
                <a:spcPts val="500"/>
              </a:spcBef>
              <a:spcAft>
                <a:spcPts val="0"/>
              </a:spcAft>
              <a:buClr>
                <a:schemeClr val="dk1"/>
              </a:buClr>
              <a:buSzPts val="1800"/>
              <a:buNone/>
              <a:defRPr sz="1800" b="1"/>
            </a:lvl3pPr>
            <a:lvl4pPr marL="1828800" lvl="3" indent="-228600" algn="l">
              <a:lnSpc>
                <a:spcPct val="150000"/>
              </a:lnSpc>
              <a:spcBef>
                <a:spcPts val="500"/>
              </a:spcBef>
              <a:spcAft>
                <a:spcPts val="0"/>
              </a:spcAft>
              <a:buClr>
                <a:schemeClr val="dk1"/>
              </a:buClr>
              <a:buSzPts val="1600"/>
              <a:buNone/>
              <a:defRPr sz="1600" b="1"/>
            </a:lvl4pPr>
            <a:lvl5pPr marL="2286000" lvl="4" indent="-228600" algn="l">
              <a:lnSpc>
                <a:spcPct val="15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Clr>
                <a:schemeClr val="dk1"/>
              </a:buClr>
              <a:buSzPts val="1800"/>
              <a:buChar char="•"/>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8"/>
          <p:cNvSpPr txBox="1">
            <a:spLocks noGrp="1"/>
          </p:cNvSpPr>
          <p:nvPr>
            <p:ph type="dt" idx="10"/>
          </p:nvPr>
        </p:nvSpPr>
        <p:spPr>
          <a:xfrm>
            <a:off x="838200" y="6458743"/>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
          <p:cNvSpPr txBox="1">
            <a:spLocks noGrp="1"/>
          </p:cNvSpPr>
          <p:nvPr>
            <p:ph type="ftr" idx="11"/>
          </p:nvPr>
        </p:nvSpPr>
        <p:spPr>
          <a:xfrm>
            <a:off x="4038600" y="6458743"/>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
          <p:cNvSpPr txBox="1">
            <a:spLocks noGrp="1"/>
          </p:cNvSpPr>
          <p:nvPr>
            <p:ph type="sldNum" idx="12"/>
          </p:nvPr>
        </p:nvSpPr>
        <p:spPr>
          <a:xfrm>
            <a:off x="8610600" y="645874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1"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1"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1"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1"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1"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1"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1"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1"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40550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自定义版式">
    <p:bg>
      <p:bgPr>
        <a:solidFill>
          <a:schemeClr val="bg1"/>
        </a:solidFill>
        <a:effectLst/>
      </p:bgPr>
    </p:bg>
    <p:spTree>
      <p:nvGrpSpPr>
        <p:cNvPr id="1" name=""/>
        <p:cNvGrpSpPr/>
        <p:nvPr/>
      </p:nvGrpSpPr>
      <p:grpSpPr>
        <a:xfrm>
          <a:off x="0" y="0"/>
          <a:ext cx="0" cy="0"/>
          <a:chOff x="0" y="0"/>
          <a:chExt cx="0" cy="0"/>
        </a:xfrm>
      </p:grpSpPr>
      <p:sp>
        <p:nvSpPr>
          <p:cNvPr id="149" name="矩形"/>
          <p:cNvSpPr>
            <a:spLocks/>
          </p:cNvSpPr>
          <p:nvPr/>
        </p:nvSpPr>
        <p:spPr>
          <a:xfrm>
            <a:off x="-4172" y="6542492"/>
            <a:ext cx="12207494" cy="365126"/>
          </a:xfrm>
          <a:prstGeom prst="rect">
            <a:avLst/>
          </a:prstGeom>
          <a:solidFill>
            <a:srgbClr val="8ECEFA"/>
          </a:solidFill>
          <a:ln w="19050" cap="flat" cmpd="sng">
            <a:solidFill>
              <a:srgbClr val="FFFFFF"/>
            </a:solidFill>
            <a:prstDash val="solid"/>
            <a:round/>
          </a:ln>
        </p:spPr>
      </p:sp>
      <p:sp>
        <p:nvSpPr>
          <p:cNvPr id="148" name="曲线"/>
          <p:cNvSpPr>
            <a:spLocks/>
          </p:cNvSpPr>
          <p:nvPr/>
        </p:nvSpPr>
        <p:spPr>
          <a:xfrm rot="10800000">
            <a:off x="-35168" y="277945"/>
            <a:ext cx="12216286" cy="898824"/>
          </a:xfrm>
          <a:custGeom>
            <a:avLst/>
            <a:gdLst>
              <a:gd name="T1" fmla="*/ 0 w 21600"/>
              <a:gd name="T2" fmla="*/ 0 h 21600"/>
              <a:gd name="T3" fmla="*/ 21600 w 21600"/>
              <a:gd name="T4" fmla="*/ 21600 h 21600"/>
            </a:gdLst>
            <a:ahLst/>
            <a:cxnLst/>
            <a:rect l="T1" t="T2" r="T3" b="T4"/>
            <a:pathLst>
              <a:path w="21600" h="21600">
                <a:moveTo>
                  <a:pt x="35" y="5690"/>
                </a:moveTo>
                <a:cubicBezTo>
                  <a:pt x="1542" y="5786"/>
                  <a:pt x="2912" y="-6663"/>
                  <a:pt x="5378" y="4969"/>
                </a:cubicBezTo>
                <a:cubicBezTo>
                  <a:pt x="8165" y="16409"/>
                  <a:pt x="9886" y="955"/>
                  <a:pt x="11677" y="1897"/>
                </a:cubicBezTo>
                <a:cubicBezTo>
                  <a:pt x="13469" y="2838"/>
                  <a:pt x="14737" y="9220"/>
                  <a:pt x="16128" y="10617"/>
                </a:cubicBezTo>
                <a:cubicBezTo>
                  <a:pt x="17519" y="12013"/>
                  <a:pt x="18571" y="12576"/>
                  <a:pt x="19479" y="11755"/>
                </a:cubicBezTo>
                <a:cubicBezTo>
                  <a:pt x="20386" y="10934"/>
                  <a:pt x="21317" y="3979"/>
                  <a:pt x="21572" y="5690"/>
                </a:cubicBezTo>
                <a:cubicBezTo>
                  <a:pt x="21565" y="10641"/>
                  <a:pt x="21605" y="16648"/>
                  <a:pt x="21599" y="21600"/>
                </a:cubicBezTo>
                <a:lnTo>
                  <a:pt x="16482" y="21455"/>
                </a:lnTo>
                <a:lnTo>
                  <a:pt x="10994" y="20831"/>
                </a:lnTo>
                <a:lnTo>
                  <a:pt x="6321" y="21321"/>
                </a:lnTo>
                <a:lnTo>
                  <a:pt x="0" y="20878"/>
                </a:lnTo>
                <a:cubicBezTo>
                  <a:pt x="6" y="16216"/>
                  <a:pt x="8" y="10641"/>
                  <a:pt x="35" y="5690"/>
                </a:cubicBezTo>
                <a:close/>
              </a:path>
            </a:pathLst>
          </a:custGeom>
          <a:gradFill rotWithShape="1">
            <a:gsLst>
              <a:gs pos="0">
                <a:srgbClr val="0F9ED5">
                  <a:lumMod val="20000"/>
                  <a:lumOff val="80000"/>
                  <a:alpha val="100000"/>
                </a:srgbClr>
              </a:gs>
              <a:gs pos="50000">
                <a:srgbClr val="FFFFFF">
                  <a:alpha val="100000"/>
                </a:srgbClr>
              </a:gs>
              <a:gs pos="100000">
                <a:srgbClr val="0F9ED5">
                  <a:lumMod val="20000"/>
                  <a:lumOff val="80000"/>
                  <a:alpha val="100000"/>
                </a:srgbClr>
              </a:gs>
            </a:gsLst>
            <a:lin ang="0" scaled="1"/>
          </a:gradFill>
          <a:ln w="15875" cap="flat" cmpd="sng">
            <a:solidFill>
              <a:srgbClr val="156082">
                <a:alpha val="0"/>
              </a:srgbClr>
            </a:solidFill>
            <a:prstDash val="solid"/>
            <a:round/>
          </a:ln>
          <a:effectLst>
            <a:glow>
              <a:srgbClr val="FFFF00"/>
            </a:glow>
            <a:outerShdw algn="ctr" rotWithShape="0">
              <a:srgbClr val="000000">
                <a:alpha val="99607"/>
              </a:srgbClr>
            </a:outerShdw>
          </a:effectLst>
          <a:scene3d>
            <a:camera prst="legacyObliqueFront"/>
            <a:lightRig rig="legacyFlat4" dir="t"/>
          </a:scene3d>
          <a:sp3d prstMaterial="legacyMatte">
            <a:bevelT w="13500" h="13500" prst="angle"/>
            <a:bevelB w="13500" h="13500" prst="angle"/>
          </a:sp3d>
        </p:spPr>
      </p:sp>
      <p:sp>
        <p:nvSpPr>
          <p:cNvPr id="147" name="曲线"/>
          <p:cNvSpPr>
            <a:spLocks/>
          </p:cNvSpPr>
          <p:nvPr/>
        </p:nvSpPr>
        <p:spPr>
          <a:xfrm rot="10800000">
            <a:off x="-2090" y="-18190"/>
            <a:ext cx="12192000" cy="898826"/>
          </a:xfrm>
          <a:custGeom>
            <a:avLst/>
            <a:gdLst>
              <a:gd name="T1" fmla="*/ 0 w 21600"/>
              <a:gd name="T2" fmla="*/ 0 h 21600"/>
              <a:gd name="T3" fmla="*/ 21600 w 21600"/>
              <a:gd name="T4" fmla="*/ 21600 h 21600"/>
            </a:gdLst>
            <a:ahLst/>
            <a:cxnLst/>
            <a:rect l="T1" t="T2" r="T3" b="T4"/>
            <a:pathLst>
              <a:path w="21600" h="21600">
                <a:moveTo>
                  <a:pt x="20" y="5943"/>
                </a:moveTo>
                <a:cubicBezTo>
                  <a:pt x="1529" y="6043"/>
                  <a:pt x="2217" y="-6829"/>
                  <a:pt x="4688" y="5198"/>
                </a:cubicBezTo>
                <a:cubicBezTo>
                  <a:pt x="7480" y="17027"/>
                  <a:pt x="9070" y="10367"/>
                  <a:pt x="10158" y="6391"/>
                </a:cubicBezTo>
                <a:cubicBezTo>
                  <a:pt x="13044" y="-3797"/>
                  <a:pt x="14166" y="-119"/>
                  <a:pt x="15989" y="5794"/>
                </a:cubicBezTo>
                <a:cubicBezTo>
                  <a:pt x="19763" y="16580"/>
                  <a:pt x="19729" y="5894"/>
                  <a:pt x="21600" y="5943"/>
                </a:cubicBezTo>
                <a:cubicBezTo>
                  <a:pt x="21593" y="11063"/>
                  <a:pt x="21586" y="16182"/>
                  <a:pt x="21579" y="21301"/>
                </a:cubicBezTo>
                <a:lnTo>
                  <a:pt x="16530" y="21152"/>
                </a:lnTo>
                <a:lnTo>
                  <a:pt x="11000" y="21600"/>
                </a:lnTo>
                <a:lnTo>
                  <a:pt x="6271" y="21450"/>
                </a:lnTo>
                <a:lnTo>
                  <a:pt x="0" y="20556"/>
                </a:lnTo>
                <a:cubicBezTo>
                  <a:pt x="6" y="15735"/>
                  <a:pt x="-6" y="11063"/>
                  <a:pt x="20" y="5943"/>
                </a:cubicBezTo>
                <a:close/>
              </a:path>
            </a:pathLst>
          </a:custGeom>
          <a:gradFill rotWithShape="1">
            <a:gsLst>
              <a:gs pos="0">
                <a:srgbClr val="156082">
                  <a:lumMod val="5000"/>
                  <a:lumOff val="95000"/>
                  <a:alpha val="100000"/>
                </a:srgbClr>
              </a:gs>
              <a:gs pos="74000">
                <a:srgbClr val="156082">
                  <a:lumMod val="45000"/>
                  <a:lumOff val="55000"/>
                  <a:alpha val="100000"/>
                </a:srgbClr>
              </a:gs>
              <a:gs pos="83000">
                <a:srgbClr val="156082">
                  <a:lumMod val="45000"/>
                  <a:lumOff val="55000"/>
                  <a:alpha val="100000"/>
                </a:srgbClr>
              </a:gs>
              <a:gs pos="100000">
                <a:srgbClr val="156082">
                  <a:lumMod val="30000"/>
                  <a:lumOff val="70000"/>
                  <a:alpha val="100000"/>
                </a:srgbClr>
              </a:gs>
            </a:gsLst>
            <a:lin ang="5400000" scaled="1"/>
          </a:gradFill>
          <a:ln w="19050" cap="flat" cmpd="sng">
            <a:noFill/>
            <a:prstDash val="solid"/>
            <a:round/>
          </a:ln>
          <a:effectLst>
            <a:glow>
              <a:srgbClr val="FFFF00"/>
            </a:glow>
            <a:outerShdw algn="ctr" rotWithShape="0">
              <a:srgbClr val="000000">
                <a:alpha val="99607"/>
              </a:srgbClr>
            </a:outerShdw>
          </a:effectLst>
          <a:scene3d>
            <a:camera prst="legacyObliqueFront"/>
            <a:lightRig rig="legacyFlat4" dir="t"/>
          </a:scene3d>
          <a:sp3d prstMaterial="legacyMatte">
            <a:bevelT w="13500" h="13500" prst="angle"/>
            <a:bevelB w="13500" h="13500" prst="angle"/>
          </a:sp3d>
        </p:spPr>
      </p:sp>
      <p:sp>
        <p:nvSpPr>
          <p:cNvPr id="146" name="曲线"/>
          <p:cNvSpPr>
            <a:spLocks/>
          </p:cNvSpPr>
          <p:nvPr/>
        </p:nvSpPr>
        <p:spPr>
          <a:xfrm rot="10800000">
            <a:off x="-26376" y="-237830"/>
            <a:ext cx="12218376" cy="965187"/>
          </a:xfrm>
          <a:custGeom>
            <a:avLst/>
            <a:gdLst>
              <a:gd name="T1" fmla="*/ 0 w 21600"/>
              <a:gd name="T2" fmla="*/ 0 h 21600"/>
              <a:gd name="T3" fmla="*/ 21600 w 21600"/>
              <a:gd name="T4" fmla="*/ 21600 h 21600"/>
            </a:gdLst>
            <a:ahLst/>
            <a:cxnLst/>
            <a:rect l="T1" t="T2" r="T3" b="T4"/>
            <a:pathLst>
              <a:path w="21600" h="21600">
                <a:moveTo>
                  <a:pt x="19" y="8758"/>
                </a:moveTo>
                <a:cubicBezTo>
                  <a:pt x="1526" y="8840"/>
                  <a:pt x="2212" y="-1717"/>
                  <a:pt x="4678" y="8147"/>
                </a:cubicBezTo>
                <a:cubicBezTo>
                  <a:pt x="7464" y="17849"/>
                  <a:pt x="7149" y="17331"/>
                  <a:pt x="8411" y="16166"/>
                </a:cubicBezTo>
                <a:cubicBezTo>
                  <a:pt x="9673" y="15002"/>
                  <a:pt x="10993" y="3240"/>
                  <a:pt x="12248" y="1159"/>
                </a:cubicBezTo>
                <a:cubicBezTo>
                  <a:pt x="13502" y="-920"/>
                  <a:pt x="14698" y="-273"/>
                  <a:pt x="15939" y="3681"/>
                </a:cubicBezTo>
                <a:cubicBezTo>
                  <a:pt x="17387" y="8525"/>
                  <a:pt x="18200" y="14960"/>
                  <a:pt x="19133" y="14981"/>
                </a:cubicBezTo>
                <a:cubicBezTo>
                  <a:pt x="20066" y="15001"/>
                  <a:pt x="21194" y="3480"/>
                  <a:pt x="21599" y="5108"/>
                </a:cubicBezTo>
                <a:cubicBezTo>
                  <a:pt x="21593" y="9306"/>
                  <a:pt x="21540" y="17156"/>
                  <a:pt x="21533" y="21355"/>
                </a:cubicBezTo>
                <a:lnTo>
                  <a:pt x="16494" y="21233"/>
                </a:lnTo>
                <a:lnTo>
                  <a:pt x="10976" y="21600"/>
                </a:lnTo>
                <a:lnTo>
                  <a:pt x="6258" y="21477"/>
                </a:lnTo>
                <a:lnTo>
                  <a:pt x="0" y="20743"/>
                </a:lnTo>
                <a:cubicBezTo>
                  <a:pt x="6" y="16789"/>
                  <a:pt x="-6" y="12957"/>
                  <a:pt x="19" y="8758"/>
                </a:cubicBezTo>
                <a:close/>
              </a:path>
            </a:pathLst>
          </a:custGeom>
          <a:gradFill rotWithShape="1">
            <a:gsLst>
              <a:gs pos="0">
                <a:srgbClr val="EFFCFF">
                  <a:alpha val="100000"/>
                </a:srgbClr>
              </a:gs>
              <a:gs pos="50000">
                <a:srgbClr val="0F9ED5">
                  <a:lumMod val="40000"/>
                  <a:lumOff val="60000"/>
                  <a:alpha val="100000"/>
                </a:srgbClr>
              </a:gs>
              <a:gs pos="100000">
                <a:srgbClr val="FFFFFF">
                  <a:alpha val="100000"/>
                </a:srgbClr>
              </a:gs>
            </a:gsLst>
            <a:lin ang="5400000" scaled="1"/>
          </a:gradFill>
          <a:ln w="19050" cap="flat" cmpd="sng">
            <a:noFill/>
            <a:prstDash val="solid"/>
            <a:round/>
          </a:ln>
          <a:effectLst>
            <a:glow>
              <a:srgbClr val="FFFF00"/>
            </a:glow>
            <a:outerShdw algn="ctr" rotWithShape="0">
              <a:srgbClr val="000000">
                <a:alpha val="99607"/>
              </a:srgbClr>
            </a:outerShdw>
          </a:effectLst>
          <a:scene3d>
            <a:camera prst="legacyObliqueFront"/>
            <a:lightRig rig="legacyFlat4" dir="t"/>
          </a:scene3d>
          <a:sp3d prstMaterial="legacyMatte">
            <a:bevelT w="13500" h="13500" prst="angle"/>
            <a:bevelB w="13500" h="13500" prst="angle"/>
          </a:sp3d>
        </p:spPr>
      </p:sp>
      <p:sp>
        <p:nvSpPr>
          <p:cNvPr id="145" name="曲线"/>
          <p:cNvSpPr>
            <a:spLocks/>
          </p:cNvSpPr>
          <p:nvPr/>
        </p:nvSpPr>
        <p:spPr>
          <a:xfrm rot="10800000">
            <a:off x="-35168" y="277945"/>
            <a:ext cx="12216286" cy="898824"/>
          </a:xfrm>
          <a:custGeom>
            <a:avLst/>
            <a:gdLst>
              <a:gd name="T1" fmla="*/ 0 w 21600"/>
              <a:gd name="T2" fmla="*/ 0 h 21600"/>
              <a:gd name="T3" fmla="*/ 21600 w 21600"/>
              <a:gd name="T4" fmla="*/ 21600 h 21600"/>
            </a:gdLst>
            <a:ahLst/>
            <a:cxnLst/>
            <a:rect l="T1" t="T2" r="T3" b="T4"/>
            <a:pathLst>
              <a:path w="21600" h="21600">
                <a:moveTo>
                  <a:pt x="35" y="5690"/>
                </a:moveTo>
                <a:cubicBezTo>
                  <a:pt x="1542" y="5786"/>
                  <a:pt x="2912" y="-6663"/>
                  <a:pt x="5378" y="4969"/>
                </a:cubicBezTo>
                <a:cubicBezTo>
                  <a:pt x="8165" y="16409"/>
                  <a:pt x="9886" y="955"/>
                  <a:pt x="11677" y="1897"/>
                </a:cubicBezTo>
                <a:cubicBezTo>
                  <a:pt x="13469" y="2838"/>
                  <a:pt x="14737" y="9220"/>
                  <a:pt x="16128" y="10617"/>
                </a:cubicBezTo>
                <a:cubicBezTo>
                  <a:pt x="17519" y="12013"/>
                  <a:pt x="18571" y="12576"/>
                  <a:pt x="19479" y="11755"/>
                </a:cubicBezTo>
                <a:cubicBezTo>
                  <a:pt x="20386" y="10934"/>
                  <a:pt x="21317" y="3979"/>
                  <a:pt x="21572" y="5690"/>
                </a:cubicBezTo>
                <a:cubicBezTo>
                  <a:pt x="21565" y="10641"/>
                  <a:pt x="21605" y="16648"/>
                  <a:pt x="21599" y="21600"/>
                </a:cubicBezTo>
                <a:lnTo>
                  <a:pt x="16482" y="21455"/>
                </a:lnTo>
                <a:lnTo>
                  <a:pt x="10994" y="20831"/>
                </a:lnTo>
                <a:lnTo>
                  <a:pt x="6321" y="21321"/>
                </a:lnTo>
                <a:lnTo>
                  <a:pt x="0" y="20878"/>
                </a:lnTo>
                <a:cubicBezTo>
                  <a:pt x="6" y="16216"/>
                  <a:pt x="8" y="10641"/>
                  <a:pt x="35" y="5690"/>
                </a:cubicBezTo>
                <a:close/>
              </a:path>
            </a:pathLst>
          </a:custGeom>
          <a:gradFill rotWithShape="1">
            <a:gsLst>
              <a:gs pos="0">
                <a:srgbClr val="0F9ED5">
                  <a:lumMod val="20000"/>
                  <a:lumOff val="80000"/>
                  <a:alpha val="100000"/>
                </a:srgbClr>
              </a:gs>
              <a:gs pos="50000">
                <a:srgbClr val="FFFFFF">
                  <a:alpha val="100000"/>
                </a:srgbClr>
              </a:gs>
              <a:gs pos="100000">
                <a:srgbClr val="0F9ED5">
                  <a:lumMod val="20000"/>
                  <a:lumOff val="80000"/>
                  <a:alpha val="100000"/>
                </a:srgbClr>
              </a:gs>
            </a:gsLst>
            <a:lin ang="0" scaled="1"/>
          </a:gradFill>
          <a:ln w="15875" cap="flat" cmpd="sng">
            <a:solidFill>
              <a:srgbClr val="156082">
                <a:alpha val="0"/>
              </a:srgbClr>
            </a:solidFill>
            <a:prstDash val="solid"/>
            <a:round/>
          </a:ln>
          <a:effectLst>
            <a:glow>
              <a:srgbClr val="FFFF00"/>
            </a:glow>
            <a:outerShdw algn="ctr" rotWithShape="0">
              <a:srgbClr val="000000">
                <a:alpha val="99607"/>
              </a:srgbClr>
            </a:outerShdw>
          </a:effectLst>
          <a:scene3d>
            <a:camera prst="legacyObliqueFront"/>
            <a:lightRig rig="legacyFlat4" dir="t"/>
          </a:scene3d>
          <a:sp3d prstMaterial="legacyMatte">
            <a:bevelT w="13500" h="13500" prst="angle"/>
            <a:bevelB w="13500" h="13500" prst="angle"/>
          </a:sp3d>
        </p:spPr>
      </p:sp>
      <p:sp>
        <p:nvSpPr>
          <p:cNvPr id="144" name="曲线"/>
          <p:cNvSpPr>
            <a:spLocks/>
          </p:cNvSpPr>
          <p:nvPr/>
        </p:nvSpPr>
        <p:spPr>
          <a:xfrm rot="10800000">
            <a:off x="-2090" y="-18190"/>
            <a:ext cx="12192000" cy="898826"/>
          </a:xfrm>
          <a:custGeom>
            <a:avLst/>
            <a:gdLst>
              <a:gd name="T1" fmla="*/ 0 w 21600"/>
              <a:gd name="T2" fmla="*/ 0 h 21600"/>
              <a:gd name="T3" fmla="*/ 21600 w 21600"/>
              <a:gd name="T4" fmla="*/ 21600 h 21600"/>
            </a:gdLst>
            <a:ahLst/>
            <a:cxnLst/>
            <a:rect l="T1" t="T2" r="T3" b="T4"/>
            <a:pathLst>
              <a:path w="21600" h="21600">
                <a:moveTo>
                  <a:pt x="20" y="5943"/>
                </a:moveTo>
                <a:cubicBezTo>
                  <a:pt x="1529" y="6043"/>
                  <a:pt x="2217" y="-6829"/>
                  <a:pt x="4688" y="5198"/>
                </a:cubicBezTo>
                <a:cubicBezTo>
                  <a:pt x="7480" y="17027"/>
                  <a:pt x="9070" y="10367"/>
                  <a:pt x="10158" y="6391"/>
                </a:cubicBezTo>
                <a:cubicBezTo>
                  <a:pt x="13044" y="-3797"/>
                  <a:pt x="14166" y="-119"/>
                  <a:pt x="15989" y="5794"/>
                </a:cubicBezTo>
                <a:cubicBezTo>
                  <a:pt x="19763" y="16580"/>
                  <a:pt x="19729" y="5894"/>
                  <a:pt x="21600" y="5943"/>
                </a:cubicBezTo>
                <a:cubicBezTo>
                  <a:pt x="21593" y="11063"/>
                  <a:pt x="21586" y="16182"/>
                  <a:pt x="21579" y="21301"/>
                </a:cubicBezTo>
                <a:lnTo>
                  <a:pt x="16530" y="21152"/>
                </a:lnTo>
                <a:lnTo>
                  <a:pt x="11000" y="21600"/>
                </a:lnTo>
                <a:lnTo>
                  <a:pt x="6271" y="21450"/>
                </a:lnTo>
                <a:lnTo>
                  <a:pt x="0" y="20556"/>
                </a:lnTo>
                <a:cubicBezTo>
                  <a:pt x="6" y="15735"/>
                  <a:pt x="-6" y="11063"/>
                  <a:pt x="20" y="5943"/>
                </a:cubicBezTo>
                <a:close/>
              </a:path>
            </a:pathLst>
          </a:custGeom>
          <a:gradFill rotWithShape="1">
            <a:gsLst>
              <a:gs pos="0">
                <a:srgbClr val="156082">
                  <a:lumMod val="5000"/>
                  <a:lumOff val="95000"/>
                  <a:alpha val="100000"/>
                </a:srgbClr>
              </a:gs>
              <a:gs pos="74000">
                <a:srgbClr val="156082">
                  <a:lumMod val="45000"/>
                  <a:lumOff val="55000"/>
                  <a:alpha val="100000"/>
                </a:srgbClr>
              </a:gs>
              <a:gs pos="83000">
                <a:srgbClr val="156082">
                  <a:lumMod val="45000"/>
                  <a:lumOff val="55000"/>
                  <a:alpha val="100000"/>
                </a:srgbClr>
              </a:gs>
              <a:gs pos="100000">
                <a:srgbClr val="156082">
                  <a:lumMod val="30000"/>
                  <a:lumOff val="70000"/>
                  <a:alpha val="100000"/>
                </a:srgbClr>
              </a:gs>
            </a:gsLst>
            <a:lin ang="5400000" scaled="1"/>
          </a:gradFill>
          <a:ln w="19050" cap="flat" cmpd="sng">
            <a:noFill/>
            <a:prstDash val="solid"/>
            <a:round/>
          </a:ln>
          <a:effectLst>
            <a:glow>
              <a:srgbClr val="FFFF00"/>
            </a:glow>
            <a:outerShdw algn="ctr" rotWithShape="0">
              <a:srgbClr val="000000">
                <a:alpha val="99607"/>
              </a:srgbClr>
            </a:outerShdw>
          </a:effectLst>
          <a:scene3d>
            <a:camera prst="legacyObliqueFront"/>
            <a:lightRig rig="legacyFlat4" dir="t"/>
          </a:scene3d>
          <a:sp3d prstMaterial="legacyMatte">
            <a:bevelT w="13500" h="13500" prst="angle"/>
            <a:bevelB w="13500" h="13500" prst="angle"/>
          </a:sp3d>
        </p:spPr>
      </p:sp>
      <p:sp>
        <p:nvSpPr>
          <p:cNvPr id="143" name="曲线"/>
          <p:cNvSpPr>
            <a:spLocks/>
          </p:cNvSpPr>
          <p:nvPr/>
        </p:nvSpPr>
        <p:spPr>
          <a:xfrm rot="10800000">
            <a:off x="-26376" y="-254312"/>
            <a:ext cx="12218376" cy="965187"/>
          </a:xfrm>
          <a:custGeom>
            <a:avLst/>
            <a:gdLst>
              <a:gd name="T1" fmla="*/ 0 w 21600"/>
              <a:gd name="T2" fmla="*/ 0 h 21600"/>
              <a:gd name="T3" fmla="*/ 21600 w 21600"/>
              <a:gd name="T4" fmla="*/ 21600 h 21600"/>
            </a:gdLst>
            <a:ahLst/>
            <a:cxnLst/>
            <a:rect l="T1" t="T2" r="T3" b="T4"/>
            <a:pathLst>
              <a:path w="21600" h="21600">
                <a:moveTo>
                  <a:pt x="19" y="8758"/>
                </a:moveTo>
                <a:cubicBezTo>
                  <a:pt x="1526" y="8840"/>
                  <a:pt x="2212" y="-1717"/>
                  <a:pt x="4678" y="8147"/>
                </a:cubicBezTo>
                <a:cubicBezTo>
                  <a:pt x="7464" y="17849"/>
                  <a:pt x="7149" y="17331"/>
                  <a:pt x="8411" y="16166"/>
                </a:cubicBezTo>
                <a:cubicBezTo>
                  <a:pt x="9673" y="15002"/>
                  <a:pt x="10993" y="3240"/>
                  <a:pt x="12248" y="1159"/>
                </a:cubicBezTo>
                <a:cubicBezTo>
                  <a:pt x="13502" y="-920"/>
                  <a:pt x="14698" y="-273"/>
                  <a:pt x="15939" y="3681"/>
                </a:cubicBezTo>
                <a:cubicBezTo>
                  <a:pt x="17387" y="8525"/>
                  <a:pt x="18200" y="14960"/>
                  <a:pt x="19133" y="14981"/>
                </a:cubicBezTo>
                <a:cubicBezTo>
                  <a:pt x="20066" y="15001"/>
                  <a:pt x="21194" y="3480"/>
                  <a:pt x="21599" y="5108"/>
                </a:cubicBezTo>
                <a:cubicBezTo>
                  <a:pt x="21593" y="9306"/>
                  <a:pt x="21540" y="17156"/>
                  <a:pt x="21533" y="21355"/>
                </a:cubicBezTo>
                <a:lnTo>
                  <a:pt x="16494" y="21233"/>
                </a:lnTo>
                <a:lnTo>
                  <a:pt x="10976" y="21600"/>
                </a:lnTo>
                <a:lnTo>
                  <a:pt x="6258" y="21477"/>
                </a:lnTo>
                <a:lnTo>
                  <a:pt x="0" y="20743"/>
                </a:lnTo>
                <a:cubicBezTo>
                  <a:pt x="6" y="16789"/>
                  <a:pt x="-6" y="12957"/>
                  <a:pt x="19" y="8758"/>
                </a:cubicBezTo>
                <a:close/>
              </a:path>
            </a:pathLst>
          </a:custGeom>
          <a:gradFill rotWithShape="1">
            <a:gsLst>
              <a:gs pos="0">
                <a:srgbClr val="EFFCFF">
                  <a:alpha val="100000"/>
                </a:srgbClr>
              </a:gs>
              <a:gs pos="50000">
                <a:srgbClr val="0F9ED5">
                  <a:lumMod val="40000"/>
                  <a:lumOff val="60000"/>
                  <a:alpha val="100000"/>
                </a:srgbClr>
              </a:gs>
              <a:gs pos="100000">
                <a:srgbClr val="FFFFFF">
                  <a:alpha val="100000"/>
                </a:srgbClr>
              </a:gs>
            </a:gsLst>
            <a:lin ang="5400000" scaled="1"/>
          </a:gradFill>
          <a:ln w="19050" cap="flat" cmpd="sng">
            <a:noFill/>
            <a:prstDash val="solid"/>
            <a:round/>
          </a:ln>
          <a:effectLst>
            <a:glow>
              <a:srgbClr val="FFFF00"/>
            </a:glow>
            <a:outerShdw algn="ctr" rotWithShape="0">
              <a:srgbClr val="000000">
                <a:alpha val="99607"/>
              </a:srgbClr>
            </a:outerShdw>
          </a:effectLst>
          <a:scene3d>
            <a:camera prst="legacyObliqueFront"/>
            <a:lightRig rig="legacyFlat4" dir="t"/>
          </a:scene3d>
          <a:sp3d prstMaterial="legacyMatte">
            <a:bevelT w="13500" h="13500" prst="angle"/>
            <a:bevelB w="13500" h="13500" prst="angle"/>
          </a:sp3d>
        </p:spPr>
      </p:sp>
      <p:sp>
        <p:nvSpPr>
          <p:cNvPr id="135" name="文本框"/>
          <p:cNvSpPr>
            <a:spLocks noGrp="1"/>
          </p:cNvSpPr>
          <p:nvPr>
            <p:ph type="title"/>
          </p:nvPr>
        </p:nvSpPr>
        <p:spPr>
          <a:xfrm>
            <a:off x="838200" y="365124"/>
            <a:ext cx="10515600" cy="1325562"/>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r>
              <a:rPr lang="en-US" altLang="zh-CN" sz="4400"/>
              <a:t>1. Title, example: Tasks of the week   </a:t>
            </a:r>
            <a:endParaRPr lang="zh-CN" altLang="en-US" sz="4400"/>
          </a:p>
        </p:txBody>
      </p:sp>
      <p:sp>
        <p:nvSpPr>
          <p:cNvPr id="136" name="文本框"/>
          <p:cNvSpPr>
            <a:spLocks noGrp="1"/>
          </p:cNvSpPr>
          <p:nvPr>
            <p:ph type="body" idx="1"/>
          </p:nvPr>
        </p:nvSpPr>
        <p:spPr>
          <a:xfrm>
            <a:off x="838200" y="1825625"/>
            <a:ext cx="10515600" cy="4351338"/>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r>
              <a:rPr lang="en-US" altLang="zh-CN" sz="2200"/>
              <a:t>Abcd</a:t>
            </a:r>
          </a:p>
          <a:p>
            <a:pPr marL="971550" lvl="1" indent="-514350">
              <a:buFontTx/>
              <a:buAutoNum type="romanLcPeriod"/>
            </a:pPr>
            <a:r>
              <a:rPr lang="en-US" altLang="zh-CN" sz="2000"/>
              <a:t>efgh</a:t>
            </a:r>
            <a:endParaRPr lang="zh-CN" altLang="en-US" sz="2000"/>
          </a:p>
        </p:txBody>
      </p:sp>
      <p:sp>
        <p:nvSpPr>
          <p:cNvPr id="137" name="直线"/>
          <p:cNvSpPr>
            <a:spLocks/>
          </p:cNvSpPr>
          <p:nvPr/>
        </p:nvSpPr>
        <p:spPr>
          <a:xfrm>
            <a:off x="838200" y="1251708"/>
            <a:ext cx="10515600" cy="0"/>
          </a:xfrm>
          <a:prstGeom prst="line">
            <a:avLst/>
          </a:prstGeom>
          <a:noFill/>
          <a:ln w="38100" cap="flat" cmpd="sng">
            <a:solidFill>
              <a:srgbClr val="8ECEFA"/>
            </a:solidFill>
            <a:prstDash val="solid"/>
            <a:round/>
          </a:ln>
        </p:spPr>
      </p:sp>
      <p:sp>
        <p:nvSpPr>
          <p:cNvPr id="138" name="文本框"/>
          <p:cNvSpPr>
            <a:spLocks noGrp="1"/>
          </p:cNvSpPr>
          <p:nvPr>
            <p:ph type="body"/>
          </p:nvPr>
        </p:nvSpPr>
        <p:spPr>
          <a:xfrm>
            <a:off x="2878527" y="6564113"/>
            <a:ext cx="5596085" cy="365125"/>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marL="0" indent="0" algn="ctr">
              <a:buNone/>
            </a:pPr>
            <a:r>
              <a:rPr lang="en-US" altLang="zh-CN" sz="1200" kern="1200">
                <a:solidFill>
                  <a:schemeClr val="bg1"/>
                </a:solidFill>
                <a:latin typeface="Aptos" charset="0"/>
                <a:ea typeface="等线" charset="0"/>
                <a:cs typeface="Droid Sans" charset="0"/>
              </a:rPr>
              <a:t>Vijay Simha Reddy Bogala, Josef Remberger</a:t>
            </a:r>
            <a:endParaRPr lang="zh-CN" altLang="en-US" sz="1200" kern="1200">
              <a:solidFill>
                <a:schemeClr val="bg1"/>
              </a:solidFill>
              <a:latin typeface="Aptos" charset="0"/>
              <a:ea typeface="等线" charset="0"/>
              <a:cs typeface="Droid Sans" charset="0"/>
            </a:endParaRPr>
          </a:p>
        </p:txBody>
      </p:sp>
      <p:sp>
        <p:nvSpPr>
          <p:cNvPr id="139" name="文本框"/>
          <p:cNvSpPr>
            <a:spLocks noGrp="1"/>
          </p:cNvSpPr>
          <p:nvPr>
            <p:ph type="dt"/>
          </p:nvPr>
        </p:nvSpPr>
        <p:spPr>
          <a:xfrm>
            <a:off x="838200" y="6566803"/>
            <a:ext cx="1111369" cy="365125"/>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algn="l"/>
            <a:r>
              <a:rPr lang="en-US" altLang="zh-CN" sz="1200">
                <a:solidFill>
                  <a:schemeClr val="bg1"/>
                </a:solidFill>
                <a:latin typeface="Aptos" charset="0"/>
                <a:ea typeface="等线" charset="0"/>
                <a:cs typeface="Aptos" charset="0"/>
              </a:rPr>
              <a:t>10/21/2025</a:t>
            </a:r>
            <a:endParaRPr lang="zh-CN" altLang="en-US" sz="1200">
              <a:solidFill>
                <a:schemeClr val="bg1"/>
              </a:solidFill>
              <a:latin typeface="Aptos" charset="0"/>
              <a:ea typeface="等线" charset="0"/>
              <a:cs typeface="Aptos" charset="0"/>
            </a:endParaRPr>
          </a:p>
        </p:txBody>
      </p:sp>
      <p:sp>
        <p:nvSpPr>
          <p:cNvPr id="140" name="文本框"/>
          <p:cNvSpPr>
            <a:spLocks noGrp="1"/>
          </p:cNvSpPr>
          <p:nvPr>
            <p:ph type="ftr"/>
          </p:nvPr>
        </p:nvSpPr>
        <p:spPr>
          <a:xfrm>
            <a:off x="8474613" y="6564113"/>
            <a:ext cx="2879187" cy="365125"/>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algn="r"/>
            <a:r>
              <a:rPr lang="en-US" altLang="zh-CN" sz="1200">
                <a:solidFill>
                  <a:schemeClr val="bg1"/>
                </a:solidFill>
                <a:latin typeface="Aptos" charset="0"/>
                <a:ea typeface="等线" charset="0"/>
                <a:cs typeface="Aptos" charset="0"/>
              </a:rPr>
              <a:t>Electrical Drivetrain / Optimus Syria</a:t>
            </a:r>
            <a:endParaRPr lang="zh-CN" altLang="en-US" sz="1200">
              <a:solidFill>
                <a:schemeClr val="bg1"/>
              </a:solidFill>
              <a:latin typeface="Aptos" charset="0"/>
              <a:ea typeface="等线" charset="0"/>
              <a:cs typeface="Aptos" charset="0"/>
            </a:endParaRPr>
          </a:p>
        </p:txBody>
      </p:sp>
      <p:sp>
        <p:nvSpPr>
          <p:cNvPr id="141" name="文本框"/>
          <p:cNvSpPr>
            <a:spLocks noGrp="1"/>
          </p:cNvSpPr>
          <p:nvPr>
            <p:ph type="sldNum"/>
          </p:nvPr>
        </p:nvSpPr>
        <p:spPr>
          <a:xfrm>
            <a:off x="1949570" y="6566803"/>
            <a:ext cx="928958" cy="365125"/>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pPr algn="ctr"/>
            <a:fld id="{CAD2D6BD-DE1B-4B5F-8B41-2702339687B9}" type="slidenum">
              <a:rPr lang="en-US" altLang="zh-CN" sz="1200" b="0" i="0" u="none" strike="noStrike" kern="1200" cap="none" spc="0" baseline="0">
                <a:solidFill>
                  <a:schemeClr val="bg1"/>
                </a:solidFill>
                <a:latin typeface="Aptos" charset="0"/>
                <a:ea typeface="等线" charset="0"/>
                <a:cs typeface="Aptos" charset="0"/>
              </a:rPr>
              <a:t>‹#›</a:t>
            </a:fld>
            <a:endParaRPr lang="zh-CN" altLang="en-US" sz="1200">
              <a:solidFill>
                <a:schemeClr val="bg1"/>
              </a:solidFill>
              <a:latin typeface="Aptos" charset="0"/>
              <a:ea typeface="等线" charset="0"/>
              <a:cs typeface="Aptos" charset="0"/>
            </a:endParaRPr>
          </a:p>
        </p:txBody>
      </p:sp>
      <p:sp>
        <p:nvSpPr>
          <p:cNvPr id="142" name="文本框"/>
          <p:cNvSpPr>
            <a:spLocks noGrp="1"/>
          </p:cNvSpPr>
          <p:nvPr>
            <p:ph type="body"/>
          </p:nvPr>
        </p:nvSpPr>
        <p:spPr>
          <a:xfrm>
            <a:off x="749023" y="6216958"/>
            <a:ext cx="2248453" cy="30985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fontAlgn="auto" latinLnBrk="0" hangingPunct="1">
              <a:lnSpc>
                <a:spcPct val="100000"/>
              </a:lnSpc>
              <a:spcBef>
                <a:spcPts val="0"/>
              </a:spcBef>
              <a:spcAft>
                <a:spcPts val="0"/>
              </a:spcAft>
              <a:buNone/>
            </a:pPr>
            <a:r>
              <a:rPr lang="en-US" altLang="zh-CN" sz="1400" b="0" i="0" u="none" strike="noStrike" kern="1200" cap="none" spc="0" baseline="0">
                <a:solidFill>
                  <a:srgbClr val="000000"/>
                </a:solidFill>
                <a:latin typeface="Aptos" charset="0"/>
                <a:ea typeface="等线" charset="0"/>
                <a:cs typeface="Droid Sans" charset="0"/>
              </a:rPr>
              <a:t>[1], [2]….</a:t>
            </a:r>
          </a:p>
          <a:p>
            <a:pPr marL="457200" lvl="1" indent="0">
              <a:buNone/>
            </a:pPr>
            <a:endParaRPr lang="zh-CN" altLang="en-US"/>
          </a:p>
        </p:txBody>
      </p:sp>
    </p:spTree>
    <p:extLst>
      <p:ext uri="{BB962C8B-B14F-4D97-AF65-F5344CB8AC3E}">
        <p14:creationId xmlns:p14="http://schemas.microsoft.com/office/powerpoint/2010/main" val="1505821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Group starting slide (Explanation)">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006CCD24-9C06-8926-5E3D-FFE059D5F3D2}"/>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13">
            <a:extLst>
              <a:ext uri="{FF2B5EF4-FFF2-40B4-BE49-F238E27FC236}">
                <a16:creationId xmlns:a16="http://schemas.microsoft.com/office/drawing/2014/main" id="{1157507C-DF41-F2F7-53B7-B0DC0D568F3B}"/>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Free-form: Shape 13">
            <a:extLst>
              <a:ext uri="{FF2B5EF4-FFF2-40B4-BE49-F238E27FC236}">
                <a16:creationId xmlns:a16="http://schemas.microsoft.com/office/drawing/2014/main" id="{94DF4395-7D7A-F380-6320-D9BE1ED1DA6D}"/>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8" descr="Hochschule Flensburg (Fachhochschule) – Wikipedia">
            <a:extLst>
              <a:ext uri="{FF2B5EF4-FFF2-40B4-BE49-F238E27FC236}">
                <a16:creationId xmlns:a16="http://schemas.microsoft.com/office/drawing/2014/main" id="{811EE0A2-7B7B-66E3-65D6-A7F1D9F140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8" name="Picture 14" descr="A black background with blue text&#10;&#10;AI-generated content may be incorrect.">
            <a:extLst>
              <a:ext uri="{FF2B5EF4-FFF2-40B4-BE49-F238E27FC236}">
                <a16:creationId xmlns:a16="http://schemas.microsoft.com/office/drawing/2014/main" id="{88A3D22E-A6EF-A83A-86D5-C96D877CA4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rafik 28">
            <a:extLst>
              <a:ext uri="{FF2B5EF4-FFF2-40B4-BE49-F238E27FC236}">
                <a16:creationId xmlns:a16="http://schemas.microsoft.com/office/drawing/2014/main" id="{427A8DB5-3232-D63A-5CDF-0D3AD6450C3C}"/>
              </a:ext>
            </a:extLst>
          </p:cNvPr>
          <p:cNvPicPr>
            <a:picLocks noChangeAspect="1"/>
          </p:cNvPicPr>
          <p:nvPr userDrawn="1"/>
        </p:nvPicPr>
        <p:blipFill>
          <a:blip r:embed="rId4"/>
          <a:stretch>
            <a:fillRect/>
          </a:stretch>
        </p:blipFill>
        <p:spPr>
          <a:xfrm>
            <a:off x="3825103" y="243054"/>
            <a:ext cx="3684008" cy="1703223"/>
          </a:xfrm>
          <a:prstGeom prst="rect">
            <a:avLst/>
          </a:prstGeom>
        </p:spPr>
      </p:pic>
      <p:sp>
        <p:nvSpPr>
          <p:cNvPr id="37" name="Rechteck 36">
            <a:extLst>
              <a:ext uri="{FF2B5EF4-FFF2-40B4-BE49-F238E27FC236}">
                <a16:creationId xmlns:a16="http://schemas.microsoft.com/office/drawing/2014/main" id="{64DF9F8D-C604-6899-2A9F-B743F135F77F}"/>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18" descr="A white windmill with clouds in the background&#10;&#10;AI-generated content may be incorrect.">
            <a:extLst>
              <a:ext uri="{FF2B5EF4-FFF2-40B4-BE49-F238E27FC236}">
                <a16:creationId xmlns:a16="http://schemas.microsoft.com/office/drawing/2014/main" id="{B8218494-1E39-5AB1-96DD-936404956E5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
        <p:nvSpPr>
          <p:cNvPr id="9" name="Datumsplatzhalter 8">
            <a:extLst>
              <a:ext uri="{FF2B5EF4-FFF2-40B4-BE49-F238E27FC236}">
                <a16:creationId xmlns:a16="http://schemas.microsoft.com/office/drawing/2014/main" id="{92481298-4C0F-EA65-5B6C-A8C699065050}"/>
              </a:ext>
            </a:extLst>
          </p:cNvPr>
          <p:cNvSpPr>
            <a:spLocks noGrp="1"/>
          </p:cNvSpPr>
          <p:nvPr>
            <p:ph type="dt" sz="half" idx="11"/>
          </p:nvPr>
        </p:nvSpPr>
        <p:spPr/>
        <p:txBody>
          <a:bodyPr/>
          <a:lstStyle/>
          <a:p>
            <a:fld id="{02AEE8E4-D792-40D2-B8D4-0007E21A0CF8}" type="datetime1">
              <a:rPr lang="en-GB" smtClean="0"/>
              <a:t>03/11/2025</a:t>
            </a:fld>
            <a:endParaRPr lang="en-GB"/>
          </a:p>
        </p:txBody>
      </p:sp>
      <p:sp>
        <p:nvSpPr>
          <p:cNvPr id="10" name="Fußzeilenplatzhalter 9">
            <a:extLst>
              <a:ext uri="{FF2B5EF4-FFF2-40B4-BE49-F238E27FC236}">
                <a16:creationId xmlns:a16="http://schemas.microsoft.com/office/drawing/2014/main" id="{FE2B40EC-630A-E9C4-E03F-6B4407322076}"/>
              </a:ext>
            </a:extLst>
          </p:cNvPr>
          <p:cNvSpPr>
            <a:spLocks noGrp="1"/>
          </p:cNvSpPr>
          <p:nvPr>
            <p:ph type="ftr" sz="quarter" idx="12"/>
          </p:nvPr>
        </p:nvSpPr>
        <p:spPr/>
        <p:txBody>
          <a:bodyPr/>
          <a:lstStyle/>
          <a:p>
            <a:r>
              <a:rPr lang="en-GB"/>
              <a:t>Optimus Syria</a:t>
            </a:r>
          </a:p>
        </p:txBody>
      </p:sp>
      <p:sp>
        <p:nvSpPr>
          <p:cNvPr id="11" name="Foliennummernplatzhalter 10">
            <a:extLst>
              <a:ext uri="{FF2B5EF4-FFF2-40B4-BE49-F238E27FC236}">
                <a16:creationId xmlns:a16="http://schemas.microsoft.com/office/drawing/2014/main" id="{B363FCB4-D064-121D-B878-2F1607405806}"/>
              </a:ext>
            </a:extLst>
          </p:cNvPr>
          <p:cNvSpPr>
            <a:spLocks noGrp="1"/>
          </p:cNvSpPr>
          <p:nvPr>
            <p:ph type="sldNum" sz="quarter" idx="13"/>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1113968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List of contents">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8B5CAFF-79AF-87AE-7EAE-604CC93E7647}"/>
              </a:ext>
            </a:extLst>
          </p:cNvPr>
          <p:cNvSpPr>
            <a:spLocks noGrp="1"/>
          </p:cNvSpPr>
          <p:nvPr>
            <p:ph idx="1" hasCustomPrompt="1"/>
          </p:nvPr>
        </p:nvSpPr>
        <p:spPr>
          <a:xfrm>
            <a:off x="838200" y="1825625"/>
            <a:ext cx="10515600" cy="4351338"/>
          </a:xfrm>
        </p:spPr>
        <p:txBody>
          <a:bodyPr/>
          <a:lstStyle>
            <a:lvl1pPr marL="514350" indent="-514350">
              <a:buFont typeface="+mj-lt"/>
              <a:buAutoNum type="arabicPeriod"/>
              <a:defRPr sz="2200"/>
            </a:lvl1pPr>
            <a:lvl2pPr marL="971550" indent="-514350">
              <a:buFont typeface="+mj-lt"/>
              <a:buAutoNum type="romanLcPeriod"/>
              <a:defRPr sz="2000"/>
            </a:lvl2pPr>
          </a:lstStyle>
          <a:p>
            <a:pPr lvl="0"/>
            <a:r>
              <a:rPr lang="de-DE"/>
              <a:t>Title, </a:t>
            </a:r>
            <a:r>
              <a:rPr lang="de-DE" err="1"/>
              <a:t>example</a:t>
            </a:r>
            <a:r>
              <a:rPr lang="de-DE"/>
              <a:t>: Tasks </a:t>
            </a:r>
            <a:r>
              <a:rPr lang="de-DE" err="1"/>
              <a:t>of</a:t>
            </a:r>
            <a:r>
              <a:rPr lang="de-DE"/>
              <a:t> </a:t>
            </a:r>
            <a:r>
              <a:rPr lang="de-DE" err="1"/>
              <a:t>the</a:t>
            </a:r>
            <a:r>
              <a:rPr lang="de-DE"/>
              <a:t> </a:t>
            </a:r>
            <a:r>
              <a:rPr lang="de-DE" err="1"/>
              <a:t>week</a:t>
            </a:r>
            <a:endParaRPr lang="de-DE"/>
          </a:p>
          <a:p>
            <a:pPr lvl="1"/>
            <a:r>
              <a:rPr lang="de-DE" err="1"/>
              <a:t>Example</a:t>
            </a:r>
            <a:r>
              <a:rPr lang="de-DE"/>
              <a:t>: </a:t>
            </a:r>
            <a:r>
              <a:rPr lang="de-DE" err="1"/>
              <a:t>drawings</a:t>
            </a:r>
            <a:r>
              <a:rPr lang="de-DE"/>
              <a:t> </a:t>
            </a:r>
            <a:r>
              <a:rPr lang="de-DE" err="1"/>
              <a:t>from</a:t>
            </a:r>
            <a:r>
              <a:rPr lang="de-DE"/>
              <a:t> </a:t>
            </a:r>
            <a:r>
              <a:rPr lang="de-DE" err="1"/>
              <a:t>the</a:t>
            </a:r>
            <a:r>
              <a:rPr lang="de-DE"/>
              <a:t> </a:t>
            </a:r>
            <a:r>
              <a:rPr lang="de-DE" err="1"/>
              <a:t>week</a:t>
            </a:r>
            <a:endParaRPr lang="de-DE"/>
          </a:p>
          <a:p>
            <a:pPr lvl="0"/>
            <a:r>
              <a:rPr lang="de-DE"/>
              <a:t>X</a:t>
            </a:r>
          </a:p>
          <a:p>
            <a:pPr lvl="1"/>
            <a:endParaRPr lang="de-DE"/>
          </a:p>
        </p:txBody>
      </p:sp>
      <p:sp>
        <p:nvSpPr>
          <p:cNvPr id="8" name="Title 1">
            <a:extLst>
              <a:ext uri="{FF2B5EF4-FFF2-40B4-BE49-F238E27FC236}">
                <a16:creationId xmlns:a16="http://schemas.microsoft.com/office/drawing/2014/main" id="{562E2414-A9F3-5C69-E3A8-481E09152502}"/>
              </a:ext>
            </a:extLst>
          </p:cNvPr>
          <p:cNvSpPr>
            <a:spLocks noGrp="1"/>
          </p:cNvSpPr>
          <p:nvPr>
            <p:ph type="title" hasCustomPrompt="1"/>
          </p:nvPr>
        </p:nvSpPr>
        <p:spPr>
          <a:xfrm>
            <a:off x="838200" y="365125"/>
            <a:ext cx="10515600" cy="1325563"/>
          </a:xfrm>
        </p:spPr>
        <p:txBody>
          <a:bodyPr/>
          <a:lstStyle>
            <a:lvl1pPr>
              <a:defRPr/>
            </a:lvl1pPr>
          </a:lstStyle>
          <a:p>
            <a:r>
              <a:rPr lang="de-DE"/>
              <a:t>List </a:t>
            </a:r>
            <a:r>
              <a:rPr lang="de-DE" err="1"/>
              <a:t>of</a:t>
            </a:r>
            <a:r>
              <a:rPr lang="de-DE"/>
              <a:t> </a:t>
            </a:r>
            <a:r>
              <a:rPr lang="de-DE" err="1"/>
              <a:t>contents</a:t>
            </a:r>
            <a:endParaRPr lang="en-GB"/>
          </a:p>
        </p:txBody>
      </p:sp>
      <p:cxnSp>
        <p:nvCxnSpPr>
          <p:cNvPr id="9" name="Straight Connector 5">
            <a:extLst>
              <a:ext uri="{FF2B5EF4-FFF2-40B4-BE49-F238E27FC236}">
                <a16:creationId xmlns:a16="http://schemas.microsoft.com/office/drawing/2014/main" id="{66EB7C6A-45A8-A327-54B4-9E3A0BCAC0B4}"/>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1" name="Datumsplatzhalter 10">
            <a:extLst>
              <a:ext uri="{FF2B5EF4-FFF2-40B4-BE49-F238E27FC236}">
                <a16:creationId xmlns:a16="http://schemas.microsoft.com/office/drawing/2014/main" id="{8F6D1F16-A947-CEE2-C58A-50217E9017C7}"/>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12" name="Fußzeilenplatzhalter 11">
            <a:extLst>
              <a:ext uri="{FF2B5EF4-FFF2-40B4-BE49-F238E27FC236}">
                <a16:creationId xmlns:a16="http://schemas.microsoft.com/office/drawing/2014/main" id="{873EF994-6CA7-B763-F215-A7D1723E216C}"/>
              </a:ext>
            </a:extLst>
          </p:cNvPr>
          <p:cNvSpPr>
            <a:spLocks noGrp="1"/>
          </p:cNvSpPr>
          <p:nvPr>
            <p:ph type="ftr" sz="quarter" idx="11"/>
          </p:nvPr>
        </p:nvSpPr>
        <p:spPr/>
        <p:txBody>
          <a:bodyPr/>
          <a:lstStyle/>
          <a:p>
            <a:r>
              <a:rPr lang="en-GB"/>
              <a:t>Grid Code Development / Optimus Syria</a:t>
            </a:r>
          </a:p>
        </p:txBody>
      </p:sp>
      <p:sp>
        <p:nvSpPr>
          <p:cNvPr id="13" name="Foliennummernplatzhalter 12">
            <a:extLst>
              <a:ext uri="{FF2B5EF4-FFF2-40B4-BE49-F238E27FC236}">
                <a16:creationId xmlns:a16="http://schemas.microsoft.com/office/drawing/2014/main" id="{67F2F56B-9E4F-A460-92A9-87055C42B86E}"/>
              </a:ext>
            </a:extLst>
          </p:cNvPr>
          <p:cNvSpPr>
            <a:spLocks noGrp="1"/>
          </p:cNvSpPr>
          <p:nvPr>
            <p:ph type="sldNum" sz="quarter" idx="12"/>
          </p:nvPr>
        </p:nvSpPr>
        <p:spPr/>
        <p:txBody>
          <a:bodyPr/>
          <a:lstStyle/>
          <a:p>
            <a:fld id="{013F6232-4F06-48BA-8F69-BF531F607829}" type="slidenum">
              <a:rPr lang="en-GB" smtClean="0"/>
              <a:pPr/>
              <a:t>‹#›</a:t>
            </a:fld>
            <a:endParaRPr lang="en-GB"/>
          </a:p>
        </p:txBody>
      </p:sp>
    </p:spTree>
    <p:extLst>
      <p:ext uri="{BB962C8B-B14F-4D97-AF65-F5344CB8AC3E}">
        <p14:creationId xmlns:p14="http://schemas.microsoft.com/office/powerpoint/2010/main" val="8795310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ext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8CB4A-E85F-FC1F-2439-52B071A98EBA}"/>
              </a:ext>
            </a:extLst>
          </p:cNvPr>
          <p:cNvSpPr>
            <a:spLocks noGrp="1" noRot="1" noMove="1" noResize="1" noEditPoints="1" noAdjustHandles="1" noChangeArrowheads="1" noChangeShapeType="1"/>
          </p:cNvSpPr>
          <p:nvPr>
            <p:ph type="title" hasCustomPrompt="1"/>
          </p:nvPr>
        </p:nvSpPr>
        <p:spPr/>
        <p:txBody>
          <a:bodyPr/>
          <a:lstStyle>
            <a:lvl1pPr>
              <a:defRPr sz="4400"/>
            </a:lvl1pPr>
          </a:lstStyle>
          <a:p>
            <a:r>
              <a:rPr lang="de-DE"/>
              <a:t>1. Title, </a:t>
            </a:r>
            <a:r>
              <a:rPr lang="de-DE" err="1"/>
              <a:t>example</a:t>
            </a:r>
            <a:r>
              <a:rPr lang="de-DE"/>
              <a:t>: Tasks </a:t>
            </a:r>
            <a:r>
              <a:rPr lang="de-DE" err="1"/>
              <a:t>of</a:t>
            </a:r>
            <a:r>
              <a:rPr lang="de-DE"/>
              <a:t> </a:t>
            </a:r>
            <a:r>
              <a:rPr lang="de-DE" err="1"/>
              <a:t>the</a:t>
            </a:r>
            <a:r>
              <a:rPr lang="de-DE"/>
              <a:t> </a:t>
            </a:r>
            <a:r>
              <a:rPr lang="de-DE" err="1"/>
              <a:t>week</a:t>
            </a:r>
            <a:r>
              <a:rPr lang="de-DE"/>
              <a:t>   </a:t>
            </a:r>
          </a:p>
        </p:txBody>
      </p:sp>
      <p:sp>
        <p:nvSpPr>
          <p:cNvPr id="3" name="Inhaltsplatzhalter 2">
            <a:extLst>
              <a:ext uri="{FF2B5EF4-FFF2-40B4-BE49-F238E27FC236}">
                <a16:creationId xmlns:a16="http://schemas.microsoft.com/office/drawing/2014/main" id="{E4216958-F611-9E4F-AA4F-56999F637A75}"/>
              </a:ext>
            </a:extLst>
          </p:cNvPr>
          <p:cNvSpPr>
            <a:spLocks noGrp="1"/>
          </p:cNvSpPr>
          <p:nvPr>
            <p:ph idx="1" hasCustomPrompt="1"/>
          </p:nvPr>
        </p:nvSpPr>
        <p:spPr/>
        <p:txBody>
          <a:bodyPr/>
          <a:lstStyle>
            <a:lvl1pPr>
              <a:defRPr sz="2200"/>
            </a:lvl1pPr>
            <a:lvl2pPr marL="971550" indent="-514350">
              <a:buFont typeface="+mj-lt"/>
              <a:buAutoNum type="romanLcPeriod"/>
              <a:defRPr sz="2000"/>
            </a:lvl2pPr>
          </a:lstStyle>
          <a:p>
            <a:pPr lvl="0"/>
            <a:r>
              <a:rPr lang="de-DE" err="1"/>
              <a:t>Abcd</a:t>
            </a:r>
            <a:endParaRPr lang="de-DE"/>
          </a:p>
          <a:p>
            <a:pPr lvl="1"/>
            <a:r>
              <a:rPr lang="de-DE" err="1"/>
              <a:t>efgh</a:t>
            </a:r>
            <a:endParaRPr lang="de-DE"/>
          </a:p>
        </p:txBody>
      </p:sp>
      <p:cxnSp>
        <p:nvCxnSpPr>
          <p:cNvPr id="7" name="Straight Connector 5">
            <a:extLst>
              <a:ext uri="{FF2B5EF4-FFF2-40B4-BE49-F238E27FC236}">
                <a16:creationId xmlns:a16="http://schemas.microsoft.com/office/drawing/2014/main" id="{C5BF7EBE-3919-817C-149B-CF38705C6BC9}"/>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9" name="Datumsplatzhalter 8">
            <a:extLst>
              <a:ext uri="{FF2B5EF4-FFF2-40B4-BE49-F238E27FC236}">
                <a16:creationId xmlns:a16="http://schemas.microsoft.com/office/drawing/2014/main" id="{45BE17EA-55E6-D579-4D1F-7901F944C6AA}"/>
              </a:ext>
            </a:extLst>
          </p:cNvPr>
          <p:cNvSpPr>
            <a:spLocks noGrp="1"/>
          </p:cNvSpPr>
          <p:nvPr>
            <p:ph type="dt" sz="half" idx="19"/>
          </p:nvPr>
        </p:nvSpPr>
        <p:spPr/>
        <p:txBody>
          <a:bodyPr/>
          <a:lstStyle/>
          <a:p>
            <a:fld id="{02AEE8E4-D792-40D2-B8D4-0007E21A0CF8}" type="datetime1">
              <a:rPr lang="en-GB" smtClean="0"/>
              <a:t>03/11/2025</a:t>
            </a:fld>
            <a:endParaRPr lang="en-GB"/>
          </a:p>
        </p:txBody>
      </p:sp>
      <p:sp>
        <p:nvSpPr>
          <p:cNvPr id="11" name="Foliennummernplatzhalter 10">
            <a:extLst>
              <a:ext uri="{FF2B5EF4-FFF2-40B4-BE49-F238E27FC236}">
                <a16:creationId xmlns:a16="http://schemas.microsoft.com/office/drawing/2014/main" id="{4879E7A9-C563-396E-C6B6-B45497D433BD}"/>
              </a:ext>
            </a:extLst>
          </p:cNvPr>
          <p:cNvSpPr>
            <a:spLocks noGrp="1"/>
          </p:cNvSpPr>
          <p:nvPr>
            <p:ph type="sldNum" sz="quarter" idx="21"/>
          </p:nvPr>
        </p:nvSpPr>
        <p:spPr/>
        <p:txBody>
          <a:bodyPr/>
          <a:lstStyle/>
          <a:p>
            <a:fld id="{013F6232-4F06-48BA-8F69-BF531F607829}" type="slidenum">
              <a:rPr lang="en-GB" smtClean="0"/>
              <a:pPr/>
              <a:t>‹#›</a:t>
            </a:fld>
            <a:endParaRPr lang="en-GB"/>
          </a:p>
        </p:txBody>
      </p:sp>
      <p:sp>
        <p:nvSpPr>
          <p:cNvPr id="5" name="Textplatzhalter 4">
            <a:extLst>
              <a:ext uri="{FF2B5EF4-FFF2-40B4-BE49-F238E27FC236}">
                <a16:creationId xmlns:a16="http://schemas.microsoft.com/office/drawing/2014/main" id="{9AB8CDF8-03C0-DF20-0ABC-80A78BDABFB2}"/>
              </a:ext>
            </a:extLst>
          </p:cNvPr>
          <p:cNvSpPr>
            <a:spLocks noGrp="1"/>
          </p:cNvSpPr>
          <p:nvPr>
            <p:ph type="body" sz="quarter" idx="22" hasCustomPrompt="1"/>
          </p:nvPr>
        </p:nvSpPr>
        <p:spPr>
          <a:xfrm>
            <a:off x="749023" y="6216958"/>
            <a:ext cx="2248453" cy="309850"/>
          </a:xfrm>
        </p:spPr>
        <p:txBody>
          <a:bodyPr/>
          <a:lstStyle>
            <a:lvl2pPr marL="4572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black"/>
                </a:solidFill>
                <a:effectLst/>
                <a:uLnTx/>
                <a:uFillTx/>
                <a:latin typeface="Aptos" panose="02110004020202020204"/>
                <a:ea typeface="+mn-ea"/>
                <a:cs typeface="+mn-cs"/>
              </a:rPr>
              <a:t>[1], [2]….</a:t>
            </a:r>
          </a:p>
          <a:p>
            <a:pPr lvl="1"/>
            <a:endParaRPr lang="en-GB"/>
          </a:p>
        </p:txBody>
      </p:sp>
      <p:sp>
        <p:nvSpPr>
          <p:cNvPr id="12" name="Footer Placeholder 4">
            <a:extLst>
              <a:ext uri="{FF2B5EF4-FFF2-40B4-BE49-F238E27FC236}">
                <a16:creationId xmlns:a16="http://schemas.microsoft.com/office/drawing/2014/main" id="{EF4671D2-6B89-9B90-5B1E-A013325B2C41}"/>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lvl1pPr algn="r">
              <a:defRPr sz="1200">
                <a:solidFill>
                  <a:schemeClr val="bg1"/>
                </a:solidFill>
              </a:defRPr>
            </a:lvl1pPr>
          </a:lstStyle>
          <a:p>
            <a:r>
              <a:rPr lang="en-GB" err="1"/>
              <a:t>Griid</a:t>
            </a:r>
            <a:r>
              <a:rPr lang="en-GB"/>
              <a:t> Code Development / Optimus Syria</a:t>
            </a:r>
          </a:p>
        </p:txBody>
      </p:sp>
    </p:spTree>
    <p:extLst>
      <p:ext uri="{BB962C8B-B14F-4D97-AF65-F5344CB8AC3E}">
        <p14:creationId xmlns:p14="http://schemas.microsoft.com/office/powerpoint/2010/main" val="3866522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Bibliograph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3033-AA4A-D955-AE39-E7F2A40C8A47}"/>
              </a:ext>
            </a:extLst>
          </p:cNvPr>
          <p:cNvSpPr>
            <a:spLocks noGrp="1"/>
          </p:cNvSpPr>
          <p:nvPr>
            <p:ph type="title" hasCustomPrompt="1"/>
          </p:nvPr>
        </p:nvSpPr>
        <p:spPr/>
        <p:txBody>
          <a:bodyPr/>
          <a:lstStyle>
            <a:lvl1pPr>
              <a:defRPr/>
            </a:lvl1pPr>
          </a:lstStyle>
          <a:p>
            <a:r>
              <a:rPr lang="de-DE" err="1"/>
              <a:t>Bibliography</a:t>
            </a:r>
            <a:r>
              <a:rPr lang="de-DE"/>
              <a:t> – </a:t>
            </a:r>
            <a:r>
              <a:rPr lang="de-DE" err="1"/>
              <a:t>team</a:t>
            </a:r>
            <a:r>
              <a:rPr lang="de-DE"/>
              <a:t> </a:t>
            </a:r>
            <a:r>
              <a:rPr lang="de-DE" err="1"/>
              <a:t>name</a:t>
            </a:r>
            <a:endParaRPr lang="en-GB"/>
          </a:p>
        </p:txBody>
      </p:sp>
      <p:sp>
        <p:nvSpPr>
          <p:cNvPr id="3" name="Content Placeholder 2">
            <a:extLst>
              <a:ext uri="{FF2B5EF4-FFF2-40B4-BE49-F238E27FC236}">
                <a16:creationId xmlns:a16="http://schemas.microsoft.com/office/drawing/2014/main" id="{7638BDBB-4827-8B89-3EE0-5A3DD22172FC}"/>
              </a:ext>
            </a:extLst>
          </p:cNvPr>
          <p:cNvSpPr>
            <a:spLocks noGrp="1"/>
          </p:cNvSpPr>
          <p:nvPr>
            <p:ph idx="1" hasCustomPrompt="1"/>
          </p:nvPr>
        </p:nvSpPr>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[1] </a:t>
            </a:r>
            <a:r>
              <a:rPr lang="en-GB"/>
              <a:t>“How HOMER Calculates Wind Turbine Power Output,” </a:t>
            </a:r>
            <a:r>
              <a:rPr lang="en-GB" i="1"/>
              <a:t>Homerenergy.com</a:t>
            </a:r>
            <a:r>
              <a:rPr lang="en-GB"/>
              <a:t>, 2017. https://www.homerenergy.com/products/pro/docs/3.15/how_homer_calculates_wind_turbine_power_output.html (accessed Aug. 25, 2025).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[2] …..</a:t>
            </a:r>
            <a:endParaRPr lang="it-IT"/>
          </a:p>
          <a:p>
            <a:pPr lvl="0"/>
            <a:endParaRPr lang="de-DE"/>
          </a:p>
        </p:txBody>
      </p:sp>
      <p:cxnSp>
        <p:nvCxnSpPr>
          <p:cNvPr id="4" name="Straight Connector 5">
            <a:extLst>
              <a:ext uri="{FF2B5EF4-FFF2-40B4-BE49-F238E27FC236}">
                <a16:creationId xmlns:a16="http://schemas.microsoft.com/office/drawing/2014/main" id="{7CC2DA80-2404-1A96-924E-A52A1DBAA341}"/>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6" name="Datumsplatzhalter 5">
            <a:extLst>
              <a:ext uri="{FF2B5EF4-FFF2-40B4-BE49-F238E27FC236}">
                <a16:creationId xmlns:a16="http://schemas.microsoft.com/office/drawing/2014/main" id="{79BDC2AF-40F8-8529-16FE-AE51A8BD447C}"/>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10" name="Foliennummernplatzhalter 9">
            <a:extLst>
              <a:ext uri="{FF2B5EF4-FFF2-40B4-BE49-F238E27FC236}">
                <a16:creationId xmlns:a16="http://schemas.microsoft.com/office/drawing/2014/main" id="{7595A811-7A18-1583-7B9C-87A7CBB7F159}"/>
              </a:ext>
            </a:extLst>
          </p:cNvPr>
          <p:cNvSpPr>
            <a:spLocks noGrp="1"/>
          </p:cNvSpPr>
          <p:nvPr>
            <p:ph type="sldNum" sz="quarter" idx="12"/>
          </p:nvPr>
        </p:nvSpPr>
        <p:spPr/>
        <p:txBody>
          <a:bodyPr/>
          <a:lstStyle/>
          <a:p>
            <a:fld id="{013F6232-4F06-48BA-8F69-BF531F607829}" type="slidenum">
              <a:rPr lang="en-GB" smtClean="0"/>
              <a:pPr/>
              <a:t>‹#›</a:t>
            </a:fld>
            <a:endParaRPr lang="en-GB"/>
          </a:p>
        </p:txBody>
      </p:sp>
      <p:sp>
        <p:nvSpPr>
          <p:cNvPr id="11" name="Footer Placeholder 4">
            <a:extLst>
              <a:ext uri="{FF2B5EF4-FFF2-40B4-BE49-F238E27FC236}">
                <a16:creationId xmlns:a16="http://schemas.microsoft.com/office/drawing/2014/main" id="{4D9DCA57-DD06-AC71-BA63-5EEB2710013D}"/>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lvl1pPr algn="r">
              <a:defRPr sz="1200">
                <a:solidFill>
                  <a:schemeClr val="bg1"/>
                </a:solidFill>
              </a:defRPr>
            </a:lvl1pPr>
          </a:lstStyle>
          <a:p>
            <a:r>
              <a:rPr lang="en-GB" err="1"/>
              <a:t>Griid</a:t>
            </a:r>
            <a:r>
              <a:rPr lang="en-GB"/>
              <a:t> Code Development / Optimus Syria</a:t>
            </a:r>
          </a:p>
        </p:txBody>
      </p:sp>
    </p:spTree>
    <p:extLst>
      <p:ext uri="{BB962C8B-B14F-4D97-AF65-F5344CB8AC3E}">
        <p14:creationId xmlns:p14="http://schemas.microsoft.com/office/powerpoint/2010/main" val="1550629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Group starting slide (Explanation)">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006CCD24-9C06-8926-5E3D-FFE059D5F3D2}"/>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13">
            <a:extLst>
              <a:ext uri="{FF2B5EF4-FFF2-40B4-BE49-F238E27FC236}">
                <a16:creationId xmlns:a16="http://schemas.microsoft.com/office/drawing/2014/main" id="{1157507C-DF41-F2F7-53B7-B0DC0D568F3B}"/>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Free-form: Shape 13">
            <a:extLst>
              <a:ext uri="{FF2B5EF4-FFF2-40B4-BE49-F238E27FC236}">
                <a16:creationId xmlns:a16="http://schemas.microsoft.com/office/drawing/2014/main" id="{94DF4395-7D7A-F380-6320-D9BE1ED1DA6D}"/>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8" descr="Hochschule Flensburg (Fachhochschule) – Wikipedia">
            <a:extLst>
              <a:ext uri="{FF2B5EF4-FFF2-40B4-BE49-F238E27FC236}">
                <a16:creationId xmlns:a16="http://schemas.microsoft.com/office/drawing/2014/main" id="{811EE0A2-7B7B-66E3-65D6-A7F1D9F140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8" name="Picture 14" descr="A black background with blue text&#10;&#10;AI-generated content may be incorrect.">
            <a:extLst>
              <a:ext uri="{FF2B5EF4-FFF2-40B4-BE49-F238E27FC236}">
                <a16:creationId xmlns:a16="http://schemas.microsoft.com/office/drawing/2014/main" id="{88A3D22E-A6EF-A83A-86D5-C96D877CA4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rafik 28">
            <a:extLst>
              <a:ext uri="{FF2B5EF4-FFF2-40B4-BE49-F238E27FC236}">
                <a16:creationId xmlns:a16="http://schemas.microsoft.com/office/drawing/2014/main" id="{427A8DB5-3232-D63A-5CDF-0D3AD6450C3C}"/>
              </a:ext>
            </a:extLst>
          </p:cNvPr>
          <p:cNvPicPr>
            <a:picLocks noChangeAspect="1"/>
          </p:cNvPicPr>
          <p:nvPr userDrawn="1"/>
        </p:nvPicPr>
        <p:blipFill>
          <a:blip r:embed="rId4"/>
          <a:stretch>
            <a:fillRect/>
          </a:stretch>
        </p:blipFill>
        <p:spPr>
          <a:xfrm>
            <a:off x="3825103" y="243054"/>
            <a:ext cx="3684008" cy="1703223"/>
          </a:xfrm>
          <a:prstGeom prst="rect">
            <a:avLst/>
          </a:prstGeom>
        </p:spPr>
      </p:pic>
      <p:sp>
        <p:nvSpPr>
          <p:cNvPr id="30" name="Title 1">
            <a:extLst>
              <a:ext uri="{FF2B5EF4-FFF2-40B4-BE49-F238E27FC236}">
                <a16:creationId xmlns:a16="http://schemas.microsoft.com/office/drawing/2014/main" id="{00FE6863-2F47-99AC-390A-A1BB2D1DD014}"/>
              </a:ext>
            </a:extLst>
          </p:cNvPr>
          <p:cNvSpPr>
            <a:spLocks noGrp="1"/>
          </p:cNvSpPr>
          <p:nvPr>
            <p:ph type="ctrTitle" hasCustomPrompt="1"/>
          </p:nvPr>
        </p:nvSpPr>
        <p:spPr>
          <a:xfrm>
            <a:off x="1412841" y="2206093"/>
            <a:ext cx="9144000" cy="912598"/>
          </a:xfrm>
        </p:spPr>
        <p:txBody>
          <a:bodyPr>
            <a:noAutofit/>
          </a:bodyPr>
          <a:lstStyle>
            <a:lvl1pPr algn="ctr">
              <a:defRPr>
                <a:latin typeface="Aptos (Textkörper)"/>
              </a:defRPr>
            </a:lvl1pPr>
          </a:lstStyle>
          <a:p>
            <a:r>
              <a:rPr lang="it-IT" sz="4000" dirty="0"/>
              <a:t>Weekly report: Team X</a:t>
            </a:r>
            <a:endParaRPr lang="en-GB" sz="4000" dirty="0"/>
          </a:p>
        </p:txBody>
      </p:sp>
      <p:sp>
        <p:nvSpPr>
          <p:cNvPr id="31" name="Subtitle 2">
            <a:extLst>
              <a:ext uri="{FF2B5EF4-FFF2-40B4-BE49-F238E27FC236}">
                <a16:creationId xmlns:a16="http://schemas.microsoft.com/office/drawing/2014/main" id="{05E4BCC5-2CED-6F6C-22B8-AF74FB7ECFF3}"/>
              </a:ext>
            </a:extLst>
          </p:cNvPr>
          <p:cNvSpPr>
            <a:spLocks noGrp="1"/>
          </p:cNvSpPr>
          <p:nvPr>
            <p:ph type="subTitle" idx="1" hasCustomPrompt="1"/>
          </p:nvPr>
        </p:nvSpPr>
        <p:spPr>
          <a:xfrm>
            <a:off x="1412841" y="3429000"/>
            <a:ext cx="9144000" cy="1143000"/>
          </a:xfrm>
        </p:spPr>
        <p:txBody>
          <a:bodyPr vert="horz" lIns="91440" tIns="45720" rIns="91440" bIns="45720" rtlCol="0" anchor="t">
            <a:normAutofit/>
          </a:bodyPr>
          <a:lstStyle>
            <a:lvl1pPr marL="0" indent="0" algn="ctr">
              <a:buNone/>
              <a:defRPr sz="1400">
                <a:latin typeface="Aptos (Textkörper)"/>
              </a:defRPr>
            </a:lvl1pPr>
          </a:lstStyle>
          <a:p>
            <a:r>
              <a:rPr lang="it-IT" sz="2000" dirty="0"/>
              <a:t>Week </a:t>
            </a:r>
            <a:r>
              <a:rPr lang="it-IT" sz="2000" dirty="0" err="1"/>
              <a:t>number</a:t>
            </a:r>
            <a:r>
              <a:rPr lang="it-IT" sz="2000" dirty="0"/>
              <a:t>: X</a:t>
            </a:r>
          </a:p>
          <a:p>
            <a:r>
              <a:rPr lang="it-IT" sz="2000" dirty="0"/>
              <a:t>Date: DD/MM/20JJ</a:t>
            </a:r>
          </a:p>
          <a:p>
            <a:r>
              <a:rPr lang="it-IT" sz="2000" dirty="0"/>
              <a:t>Supervisor: X</a:t>
            </a:r>
          </a:p>
        </p:txBody>
      </p:sp>
      <p:sp>
        <p:nvSpPr>
          <p:cNvPr id="36" name="Text Placeholder 2">
            <a:extLst>
              <a:ext uri="{FF2B5EF4-FFF2-40B4-BE49-F238E27FC236}">
                <a16:creationId xmlns:a16="http://schemas.microsoft.com/office/drawing/2014/main" id="{C16AED5E-219C-C34B-7790-17DE2532E623}"/>
              </a:ext>
            </a:extLst>
          </p:cNvPr>
          <p:cNvSpPr>
            <a:spLocks noGrp="1"/>
          </p:cNvSpPr>
          <p:nvPr>
            <p:ph type="body" idx="10" hasCustomPrompt="1"/>
          </p:nvPr>
        </p:nvSpPr>
        <p:spPr>
          <a:xfrm>
            <a:off x="3316826" y="4882309"/>
            <a:ext cx="5128821" cy="331717"/>
          </a:xfrm>
        </p:spPr>
        <p:txBody>
          <a:bodyPr anchor="b">
            <a:noAutofit/>
          </a:bodyPr>
          <a:lstStyle>
            <a:lvl1pPr marL="0" indent="0" algn="ctr">
              <a:buNone/>
              <a:defRPr sz="1400" b="0">
                <a:latin typeface="Aptos (Textkörpe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Group </a:t>
            </a:r>
            <a:r>
              <a:rPr lang="de-DE" dirty="0" err="1"/>
              <a:t>members</a:t>
            </a:r>
            <a:r>
              <a:rPr lang="de-DE" dirty="0"/>
              <a:t>: </a:t>
            </a:r>
          </a:p>
        </p:txBody>
      </p:sp>
      <p:sp>
        <p:nvSpPr>
          <p:cNvPr id="37" name="Rechteck 36">
            <a:extLst>
              <a:ext uri="{FF2B5EF4-FFF2-40B4-BE49-F238E27FC236}">
                <a16:creationId xmlns:a16="http://schemas.microsoft.com/office/drawing/2014/main" id="{64DF9F8D-C604-6899-2A9F-B743F135F77F}"/>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Picture 18" descr="A white windmill with clouds in the background&#10;&#10;AI-generated content may be incorrect.">
            <a:extLst>
              <a:ext uri="{FF2B5EF4-FFF2-40B4-BE49-F238E27FC236}">
                <a16:creationId xmlns:a16="http://schemas.microsoft.com/office/drawing/2014/main" id="{B8218494-1E39-5AB1-96DD-936404956E5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
        <p:nvSpPr>
          <p:cNvPr id="9" name="Datumsplatzhalter 8">
            <a:extLst>
              <a:ext uri="{FF2B5EF4-FFF2-40B4-BE49-F238E27FC236}">
                <a16:creationId xmlns:a16="http://schemas.microsoft.com/office/drawing/2014/main" id="{92481298-4C0F-EA65-5B6C-A8C699065050}"/>
              </a:ext>
            </a:extLst>
          </p:cNvPr>
          <p:cNvSpPr>
            <a:spLocks noGrp="1"/>
          </p:cNvSpPr>
          <p:nvPr>
            <p:ph type="dt" sz="half" idx="11"/>
          </p:nvPr>
        </p:nvSpPr>
        <p:spPr/>
        <p:txBody>
          <a:bodyPr/>
          <a:lstStyle/>
          <a:p>
            <a:fld id="{02AEE8E4-D792-40D2-B8D4-0007E21A0CF8}" type="datetime1">
              <a:rPr lang="en-GB" smtClean="0"/>
              <a:t>03/11/2025</a:t>
            </a:fld>
            <a:endParaRPr lang="en-GB" dirty="0"/>
          </a:p>
        </p:txBody>
      </p:sp>
      <p:sp>
        <p:nvSpPr>
          <p:cNvPr id="10" name="Fußzeilenplatzhalter 9">
            <a:extLst>
              <a:ext uri="{FF2B5EF4-FFF2-40B4-BE49-F238E27FC236}">
                <a16:creationId xmlns:a16="http://schemas.microsoft.com/office/drawing/2014/main" id="{FE2B40EC-630A-E9C4-E03F-6B4407322076}"/>
              </a:ext>
            </a:extLst>
          </p:cNvPr>
          <p:cNvSpPr>
            <a:spLocks noGrp="1"/>
          </p:cNvSpPr>
          <p:nvPr>
            <p:ph type="ftr" sz="quarter" idx="12"/>
          </p:nvPr>
        </p:nvSpPr>
        <p:spPr/>
        <p:txBody>
          <a:bodyPr/>
          <a:lstStyle/>
          <a:p>
            <a:r>
              <a:rPr lang="en-GB"/>
              <a:t>Optimus Syria</a:t>
            </a:r>
            <a:endParaRPr lang="en-GB" dirty="0"/>
          </a:p>
        </p:txBody>
      </p:sp>
      <p:sp>
        <p:nvSpPr>
          <p:cNvPr id="11" name="Foliennummernplatzhalter 10">
            <a:extLst>
              <a:ext uri="{FF2B5EF4-FFF2-40B4-BE49-F238E27FC236}">
                <a16:creationId xmlns:a16="http://schemas.microsoft.com/office/drawing/2014/main" id="{B363FCB4-D064-121D-B878-2F1607405806}"/>
              </a:ext>
            </a:extLst>
          </p:cNvPr>
          <p:cNvSpPr>
            <a:spLocks noGrp="1"/>
          </p:cNvSpPr>
          <p:nvPr>
            <p:ph type="sldNum" sz="quarter" idx="13"/>
          </p:nvPr>
        </p:nvSpPr>
        <p:spPr/>
        <p:txBody>
          <a:bodyPr/>
          <a:lstStyle/>
          <a:p>
            <a:fld id="{013F6232-4F06-48BA-8F69-BF531F607829}" type="slidenum">
              <a:rPr lang="en-GB" smtClean="0"/>
              <a:pPr/>
              <a:t>‹#›</a:t>
            </a:fld>
            <a:endParaRPr lang="en-GB" dirty="0"/>
          </a:p>
        </p:txBody>
      </p:sp>
    </p:spTree>
    <p:extLst>
      <p:ext uri="{BB962C8B-B14F-4D97-AF65-F5344CB8AC3E}">
        <p14:creationId xmlns:p14="http://schemas.microsoft.com/office/powerpoint/2010/main" val="1714685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ist of contents">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8B5CAFF-79AF-87AE-7EAE-604CC93E7647}"/>
              </a:ext>
            </a:extLst>
          </p:cNvPr>
          <p:cNvSpPr>
            <a:spLocks noGrp="1"/>
          </p:cNvSpPr>
          <p:nvPr>
            <p:ph idx="1" hasCustomPrompt="1"/>
          </p:nvPr>
        </p:nvSpPr>
        <p:spPr>
          <a:xfrm>
            <a:off x="838200" y="1825625"/>
            <a:ext cx="10515600" cy="4351338"/>
          </a:xfrm>
        </p:spPr>
        <p:txBody>
          <a:bodyPr/>
          <a:lstStyle>
            <a:lvl1pPr marL="514350" indent="-514350">
              <a:buFont typeface="+mj-lt"/>
              <a:buAutoNum type="arabicPeriod"/>
              <a:defRPr sz="2200"/>
            </a:lvl1pPr>
            <a:lvl2pPr marL="971550" indent="-514350">
              <a:buFont typeface="+mj-lt"/>
              <a:buAutoNum type="romanLcPeriod"/>
              <a:defRPr sz="2000"/>
            </a:lvl2pPr>
          </a:lstStyle>
          <a:p>
            <a:pPr lvl="0"/>
            <a:r>
              <a:rPr lang="de-DE" dirty="0"/>
              <a:t>Title, </a:t>
            </a:r>
            <a:r>
              <a:rPr lang="de-DE" dirty="0" err="1"/>
              <a:t>example</a:t>
            </a:r>
            <a:r>
              <a:rPr lang="de-DE" dirty="0"/>
              <a:t>: Tasks </a:t>
            </a:r>
            <a:r>
              <a:rPr lang="de-DE" dirty="0" err="1"/>
              <a:t>of</a:t>
            </a:r>
            <a:r>
              <a:rPr lang="de-DE" dirty="0"/>
              <a:t> </a:t>
            </a:r>
            <a:r>
              <a:rPr lang="de-DE" dirty="0" err="1"/>
              <a:t>the</a:t>
            </a:r>
            <a:r>
              <a:rPr lang="de-DE" dirty="0"/>
              <a:t> </a:t>
            </a:r>
            <a:r>
              <a:rPr lang="de-DE" dirty="0" err="1"/>
              <a:t>week</a:t>
            </a:r>
            <a:endParaRPr lang="de-DE" dirty="0"/>
          </a:p>
          <a:p>
            <a:pPr lvl="1"/>
            <a:r>
              <a:rPr lang="de-DE" dirty="0" err="1"/>
              <a:t>Example</a:t>
            </a:r>
            <a:r>
              <a:rPr lang="de-DE" dirty="0"/>
              <a:t>: </a:t>
            </a:r>
            <a:r>
              <a:rPr lang="de-DE" dirty="0" err="1"/>
              <a:t>drawings</a:t>
            </a:r>
            <a:r>
              <a:rPr lang="de-DE" dirty="0"/>
              <a:t> </a:t>
            </a:r>
            <a:r>
              <a:rPr lang="de-DE" dirty="0" err="1"/>
              <a:t>from</a:t>
            </a:r>
            <a:r>
              <a:rPr lang="de-DE" dirty="0"/>
              <a:t> </a:t>
            </a:r>
            <a:r>
              <a:rPr lang="de-DE" dirty="0" err="1"/>
              <a:t>the</a:t>
            </a:r>
            <a:r>
              <a:rPr lang="de-DE" dirty="0"/>
              <a:t> </a:t>
            </a:r>
            <a:r>
              <a:rPr lang="de-DE" dirty="0" err="1"/>
              <a:t>week</a:t>
            </a:r>
            <a:endParaRPr lang="de-DE" dirty="0"/>
          </a:p>
          <a:p>
            <a:pPr lvl="0"/>
            <a:r>
              <a:rPr lang="de-DE" dirty="0"/>
              <a:t>X</a:t>
            </a:r>
          </a:p>
          <a:p>
            <a:pPr lvl="1"/>
            <a:endParaRPr lang="de-DE" dirty="0"/>
          </a:p>
        </p:txBody>
      </p:sp>
      <p:sp>
        <p:nvSpPr>
          <p:cNvPr id="8" name="Title 1">
            <a:extLst>
              <a:ext uri="{FF2B5EF4-FFF2-40B4-BE49-F238E27FC236}">
                <a16:creationId xmlns:a16="http://schemas.microsoft.com/office/drawing/2014/main" id="{562E2414-A9F3-5C69-E3A8-481E09152502}"/>
              </a:ext>
            </a:extLst>
          </p:cNvPr>
          <p:cNvSpPr>
            <a:spLocks noGrp="1"/>
          </p:cNvSpPr>
          <p:nvPr>
            <p:ph type="title" hasCustomPrompt="1"/>
          </p:nvPr>
        </p:nvSpPr>
        <p:spPr>
          <a:xfrm>
            <a:off x="838200" y="365125"/>
            <a:ext cx="10515600" cy="1325563"/>
          </a:xfrm>
        </p:spPr>
        <p:txBody>
          <a:bodyPr/>
          <a:lstStyle>
            <a:lvl1pPr>
              <a:defRPr/>
            </a:lvl1pPr>
          </a:lstStyle>
          <a:p>
            <a:r>
              <a:rPr lang="de-DE" dirty="0"/>
              <a:t>List </a:t>
            </a:r>
            <a:r>
              <a:rPr lang="de-DE" dirty="0" err="1"/>
              <a:t>of</a:t>
            </a:r>
            <a:r>
              <a:rPr lang="de-DE" dirty="0"/>
              <a:t> </a:t>
            </a:r>
            <a:r>
              <a:rPr lang="de-DE" dirty="0" err="1"/>
              <a:t>contents</a:t>
            </a:r>
            <a:endParaRPr lang="en-GB" dirty="0"/>
          </a:p>
        </p:txBody>
      </p:sp>
      <p:cxnSp>
        <p:nvCxnSpPr>
          <p:cNvPr id="9" name="Straight Connector 5">
            <a:extLst>
              <a:ext uri="{FF2B5EF4-FFF2-40B4-BE49-F238E27FC236}">
                <a16:creationId xmlns:a16="http://schemas.microsoft.com/office/drawing/2014/main" id="{66EB7C6A-45A8-A327-54B4-9E3A0BCAC0B4}"/>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1" name="Datumsplatzhalter 10">
            <a:extLst>
              <a:ext uri="{FF2B5EF4-FFF2-40B4-BE49-F238E27FC236}">
                <a16:creationId xmlns:a16="http://schemas.microsoft.com/office/drawing/2014/main" id="{8F6D1F16-A947-CEE2-C58A-50217E9017C7}"/>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12" name="Fußzeilenplatzhalter 11">
            <a:extLst>
              <a:ext uri="{FF2B5EF4-FFF2-40B4-BE49-F238E27FC236}">
                <a16:creationId xmlns:a16="http://schemas.microsoft.com/office/drawing/2014/main" id="{873EF994-6CA7-B763-F215-A7D1723E216C}"/>
              </a:ext>
            </a:extLst>
          </p:cNvPr>
          <p:cNvSpPr>
            <a:spLocks noGrp="1"/>
          </p:cNvSpPr>
          <p:nvPr>
            <p:ph type="ftr" sz="quarter" idx="11"/>
          </p:nvPr>
        </p:nvSpPr>
        <p:spPr/>
        <p:txBody>
          <a:bodyPr/>
          <a:lstStyle/>
          <a:p>
            <a:r>
              <a:rPr lang="en-GB"/>
              <a:t>Team Name / Optimus Syria</a:t>
            </a:r>
            <a:endParaRPr lang="en-GB" dirty="0"/>
          </a:p>
        </p:txBody>
      </p:sp>
      <p:sp>
        <p:nvSpPr>
          <p:cNvPr id="13" name="Foliennummernplatzhalter 12">
            <a:extLst>
              <a:ext uri="{FF2B5EF4-FFF2-40B4-BE49-F238E27FC236}">
                <a16:creationId xmlns:a16="http://schemas.microsoft.com/office/drawing/2014/main" id="{67F2F56B-9E4F-A460-92A9-87055C42B86E}"/>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4" name="Textplatzhalter 16">
            <a:extLst>
              <a:ext uri="{FF2B5EF4-FFF2-40B4-BE49-F238E27FC236}">
                <a16:creationId xmlns:a16="http://schemas.microsoft.com/office/drawing/2014/main" id="{3A8B7922-CD64-E421-B5E5-B7BA56CBCB09}"/>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754527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slide 1">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7E6E28C-7B17-1432-D698-5D8867EE337B}"/>
              </a:ext>
            </a:extLst>
          </p:cNvPr>
          <p:cNvSpPr txBox="1">
            <a:spLocks/>
          </p:cNvSpPr>
          <p:nvPr userDrawn="1"/>
        </p:nvSpPr>
        <p:spPr>
          <a:xfrm>
            <a:off x="1412841" y="2281143"/>
            <a:ext cx="9144000" cy="912598"/>
          </a:xfrm>
          <a:prstGeom prst="rect">
            <a:avLst/>
          </a:prstGeom>
        </p:spPr>
        <p:txBody>
          <a:bodyPr vert="horz" lIns="91440" tIns="45720" rIns="91440" bIns="45720" rtlCol="0" anchor="b">
            <a:noAutofit/>
            <a:scene3d>
              <a:camera prst="orthographicFront"/>
              <a:lightRig rig="harsh" dir="t"/>
            </a:scene3d>
            <a:sp3d extrusionH="57150" prstMaterial="matte">
              <a:bevelT w="63500" h="12700" prst="angle"/>
              <a:contourClr>
                <a:schemeClr val="bg1">
                  <a:lumMod val="65000"/>
                </a:schemeClr>
              </a:contourClr>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IT" sz="6600" b="1" i="0" u="none" strike="noStrike" kern="1200" cap="none" spc="0" normalizeH="0" baseline="0" noProof="0">
                <a:ln/>
                <a:solidFill>
                  <a:srgbClr val="156082"/>
                </a:solidFill>
                <a:effectLst/>
                <a:uLnTx/>
                <a:uFillTx/>
                <a:latin typeface="Times New Roman" panose="02020603050405020304" pitchFamily="18" charset="0"/>
                <a:ea typeface="+mj-ea"/>
                <a:cs typeface="Times New Roman" panose="02020603050405020304" pitchFamily="18" charset="0"/>
              </a:rPr>
              <a:t>Optimus Syria</a:t>
            </a:r>
            <a:endParaRPr kumimoji="0" lang="en-GB" sz="6600" b="1" i="0" u="none" strike="noStrike" kern="1200" cap="none" spc="0" normalizeH="0" baseline="0" noProof="0" dirty="0">
              <a:ln/>
              <a:solidFill>
                <a:srgbClr val="156082"/>
              </a:solidFill>
              <a:effectLst/>
              <a:uLnTx/>
              <a:uFillTx/>
              <a:latin typeface="Times New Roman" panose="02020603050405020304" pitchFamily="18" charset="0"/>
              <a:ea typeface="+mj-ea"/>
              <a:cs typeface="Times New Roman" panose="02020603050405020304" pitchFamily="18" charset="0"/>
            </a:endParaRPr>
          </a:p>
        </p:txBody>
      </p:sp>
      <p:pic>
        <p:nvPicPr>
          <p:cNvPr id="9" name="Picture 8" descr="Hochschule Flensburg (Fachhochschule) – Wikipedia">
            <a:extLst>
              <a:ext uri="{FF2B5EF4-FFF2-40B4-BE49-F238E27FC236}">
                <a16:creationId xmlns:a16="http://schemas.microsoft.com/office/drawing/2014/main" id="{A98E8D30-71DB-C779-1E77-2B8D1F32463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577870" y="80932"/>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0" name="Picture 14" descr="A black background with blue text&#10;&#10;AI-generated content may be incorrect.">
            <a:extLst>
              <a:ext uri="{FF2B5EF4-FFF2-40B4-BE49-F238E27FC236}">
                <a16:creationId xmlns:a16="http://schemas.microsoft.com/office/drawing/2014/main" id="{7FC9E882-BB5D-1CC3-9AD4-1ADE555B839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6095999" y="33018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3EFF5A11-92DF-BC35-55CA-EECA202C55B3}"/>
              </a:ext>
            </a:extLst>
          </p:cNvPr>
          <p:cNvPicPr>
            <a:picLocks noChangeAspect="1"/>
          </p:cNvPicPr>
          <p:nvPr userDrawn="1"/>
        </p:nvPicPr>
        <p:blipFill>
          <a:blip r:embed="rId5"/>
          <a:srcRect l="4671"/>
          <a:stretch/>
        </p:blipFill>
        <p:spPr>
          <a:xfrm>
            <a:off x="135741" y="211147"/>
            <a:ext cx="3179298" cy="1541909"/>
          </a:xfrm>
          <a:prstGeom prst="rect">
            <a:avLst/>
          </a:prstGeom>
          <a:ln>
            <a:noFill/>
          </a:ln>
          <a:effectLst>
            <a:softEdge rad="112500"/>
          </a:effectLst>
        </p:spPr>
      </p:pic>
      <p:pic>
        <p:nvPicPr>
          <p:cNvPr id="12" name="Picture 6">
            <a:extLst>
              <a:ext uri="{FF2B5EF4-FFF2-40B4-BE49-F238E27FC236}">
                <a16:creationId xmlns:a16="http://schemas.microsoft.com/office/drawing/2014/main" id="{D0057AC6-E958-18E0-BF43-7A806C66C90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42029" y="191498"/>
            <a:ext cx="2355285" cy="2150053"/>
          </a:xfrm>
          <a:prstGeom prst="rect">
            <a:avLst/>
          </a:prstGeom>
          <a:ln>
            <a:noFill/>
          </a:ln>
          <a:effectLst>
            <a:softEdge rad="112500"/>
          </a:effectLst>
        </p:spPr>
      </p:pic>
      <p:sp>
        <p:nvSpPr>
          <p:cNvPr id="18" name="Free-form: Shape 13">
            <a:extLst>
              <a:ext uri="{FF2B5EF4-FFF2-40B4-BE49-F238E27FC236}">
                <a16:creationId xmlns:a16="http://schemas.microsoft.com/office/drawing/2014/main" id="{233C0D9D-B26B-1DCE-8493-626ABDD067F7}"/>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3">
            <a:extLst>
              <a:ext uri="{FF2B5EF4-FFF2-40B4-BE49-F238E27FC236}">
                <a16:creationId xmlns:a16="http://schemas.microsoft.com/office/drawing/2014/main" id="{95CC7C89-8F0E-07BF-6D89-44A0358FDFC8}"/>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3">
            <a:extLst>
              <a:ext uri="{FF2B5EF4-FFF2-40B4-BE49-F238E27FC236}">
                <a16:creationId xmlns:a16="http://schemas.microsoft.com/office/drawing/2014/main" id="{4FB94905-8FF2-701D-A980-9368DF7EB04F}"/>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 name="Textplatzhalter 13">
            <a:extLst>
              <a:ext uri="{FF2B5EF4-FFF2-40B4-BE49-F238E27FC236}">
                <a16:creationId xmlns:a16="http://schemas.microsoft.com/office/drawing/2014/main" id="{62B0D505-239D-592F-D28C-2537FD6A646E}"/>
              </a:ext>
            </a:extLst>
          </p:cNvPr>
          <p:cNvSpPr>
            <a:spLocks noGrp="1"/>
          </p:cNvSpPr>
          <p:nvPr>
            <p:ph type="body" sz="quarter" idx="13" hasCustomPrompt="1"/>
          </p:nvPr>
        </p:nvSpPr>
        <p:spPr>
          <a:xfrm>
            <a:off x="4192399" y="4130862"/>
            <a:ext cx="3822700" cy="1646695"/>
          </a:xfr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1st Week Kick Off Presentation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Date: </a:t>
            </a:r>
            <a:r>
              <a:rPr kumimoji="0" lang="it-IT" sz="1800" b="0" i="0" u="none" strike="noStrike" kern="1200" cap="none" spc="0" normalizeH="0" baseline="0" noProof="0" dirty="0" err="1">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th</a:t>
            </a:r>
            <a:r>
              <a:rPr kumimoji="0" lang="it-IT" sz="1800" b="0" i="0" u="none" strike="noStrike" kern="1200" cap="none" spc="0" normalizeH="0" baseline="0" noProof="0" dirty="0">
                <a:ln>
                  <a:noFill/>
                </a:ln>
                <a:solidFill>
                  <a:srgbClr val="0E2841">
                    <a:lumMod val="90000"/>
                    <a:lumOff val="10000"/>
                  </a:srgbClr>
                </a:solidFill>
                <a:effectLst/>
                <a:uLnTx/>
                <a:uFillTx/>
                <a:latin typeface="Times New Roman" panose="02020603050405020304" pitchFamily="18" charset="0"/>
                <a:ea typeface="+mn-ea"/>
                <a:cs typeface="Times New Roman" panose="02020603050405020304" pitchFamily="18" charset="0"/>
              </a:rPr>
              <a:t>  202X</a:t>
            </a:r>
          </a:p>
          <a:p>
            <a:pPr lvl="4"/>
            <a:endParaRPr lang="de-DE" dirty="0"/>
          </a:p>
        </p:txBody>
      </p:sp>
      <p:sp>
        <p:nvSpPr>
          <p:cNvPr id="15" name="Rechteck 14">
            <a:extLst>
              <a:ext uri="{FF2B5EF4-FFF2-40B4-BE49-F238E27FC236}">
                <a16:creationId xmlns:a16="http://schemas.microsoft.com/office/drawing/2014/main" id="{64AB9256-03E9-9046-0C0F-540CE5905E92}"/>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Picture 18" descr="A white windmill with clouds in the background&#10;&#10;AI-generated content may be incorrect.">
            <a:extLst>
              <a:ext uri="{FF2B5EF4-FFF2-40B4-BE49-F238E27FC236}">
                <a16:creationId xmlns:a16="http://schemas.microsoft.com/office/drawing/2014/main" id="{9BDED722-8EE5-8B7F-02CA-CF3939A785C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Tree>
    <p:extLst>
      <p:ext uri="{BB962C8B-B14F-4D97-AF65-F5344CB8AC3E}">
        <p14:creationId xmlns:p14="http://schemas.microsoft.com/office/powerpoint/2010/main" val="15543580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oup starting slide (Explanation)">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006CCD24-9C06-8926-5E3D-FFE059D5F3D2}"/>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13">
            <a:extLst>
              <a:ext uri="{FF2B5EF4-FFF2-40B4-BE49-F238E27FC236}">
                <a16:creationId xmlns:a16="http://schemas.microsoft.com/office/drawing/2014/main" id="{1157507C-DF41-F2F7-53B7-B0DC0D568F3B}"/>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Free-form: Shape 13">
            <a:extLst>
              <a:ext uri="{FF2B5EF4-FFF2-40B4-BE49-F238E27FC236}">
                <a16:creationId xmlns:a16="http://schemas.microsoft.com/office/drawing/2014/main" id="{94DF4395-7D7A-F380-6320-D9BE1ED1DA6D}"/>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8" descr="Hochschule Flensburg (Fachhochschule) – Wikipedia">
            <a:extLst>
              <a:ext uri="{FF2B5EF4-FFF2-40B4-BE49-F238E27FC236}">
                <a16:creationId xmlns:a16="http://schemas.microsoft.com/office/drawing/2014/main" id="{811EE0A2-7B7B-66E3-65D6-A7F1D9F140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8" name="Picture 14" descr="A black background with blue text&#10;&#10;AI-generated content may be incorrect.">
            <a:extLst>
              <a:ext uri="{FF2B5EF4-FFF2-40B4-BE49-F238E27FC236}">
                <a16:creationId xmlns:a16="http://schemas.microsoft.com/office/drawing/2014/main" id="{88A3D22E-A6EF-A83A-86D5-C96D877CA4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rafik 28">
            <a:extLst>
              <a:ext uri="{FF2B5EF4-FFF2-40B4-BE49-F238E27FC236}">
                <a16:creationId xmlns:a16="http://schemas.microsoft.com/office/drawing/2014/main" id="{427A8DB5-3232-D63A-5CDF-0D3AD6450C3C}"/>
              </a:ext>
            </a:extLst>
          </p:cNvPr>
          <p:cNvPicPr>
            <a:picLocks noChangeAspect="1"/>
          </p:cNvPicPr>
          <p:nvPr userDrawn="1"/>
        </p:nvPicPr>
        <p:blipFill>
          <a:blip r:embed="rId4"/>
          <a:stretch>
            <a:fillRect/>
          </a:stretch>
        </p:blipFill>
        <p:spPr>
          <a:xfrm>
            <a:off x="3825103" y="243054"/>
            <a:ext cx="3684008" cy="1703223"/>
          </a:xfrm>
          <a:prstGeom prst="rect">
            <a:avLst/>
          </a:prstGeom>
        </p:spPr>
      </p:pic>
      <p:sp>
        <p:nvSpPr>
          <p:cNvPr id="30" name="Title 1">
            <a:extLst>
              <a:ext uri="{FF2B5EF4-FFF2-40B4-BE49-F238E27FC236}">
                <a16:creationId xmlns:a16="http://schemas.microsoft.com/office/drawing/2014/main" id="{00FE6863-2F47-99AC-390A-A1BB2D1DD014}"/>
              </a:ext>
            </a:extLst>
          </p:cNvPr>
          <p:cNvSpPr>
            <a:spLocks noGrp="1"/>
          </p:cNvSpPr>
          <p:nvPr>
            <p:ph type="ctrTitle" hasCustomPrompt="1"/>
          </p:nvPr>
        </p:nvSpPr>
        <p:spPr>
          <a:xfrm>
            <a:off x="1412841" y="2206093"/>
            <a:ext cx="9144000" cy="912598"/>
          </a:xfrm>
        </p:spPr>
        <p:txBody>
          <a:bodyPr>
            <a:noAutofit/>
          </a:bodyPr>
          <a:lstStyle>
            <a:lvl1pPr algn="ctr">
              <a:defRPr>
                <a:latin typeface="Aptos (Textkörper)"/>
              </a:defRPr>
            </a:lvl1pPr>
          </a:lstStyle>
          <a:p>
            <a:r>
              <a:rPr lang="it-IT" sz="4000" dirty="0"/>
              <a:t>Weekly report: Team X</a:t>
            </a:r>
            <a:endParaRPr lang="en-GB" sz="4000" dirty="0"/>
          </a:p>
        </p:txBody>
      </p:sp>
      <p:sp>
        <p:nvSpPr>
          <p:cNvPr id="31" name="Subtitle 2">
            <a:extLst>
              <a:ext uri="{FF2B5EF4-FFF2-40B4-BE49-F238E27FC236}">
                <a16:creationId xmlns:a16="http://schemas.microsoft.com/office/drawing/2014/main" id="{05E4BCC5-2CED-6F6C-22B8-AF74FB7ECFF3}"/>
              </a:ext>
            </a:extLst>
          </p:cNvPr>
          <p:cNvSpPr>
            <a:spLocks noGrp="1"/>
          </p:cNvSpPr>
          <p:nvPr>
            <p:ph type="subTitle" idx="1" hasCustomPrompt="1"/>
          </p:nvPr>
        </p:nvSpPr>
        <p:spPr>
          <a:xfrm>
            <a:off x="1412841" y="3429000"/>
            <a:ext cx="9144000" cy="1143000"/>
          </a:xfrm>
        </p:spPr>
        <p:txBody>
          <a:bodyPr vert="horz" lIns="91440" tIns="45720" rIns="91440" bIns="45720" rtlCol="0" anchor="t">
            <a:normAutofit/>
          </a:bodyPr>
          <a:lstStyle>
            <a:lvl1pPr marL="0" indent="0" algn="ctr">
              <a:buNone/>
              <a:defRPr sz="1400">
                <a:latin typeface="Aptos (Textkörper)"/>
              </a:defRPr>
            </a:lvl1pPr>
          </a:lstStyle>
          <a:p>
            <a:r>
              <a:rPr lang="it-IT" sz="2000" dirty="0"/>
              <a:t>Week </a:t>
            </a:r>
            <a:r>
              <a:rPr lang="it-IT" sz="2000" dirty="0" err="1"/>
              <a:t>number</a:t>
            </a:r>
            <a:r>
              <a:rPr lang="it-IT" sz="2000" dirty="0"/>
              <a:t>: X</a:t>
            </a:r>
          </a:p>
          <a:p>
            <a:r>
              <a:rPr lang="it-IT" sz="2000" dirty="0"/>
              <a:t>Date: DD/MM/20JJ</a:t>
            </a:r>
          </a:p>
          <a:p>
            <a:r>
              <a:rPr lang="it-IT" sz="2000" dirty="0"/>
              <a:t>Supervisor: X</a:t>
            </a:r>
          </a:p>
        </p:txBody>
      </p:sp>
      <p:sp>
        <p:nvSpPr>
          <p:cNvPr id="33" name="Isosceles Triangle 6">
            <a:extLst>
              <a:ext uri="{FF2B5EF4-FFF2-40B4-BE49-F238E27FC236}">
                <a16:creationId xmlns:a16="http://schemas.microsoft.com/office/drawing/2014/main" id="{8F14EFAA-BA4A-16CF-D530-1409613BCF5B}"/>
              </a:ext>
            </a:extLst>
          </p:cNvPr>
          <p:cNvSpPr/>
          <p:nvPr userDrawn="1"/>
        </p:nvSpPr>
        <p:spPr>
          <a:xfrm>
            <a:off x="1412841" y="3797919"/>
            <a:ext cx="1380683" cy="886192"/>
          </a:xfrm>
          <a:prstGeom prst="triangle">
            <a:avLst>
              <a:gd name="adj" fmla="val 50565"/>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34" name="Rectangle 7">
            <a:extLst>
              <a:ext uri="{FF2B5EF4-FFF2-40B4-BE49-F238E27FC236}">
                <a16:creationId xmlns:a16="http://schemas.microsoft.com/office/drawing/2014/main" id="{8CE1E011-6342-172C-03D6-BB39C24A4CCA}"/>
              </a:ext>
            </a:extLst>
          </p:cNvPr>
          <p:cNvSpPr/>
          <p:nvPr userDrawn="1"/>
        </p:nvSpPr>
        <p:spPr>
          <a:xfrm>
            <a:off x="354584" y="4714776"/>
            <a:ext cx="3512337" cy="95079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First slide for groups</a:t>
            </a:r>
            <a:endParaRPr lang="en-GB" dirty="0"/>
          </a:p>
        </p:txBody>
      </p:sp>
      <p:sp>
        <p:nvSpPr>
          <p:cNvPr id="35" name="Rectangle 11">
            <a:extLst>
              <a:ext uri="{FF2B5EF4-FFF2-40B4-BE49-F238E27FC236}">
                <a16:creationId xmlns:a16="http://schemas.microsoft.com/office/drawing/2014/main" id="{6845F127-8728-66DF-03BE-17119A20BE05}"/>
              </a:ext>
            </a:extLst>
          </p:cNvPr>
          <p:cNvSpPr/>
          <p:nvPr userDrawn="1"/>
        </p:nvSpPr>
        <p:spPr>
          <a:xfrm>
            <a:off x="1860787" y="3750629"/>
            <a:ext cx="484789" cy="1200329"/>
          </a:xfrm>
          <a:prstGeom prst="rect">
            <a:avLst/>
          </a:prstGeom>
          <a:noFill/>
        </p:spPr>
        <p:txBody>
          <a:bodyPr wrap="square" lIns="91440" tIns="45720" rIns="91440" bIns="45720">
            <a:spAutoFit/>
          </a:bodyPr>
          <a:lstStyle/>
          <a:p>
            <a:pPr algn="ctr"/>
            <a:r>
              <a:rPr lang="en-GB" sz="7200" b="1" cap="none" spc="0" dirty="0">
                <a:ln w="0"/>
                <a:solidFill>
                  <a:schemeClr val="tx1"/>
                </a:solidFill>
              </a:rPr>
              <a:t>!</a:t>
            </a:r>
          </a:p>
        </p:txBody>
      </p:sp>
      <p:sp>
        <p:nvSpPr>
          <p:cNvPr id="36" name="Text Placeholder 2">
            <a:extLst>
              <a:ext uri="{FF2B5EF4-FFF2-40B4-BE49-F238E27FC236}">
                <a16:creationId xmlns:a16="http://schemas.microsoft.com/office/drawing/2014/main" id="{C16AED5E-219C-C34B-7790-17DE2532E623}"/>
              </a:ext>
            </a:extLst>
          </p:cNvPr>
          <p:cNvSpPr>
            <a:spLocks noGrp="1"/>
          </p:cNvSpPr>
          <p:nvPr>
            <p:ph type="body" idx="10" hasCustomPrompt="1"/>
          </p:nvPr>
        </p:nvSpPr>
        <p:spPr>
          <a:xfrm>
            <a:off x="3316826" y="4882309"/>
            <a:ext cx="5128821" cy="331717"/>
          </a:xfrm>
        </p:spPr>
        <p:txBody>
          <a:bodyPr anchor="b">
            <a:noAutofit/>
          </a:bodyPr>
          <a:lstStyle>
            <a:lvl1pPr marL="0" indent="0" algn="ctr">
              <a:buNone/>
              <a:defRPr sz="1400" b="0">
                <a:latin typeface="Aptos (Textkörpe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Group </a:t>
            </a:r>
            <a:r>
              <a:rPr lang="de-DE" dirty="0" err="1"/>
              <a:t>members</a:t>
            </a:r>
            <a:r>
              <a:rPr lang="de-DE" dirty="0"/>
              <a:t>: </a:t>
            </a:r>
          </a:p>
        </p:txBody>
      </p:sp>
      <p:sp>
        <p:nvSpPr>
          <p:cNvPr id="37" name="Rechteck 36">
            <a:extLst>
              <a:ext uri="{FF2B5EF4-FFF2-40B4-BE49-F238E27FC236}">
                <a16:creationId xmlns:a16="http://schemas.microsoft.com/office/drawing/2014/main" id="{64DF9F8D-C604-6899-2A9F-B743F135F77F}"/>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Picture 18" descr="A white windmill with clouds in the background&#10;&#10;AI-generated content may be incorrect.">
            <a:extLst>
              <a:ext uri="{FF2B5EF4-FFF2-40B4-BE49-F238E27FC236}">
                <a16:creationId xmlns:a16="http://schemas.microsoft.com/office/drawing/2014/main" id="{B8218494-1E39-5AB1-96DD-936404956E5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
        <p:nvSpPr>
          <p:cNvPr id="5" name="Rectangle 7">
            <a:extLst>
              <a:ext uri="{FF2B5EF4-FFF2-40B4-BE49-F238E27FC236}">
                <a16:creationId xmlns:a16="http://schemas.microsoft.com/office/drawing/2014/main" id="{CA471AD5-5F65-3AF9-9ABB-E6F7475B2672}"/>
              </a:ext>
            </a:extLst>
          </p:cNvPr>
          <p:cNvSpPr/>
          <p:nvPr userDrawn="1"/>
        </p:nvSpPr>
        <p:spPr>
          <a:xfrm>
            <a:off x="8606553" y="4043001"/>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9" name="Datumsplatzhalter 8">
            <a:extLst>
              <a:ext uri="{FF2B5EF4-FFF2-40B4-BE49-F238E27FC236}">
                <a16:creationId xmlns:a16="http://schemas.microsoft.com/office/drawing/2014/main" id="{92481298-4C0F-EA65-5B6C-A8C699065050}"/>
              </a:ext>
            </a:extLst>
          </p:cNvPr>
          <p:cNvSpPr>
            <a:spLocks noGrp="1"/>
          </p:cNvSpPr>
          <p:nvPr>
            <p:ph type="dt" sz="half" idx="11"/>
          </p:nvPr>
        </p:nvSpPr>
        <p:spPr/>
        <p:txBody>
          <a:bodyPr/>
          <a:lstStyle/>
          <a:p>
            <a:fld id="{02AEE8E4-D792-40D2-B8D4-0007E21A0CF8}" type="datetime1">
              <a:rPr lang="en-GB" smtClean="0"/>
              <a:t>03/11/2025</a:t>
            </a:fld>
            <a:endParaRPr lang="en-GB" dirty="0"/>
          </a:p>
        </p:txBody>
      </p:sp>
      <p:sp>
        <p:nvSpPr>
          <p:cNvPr id="10" name="Fußzeilenplatzhalter 9">
            <a:extLst>
              <a:ext uri="{FF2B5EF4-FFF2-40B4-BE49-F238E27FC236}">
                <a16:creationId xmlns:a16="http://schemas.microsoft.com/office/drawing/2014/main" id="{FE2B40EC-630A-E9C4-E03F-6B4407322076}"/>
              </a:ext>
            </a:extLst>
          </p:cNvPr>
          <p:cNvSpPr>
            <a:spLocks noGrp="1"/>
          </p:cNvSpPr>
          <p:nvPr>
            <p:ph type="ftr" sz="quarter" idx="12"/>
          </p:nvPr>
        </p:nvSpPr>
        <p:spPr/>
        <p:txBody>
          <a:bodyPr/>
          <a:lstStyle/>
          <a:p>
            <a:r>
              <a:rPr lang="en-GB"/>
              <a:t>Optimus Syria</a:t>
            </a:r>
            <a:endParaRPr lang="en-GB" dirty="0"/>
          </a:p>
        </p:txBody>
      </p:sp>
      <p:sp>
        <p:nvSpPr>
          <p:cNvPr id="11" name="Foliennummernplatzhalter 10">
            <a:extLst>
              <a:ext uri="{FF2B5EF4-FFF2-40B4-BE49-F238E27FC236}">
                <a16:creationId xmlns:a16="http://schemas.microsoft.com/office/drawing/2014/main" id="{B363FCB4-D064-121D-B878-2F1607405806}"/>
              </a:ext>
            </a:extLst>
          </p:cNvPr>
          <p:cNvSpPr>
            <a:spLocks noGrp="1"/>
          </p:cNvSpPr>
          <p:nvPr>
            <p:ph type="sldNum" sz="quarter" idx="13"/>
          </p:nvPr>
        </p:nvSpPr>
        <p:spPr/>
        <p:txBody>
          <a:bodyPr/>
          <a:lstStyle/>
          <a:p>
            <a:fld id="{013F6232-4F06-48BA-8F69-BF531F607829}" type="slidenum">
              <a:rPr lang="en-GB" smtClean="0"/>
              <a:pPr/>
              <a:t>‹#›</a:t>
            </a:fld>
            <a:endParaRPr lang="en-GB" dirty="0"/>
          </a:p>
        </p:txBody>
      </p:sp>
    </p:spTree>
    <p:extLst>
      <p:ext uri="{BB962C8B-B14F-4D97-AF65-F5344CB8AC3E}">
        <p14:creationId xmlns:p14="http://schemas.microsoft.com/office/powerpoint/2010/main" val="23984428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oup starting slide">
    <p:spTree>
      <p:nvGrpSpPr>
        <p:cNvPr id="1" name=""/>
        <p:cNvGrpSpPr/>
        <p:nvPr/>
      </p:nvGrpSpPr>
      <p:grpSpPr>
        <a:xfrm>
          <a:off x="0" y="0"/>
          <a:ext cx="0" cy="0"/>
          <a:chOff x="0" y="0"/>
          <a:chExt cx="0" cy="0"/>
        </a:xfrm>
      </p:grpSpPr>
      <p:sp>
        <p:nvSpPr>
          <p:cNvPr id="23" name="Free-form: Shape 13">
            <a:extLst>
              <a:ext uri="{FF2B5EF4-FFF2-40B4-BE49-F238E27FC236}">
                <a16:creationId xmlns:a16="http://schemas.microsoft.com/office/drawing/2014/main" id="{006CCD24-9C06-8926-5E3D-FFE059D5F3D2}"/>
              </a:ext>
            </a:extLst>
          </p:cNvPr>
          <p:cNvSpPr/>
          <p:nvPr userDrawn="1"/>
        </p:nvSpPr>
        <p:spPr>
          <a:xfrm>
            <a:off x="-7749"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rgbClr val="0F9ED5">
                  <a:lumMod val="40000"/>
                  <a:lumOff val="60000"/>
                </a:srgbClr>
              </a:gs>
              <a:gs pos="100000">
                <a:sysClr val="window" lastClr="FFFFFF"/>
              </a:gs>
            </a:gsLst>
            <a:lin ang="5400000" scaled="1"/>
          </a:gradFill>
          <a:ln w="19050" cap="flat" cmpd="sng" algn="ctr">
            <a:solidFill>
              <a:sysClr val="window" lastClr="FFFFFF"/>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Free-form: Shape 13">
            <a:extLst>
              <a:ext uri="{FF2B5EF4-FFF2-40B4-BE49-F238E27FC236}">
                <a16:creationId xmlns:a16="http://schemas.microsoft.com/office/drawing/2014/main" id="{1157507C-DF41-F2F7-53B7-B0DC0D568F3B}"/>
              </a:ext>
            </a:extLst>
          </p:cNvPr>
          <p:cNvSpPr/>
          <p:nvPr userDrawn="1"/>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rgbClr val="156082">
                  <a:lumMod val="5000"/>
                  <a:lumOff val="95000"/>
                </a:srgbClr>
              </a:gs>
              <a:gs pos="74000">
                <a:srgbClr val="156082">
                  <a:lumMod val="45000"/>
                  <a:lumOff val="55000"/>
                </a:srgbClr>
              </a:gs>
              <a:gs pos="83000">
                <a:srgbClr val="156082">
                  <a:lumMod val="45000"/>
                  <a:lumOff val="55000"/>
                </a:srgbClr>
              </a:gs>
              <a:gs pos="100000">
                <a:srgbClr val="156082">
                  <a:lumMod val="30000"/>
                  <a:lumOff val="70000"/>
                </a:srgbClr>
              </a:gs>
            </a:gsLst>
            <a:lin ang="5400000" scaled="1"/>
          </a:gradFill>
          <a:ln w="19050" cap="flat" cmpd="sng" algn="ctr">
            <a:no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Free-form: Shape 13">
            <a:extLst>
              <a:ext uri="{FF2B5EF4-FFF2-40B4-BE49-F238E27FC236}">
                <a16:creationId xmlns:a16="http://schemas.microsoft.com/office/drawing/2014/main" id="{94DF4395-7D7A-F380-6320-D9BE1ED1DA6D}"/>
              </a:ext>
            </a:extLst>
          </p:cNvPr>
          <p:cNvSpPr/>
          <p:nvPr userDrawn="1"/>
        </p:nvSpPr>
        <p:spPr>
          <a:xfrm>
            <a:off x="-7346"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rgbClr val="0F9ED5">
                  <a:lumMod val="20000"/>
                  <a:lumOff val="80000"/>
                </a:srgbClr>
              </a:gs>
              <a:gs pos="50000">
                <a:sysClr val="window" lastClr="FFFFFF"/>
              </a:gs>
              <a:gs pos="100000">
                <a:srgbClr val="0F9ED5">
                  <a:lumMod val="20000"/>
                  <a:lumOff val="80000"/>
                </a:srgbClr>
              </a:gs>
            </a:gsLst>
            <a:lin ang="0" scaled="1"/>
            <a:tileRect/>
          </a:gradFill>
          <a:ln w="15875" cap="flat" cmpd="sng" algn="ctr">
            <a:solidFill>
              <a:srgbClr val="156082">
                <a:alpha val="0"/>
              </a:srgbClr>
            </a:solidFill>
            <a:prstDash val="solid"/>
            <a:miter lim="800000"/>
          </a:ln>
          <a:effectLst>
            <a:glow>
              <a:srgbClr val="FFFF00"/>
            </a:glow>
            <a:outerShdw algn="ctr" rotWithShape="0">
              <a:sysClr val="windowText" lastClr="000000"/>
            </a:outerShdw>
          </a:effectLst>
          <a:scene3d>
            <a:camera prst="orthographicFront"/>
            <a:lightRig rig="threePt" dir="t"/>
          </a:scene3d>
          <a:sp3d>
            <a:bevelT w="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27" name="Picture 8" descr="Hochschule Flensburg (Fachhochschule) – Wikipedia">
            <a:extLst>
              <a:ext uri="{FF2B5EF4-FFF2-40B4-BE49-F238E27FC236}">
                <a16:creationId xmlns:a16="http://schemas.microsoft.com/office/drawing/2014/main" id="{811EE0A2-7B7B-66E3-65D6-A7F1D9F140E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8" name="Picture 14" descr="A black background with blue text&#10;&#10;AI-generated content may be incorrect.">
            <a:extLst>
              <a:ext uri="{FF2B5EF4-FFF2-40B4-BE49-F238E27FC236}">
                <a16:creationId xmlns:a16="http://schemas.microsoft.com/office/drawing/2014/main" id="{88A3D22E-A6EF-A83A-86D5-C96D877CA4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rafik 28">
            <a:extLst>
              <a:ext uri="{FF2B5EF4-FFF2-40B4-BE49-F238E27FC236}">
                <a16:creationId xmlns:a16="http://schemas.microsoft.com/office/drawing/2014/main" id="{427A8DB5-3232-D63A-5CDF-0D3AD6450C3C}"/>
              </a:ext>
            </a:extLst>
          </p:cNvPr>
          <p:cNvPicPr>
            <a:picLocks noChangeAspect="1"/>
          </p:cNvPicPr>
          <p:nvPr userDrawn="1"/>
        </p:nvPicPr>
        <p:blipFill>
          <a:blip r:embed="rId4"/>
          <a:stretch>
            <a:fillRect/>
          </a:stretch>
        </p:blipFill>
        <p:spPr>
          <a:xfrm>
            <a:off x="3825103" y="243054"/>
            <a:ext cx="3684008" cy="1703223"/>
          </a:xfrm>
          <a:prstGeom prst="rect">
            <a:avLst/>
          </a:prstGeom>
        </p:spPr>
      </p:pic>
      <p:sp>
        <p:nvSpPr>
          <p:cNvPr id="30" name="Title 1">
            <a:extLst>
              <a:ext uri="{FF2B5EF4-FFF2-40B4-BE49-F238E27FC236}">
                <a16:creationId xmlns:a16="http://schemas.microsoft.com/office/drawing/2014/main" id="{00FE6863-2F47-99AC-390A-A1BB2D1DD014}"/>
              </a:ext>
            </a:extLst>
          </p:cNvPr>
          <p:cNvSpPr>
            <a:spLocks noGrp="1"/>
          </p:cNvSpPr>
          <p:nvPr>
            <p:ph type="ctrTitle" hasCustomPrompt="1"/>
          </p:nvPr>
        </p:nvSpPr>
        <p:spPr>
          <a:xfrm>
            <a:off x="1412841" y="2206093"/>
            <a:ext cx="9144000" cy="912598"/>
          </a:xfrm>
        </p:spPr>
        <p:txBody>
          <a:bodyPr>
            <a:noAutofit/>
          </a:bodyPr>
          <a:lstStyle>
            <a:lvl1pPr algn="ctr">
              <a:defRPr>
                <a:latin typeface="Aptos (Textkörper)"/>
              </a:defRPr>
            </a:lvl1pPr>
          </a:lstStyle>
          <a:p>
            <a:r>
              <a:rPr lang="it-IT" sz="4000" dirty="0"/>
              <a:t>Weekly report: Team X</a:t>
            </a:r>
            <a:endParaRPr lang="en-GB" sz="4000" dirty="0"/>
          </a:p>
        </p:txBody>
      </p:sp>
      <p:sp>
        <p:nvSpPr>
          <p:cNvPr id="31" name="Subtitle 2">
            <a:extLst>
              <a:ext uri="{FF2B5EF4-FFF2-40B4-BE49-F238E27FC236}">
                <a16:creationId xmlns:a16="http://schemas.microsoft.com/office/drawing/2014/main" id="{05E4BCC5-2CED-6F6C-22B8-AF74FB7ECFF3}"/>
              </a:ext>
            </a:extLst>
          </p:cNvPr>
          <p:cNvSpPr>
            <a:spLocks noGrp="1" noRot="1" noMove="1" noResize="1" noEditPoints="1" noAdjustHandles="1" noChangeArrowheads="1" noChangeShapeType="1"/>
          </p:cNvSpPr>
          <p:nvPr>
            <p:ph type="subTitle" idx="1" hasCustomPrompt="1"/>
          </p:nvPr>
        </p:nvSpPr>
        <p:spPr>
          <a:xfrm>
            <a:off x="1412841" y="3429000"/>
            <a:ext cx="9144000" cy="1143000"/>
          </a:xfrm>
        </p:spPr>
        <p:txBody>
          <a:bodyPr vert="horz" lIns="91440" tIns="45720" rIns="91440" bIns="45720" rtlCol="0" anchor="t">
            <a:normAutofit/>
          </a:bodyPr>
          <a:lstStyle>
            <a:lvl1pPr marL="0" indent="0" algn="ctr">
              <a:buNone/>
              <a:defRPr sz="1400">
                <a:latin typeface="Aptos (Textkörper)"/>
              </a:defRPr>
            </a:lvl1pPr>
          </a:lstStyle>
          <a:p>
            <a:r>
              <a:rPr lang="it-IT" sz="2000" dirty="0"/>
              <a:t>Week </a:t>
            </a:r>
            <a:r>
              <a:rPr lang="it-IT" sz="2000" dirty="0" err="1"/>
              <a:t>number</a:t>
            </a:r>
            <a:r>
              <a:rPr lang="it-IT" sz="2000" dirty="0"/>
              <a:t>: X</a:t>
            </a:r>
          </a:p>
          <a:p>
            <a:r>
              <a:rPr lang="it-IT" sz="2000" dirty="0"/>
              <a:t>Date: DD/MM/20JJ</a:t>
            </a:r>
          </a:p>
          <a:p>
            <a:r>
              <a:rPr lang="it-IT" sz="2000" dirty="0"/>
              <a:t>Supervisor: X</a:t>
            </a:r>
          </a:p>
        </p:txBody>
      </p:sp>
      <p:sp>
        <p:nvSpPr>
          <p:cNvPr id="4" name="Text Placeholder 2">
            <a:extLst>
              <a:ext uri="{FF2B5EF4-FFF2-40B4-BE49-F238E27FC236}">
                <a16:creationId xmlns:a16="http://schemas.microsoft.com/office/drawing/2014/main" id="{05588F89-BF05-8BCF-9834-AE05DA2404B4}"/>
              </a:ext>
            </a:extLst>
          </p:cNvPr>
          <p:cNvSpPr>
            <a:spLocks noGrp="1" noRot="1" noMove="1" noResize="1" noEditPoints="1" noAdjustHandles="1" noChangeArrowheads="1" noChangeShapeType="1"/>
          </p:cNvSpPr>
          <p:nvPr>
            <p:ph type="body" idx="10" hasCustomPrompt="1"/>
          </p:nvPr>
        </p:nvSpPr>
        <p:spPr>
          <a:xfrm>
            <a:off x="3316826" y="4882309"/>
            <a:ext cx="5128821" cy="331717"/>
          </a:xfrm>
        </p:spPr>
        <p:txBody>
          <a:bodyPr anchor="b">
            <a:noAutofit/>
          </a:bodyPr>
          <a:lstStyle>
            <a:lvl1pPr marL="0" indent="0" algn="ctr">
              <a:buNone/>
              <a:defRPr sz="1400" b="0">
                <a:latin typeface="Aptos (Textkörper)"/>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Group </a:t>
            </a:r>
            <a:r>
              <a:rPr lang="de-DE" dirty="0" err="1"/>
              <a:t>members</a:t>
            </a:r>
            <a:r>
              <a:rPr lang="de-DE" dirty="0"/>
              <a:t>: </a:t>
            </a:r>
          </a:p>
        </p:txBody>
      </p:sp>
      <p:sp>
        <p:nvSpPr>
          <p:cNvPr id="9" name="Rechteck 8">
            <a:extLst>
              <a:ext uri="{FF2B5EF4-FFF2-40B4-BE49-F238E27FC236}">
                <a16:creationId xmlns:a16="http://schemas.microsoft.com/office/drawing/2014/main" id="{83077A87-075C-C9F1-CF08-7A350F77E612}"/>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6" name="Picture 18" descr="A white windmill with clouds in the background&#10;&#10;AI-generated content may be incorrect.">
            <a:extLst>
              <a:ext uri="{FF2B5EF4-FFF2-40B4-BE49-F238E27FC236}">
                <a16:creationId xmlns:a16="http://schemas.microsoft.com/office/drawing/2014/main" id="{B8218494-1E39-5AB1-96DD-936404956E5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679950" y="5430021"/>
            <a:ext cx="1753782" cy="1313633"/>
          </a:xfrm>
          <a:prstGeom prst="rect">
            <a:avLst/>
          </a:prstGeom>
        </p:spPr>
      </p:pic>
      <p:sp>
        <p:nvSpPr>
          <p:cNvPr id="5" name="Datumsplatzhalter 4">
            <a:extLst>
              <a:ext uri="{FF2B5EF4-FFF2-40B4-BE49-F238E27FC236}">
                <a16:creationId xmlns:a16="http://schemas.microsoft.com/office/drawing/2014/main" id="{DB3C889B-2F55-2C2F-122E-E89ABE6A2D95}"/>
              </a:ext>
            </a:extLst>
          </p:cNvPr>
          <p:cNvSpPr>
            <a:spLocks noGrp="1"/>
          </p:cNvSpPr>
          <p:nvPr>
            <p:ph type="dt" sz="half" idx="11"/>
          </p:nvPr>
        </p:nvSpPr>
        <p:spPr/>
        <p:txBody>
          <a:bodyPr/>
          <a:lstStyle/>
          <a:p>
            <a:fld id="{02AEE8E4-D792-40D2-B8D4-0007E21A0CF8}" type="datetime1">
              <a:rPr lang="en-GB" smtClean="0"/>
              <a:t>03/11/2025</a:t>
            </a:fld>
            <a:endParaRPr lang="en-GB" dirty="0"/>
          </a:p>
        </p:txBody>
      </p:sp>
      <p:sp>
        <p:nvSpPr>
          <p:cNvPr id="6" name="Fußzeilenplatzhalter 5">
            <a:extLst>
              <a:ext uri="{FF2B5EF4-FFF2-40B4-BE49-F238E27FC236}">
                <a16:creationId xmlns:a16="http://schemas.microsoft.com/office/drawing/2014/main" id="{E2877DC7-CA1E-181B-77C7-99C60829ED57}"/>
              </a:ext>
            </a:extLst>
          </p:cNvPr>
          <p:cNvSpPr>
            <a:spLocks noGrp="1"/>
          </p:cNvSpPr>
          <p:nvPr>
            <p:ph type="ftr" sz="quarter" idx="12"/>
          </p:nvPr>
        </p:nvSpPr>
        <p:spPr/>
        <p:txBody>
          <a:bodyPr/>
          <a:lstStyle/>
          <a:p>
            <a:r>
              <a:rPr lang="en-GB"/>
              <a:t>Optimus Syria</a:t>
            </a:r>
            <a:endParaRPr lang="en-GB" dirty="0"/>
          </a:p>
        </p:txBody>
      </p:sp>
      <p:sp>
        <p:nvSpPr>
          <p:cNvPr id="7" name="Foliennummernplatzhalter 6">
            <a:extLst>
              <a:ext uri="{FF2B5EF4-FFF2-40B4-BE49-F238E27FC236}">
                <a16:creationId xmlns:a16="http://schemas.microsoft.com/office/drawing/2014/main" id="{043E1ABD-9DAE-E035-8B0B-D41EFED3FC86}"/>
              </a:ext>
            </a:extLst>
          </p:cNvPr>
          <p:cNvSpPr>
            <a:spLocks noGrp="1"/>
          </p:cNvSpPr>
          <p:nvPr>
            <p:ph type="sldNum" sz="quarter" idx="13"/>
          </p:nvPr>
        </p:nvSpPr>
        <p:spPr/>
        <p:txBody>
          <a:bodyPr/>
          <a:lstStyle/>
          <a:p>
            <a:fld id="{013F6232-4F06-48BA-8F69-BF531F607829}" type="slidenum">
              <a:rPr lang="en-GB" smtClean="0"/>
              <a:pPr/>
              <a:t>‹#›</a:t>
            </a:fld>
            <a:endParaRPr lang="en-GB" dirty="0"/>
          </a:p>
        </p:txBody>
      </p:sp>
    </p:spTree>
    <p:extLst>
      <p:ext uri="{BB962C8B-B14F-4D97-AF65-F5344CB8AC3E}">
        <p14:creationId xmlns:p14="http://schemas.microsoft.com/office/powerpoint/2010/main" val="3347730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slide (Explana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8CB4A-E85F-FC1F-2439-52B071A98EBA}"/>
              </a:ext>
            </a:extLst>
          </p:cNvPr>
          <p:cNvSpPr>
            <a:spLocks noGrp="1" noRot="1" noMove="1" noResize="1" noEditPoints="1" noAdjustHandles="1" noChangeArrowheads="1" noChangeShapeType="1"/>
          </p:cNvSpPr>
          <p:nvPr>
            <p:ph type="title" hasCustomPrompt="1"/>
          </p:nvPr>
        </p:nvSpPr>
        <p:spPr/>
        <p:txBody>
          <a:bodyPr/>
          <a:lstStyle>
            <a:lvl1pPr>
              <a:defRPr sz="4400"/>
            </a:lvl1pPr>
          </a:lstStyle>
          <a:p>
            <a:r>
              <a:rPr lang="de-DE" dirty="0"/>
              <a:t>1. Title, </a:t>
            </a:r>
            <a:r>
              <a:rPr lang="de-DE" dirty="0" err="1"/>
              <a:t>example</a:t>
            </a:r>
            <a:r>
              <a:rPr lang="de-DE" dirty="0"/>
              <a:t>: Tasks </a:t>
            </a:r>
            <a:r>
              <a:rPr lang="de-DE" dirty="0" err="1"/>
              <a:t>of</a:t>
            </a:r>
            <a:r>
              <a:rPr lang="de-DE" dirty="0"/>
              <a:t> </a:t>
            </a:r>
            <a:r>
              <a:rPr lang="de-DE" dirty="0" err="1"/>
              <a:t>the</a:t>
            </a:r>
            <a:r>
              <a:rPr lang="de-DE" dirty="0"/>
              <a:t> </a:t>
            </a:r>
            <a:r>
              <a:rPr lang="de-DE" dirty="0" err="1"/>
              <a:t>week</a:t>
            </a:r>
            <a:r>
              <a:rPr lang="de-DE" dirty="0"/>
              <a:t>   </a:t>
            </a:r>
          </a:p>
        </p:txBody>
      </p:sp>
      <p:sp>
        <p:nvSpPr>
          <p:cNvPr id="3" name="Inhaltsplatzhalter 2">
            <a:extLst>
              <a:ext uri="{FF2B5EF4-FFF2-40B4-BE49-F238E27FC236}">
                <a16:creationId xmlns:a16="http://schemas.microsoft.com/office/drawing/2014/main" id="{E4216958-F611-9E4F-AA4F-56999F637A75}"/>
              </a:ext>
            </a:extLst>
          </p:cNvPr>
          <p:cNvSpPr>
            <a:spLocks noGrp="1"/>
          </p:cNvSpPr>
          <p:nvPr>
            <p:ph idx="1" hasCustomPrompt="1"/>
          </p:nvPr>
        </p:nvSpPr>
        <p:spPr/>
        <p:txBody>
          <a:bodyPr/>
          <a:lstStyle>
            <a:lvl1pPr>
              <a:defRPr sz="2200"/>
            </a:lvl1pPr>
            <a:lvl2pPr marL="971550" indent="-514350">
              <a:buFont typeface="+mj-lt"/>
              <a:buAutoNum type="romanLcPeriod"/>
              <a:defRPr sz="2000"/>
            </a:lvl2pPr>
          </a:lstStyle>
          <a:p>
            <a:pPr lvl="0"/>
            <a:r>
              <a:rPr lang="de-DE" dirty="0" err="1"/>
              <a:t>Abcd</a:t>
            </a:r>
            <a:r>
              <a:rPr lang="de-DE" dirty="0"/>
              <a:t> (</a:t>
            </a:r>
            <a:r>
              <a:rPr lang="de-DE" dirty="0" err="1"/>
              <a:t>Aptos</a:t>
            </a:r>
            <a:r>
              <a:rPr lang="de-DE" dirty="0"/>
              <a:t>, 22)</a:t>
            </a:r>
          </a:p>
          <a:p>
            <a:pPr marL="971550" marR="0" lvl="1" indent="-514350" algn="l" defTabSz="914400" rtl="0" eaLnBrk="1" fontAlgn="auto" latinLnBrk="0" hangingPunct="1">
              <a:lnSpc>
                <a:spcPct val="90000"/>
              </a:lnSpc>
              <a:spcBef>
                <a:spcPts val="500"/>
              </a:spcBef>
              <a:spcAft>
                <a:spcPts val="0"/>
              </a:spcAft>
              <a:buClrTx/>
              <a:buSzTx/>
              <a:buFont typeface="+mj-lt"/>
              <a:buAutoNum type="romanLcPeriod"/>
              <a:tabLst/>
              <a:defRPr/>
            </a:pPr>
            <a:r>
              <a:rPr lang="de-DE" dirty="0" err="1"/>
              <a:t>efgh</a:t>
            </a:r>
            <a:r>
              <a:rPr lang="de-DE" dirty="0"/>
              <a:t> (</a:t>
            </a:r>
            <a:r>
              <a:rPr lang="de-DE" dirty="0" err="1"/>
              <a:t>Aptos</a:t>
            </a:r>
            <a:r>
              <a:rPr lang="de-DE" dirty="0"/>
              <a:t>, 20)</a:t>
            </a:r>
          </a:p>
          <a:p>
            <a:pPr lvl="1"/>
            <a:endParaRPr lang="de-DE" dirty="0"/>
          </a:p>
        </p:txBody>
      </p:sp>
      <p:cxnSp>
        <p:nvCxnSpPr>
          <p:cNvPr id="7" name="Straight Connector 5">
            <a:extLst>
              <a:ext uri="{FF2B5EF4-FFF2-40B4-BE49-F238E27FC236}">
                <a16:creationId xmlns:a16="http://schemas.microsoft.com/office/drawing/2014/main" id="{C5BF7EBE-3919-817C-149B-CF38705C6BC9}"/>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Isosceles Triangle 6">
            <a:extLst>
              <a:ext uri="{FF2B5EF4-FFF2-40B4-BE49-F238E27FC236}">
                <a16:creationId xmlns:a16="http://schemas.microsoft.com/office/drawing/2014/main" id="{3272B118-64EE-99BB-8728-CE26B185DCFC}"/>
              </a:ext>
            </a:extLst>
          </p:cNvPr>
          <p:cNvSpPr/>
          <p:nvPr userDrawn="1"/>
        </p:nvSpPr>
        <p:spPr>
          <a:xfrm>
            <a:off x="8353959" y="1690688"/>
            <a:ext cx="1546144" cy="1209996"/>
          </a:xfrm>
          <a:prstGeom prst="triangle">
            <a:avLst>
              <a:gd name="adj" fmla="val 50565"/>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9" name="Rectangle 7">
            <a:extLst>
              <a:ext uri="{FF2B5EF4-FFF2-40B4-BE49-F238E27FC236}">
                <a16:creationId xmlns:a16="http://schemas.microsoft.com/office/drawing/2014/main" id="{CCA8528F-A469-ED70-E9CA-F25798C1A305}"/>
              </a:ext>
            </a:extLst>
          </p:cNvPr>
          <p:cNvSpPr/>
          <p:nvPr userDrawn="1"/>
        </p:nvSpPr>
        <p:spPr>
          <a:xfrm>
            <a:off x="2209800" y="3095720"/>
            <a:ext cx="3933255" cy="232786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Use [1], [2], [3] for </a:t>
            </a:r>
            <a:r>
              <a:rPr lang="it-IT" dirty="0" err="1"/>
              <a:t>everything</a:t>
            </a:r>
            <a:r>
              <a:rPr lang="it-IT" dirty="0"/>
              <a:t> </a:t>
            </a:r>
            <a:r>
              <a:rPr lang="it-IT" dirty="0" err="1"/>
              <a:t>you</a:t>
            </a:r>
            <a:r>
              <a:rPr lang="it-IT" dirty="0"/>
              <a:t> </a:t>
            </a:r>
            <a:r>
              <a:rPr lang="it-IT" dirty="0" err="1"/>
              <a:t>have</a:t>
            </a:r>
            <a:r>
              <a:rPr lang="it-IT" dirty="0"/>
              <a:t> from a source (</a:t>
            </a:r>
            <a:r>
              <a:rPr lang="it-IT" dirty="0" err="1"/>
              <a:t>numbers</a:t>
            </a:r>
            <a:r>
              <a:rPr lang="it-IT" dirty="0"/>
              <a:t> </a:t>
            </a:r>
            <a:r>
              <a:rPr lang="it-IT" dirty="0" err="1"/>
              <a:t>should</a:t>
            </a:r>
            <a:r>
              <a:rPr lang="it-IT" dirty="0"/>
              <a:t> be the </a:t>
            </a:r>
            <a:r>
              <a:rPr lang="it-IT" dirty="0" err="1"/>
              <a:t>same</a:t>
            </a:r>
            <a:r>
              <a:rPr lang="it-IT" dirty="0"/>
              <a:t> like in the </a:t>
            </a:r>
            <a:r>
              <a:rPr lang="it-IT" dirty="0" err="1"/>
              <a:t>bibliography</a:t>
            </a:r>
            <a:r>
              <a:rPr lang="it-IT" dirty="0"/>
              <a:t>) (</a:t>
            </a:r>
            <a:r>
              <a:rPr lang="it-IT" dirty="0" err="1"/>
              <a:t>incl</a:t>
            </a:r>
            <a:r>
              <a:rPr lang="it-IT" dirty="0"/>
              <a:t>. pictures / </a:t>
            </a:r>
            <a:r>
              <a:rPr lang="it-IT" dirty="0" err="1"/>
              <a:t>if</a:t>
            </a:r>
            <a:r>
              <a:rPr lang="it-IT" dirty="0"/>
              <a:t> </a:t>
            </a:r>
            <a:r>
              <a:rPr lang="it-IT" dirty="0" err="1"/>
              <a:t>you</a:t>
            </a:r>
            <a:r>
              <a:rPr lang="it-IT" dirty="0"/>
              <a:t> </a:t>
            </a:r>
            <a:r>
              <a:rPr lang="it-IT" dirty="0" err="1"/>
              <a:t>created</a:t>
            </a:r>
            <a:r>
              <a:rPr lang="it-IT" dirty="0"/>
              <a:t> </a:t>
            </a:r>
            <a:r>
              <a:rPr lang="it-IT" dirty="0" err="1"/>
              <a:t>them</a:t>
            </a:r>
            <a:r>
              <a:rPr lang="it-IT" dirty="0"/>
              <a:t> by </a:t>
            </a:r>
            <a:r>
              <a:rPr lang="it-IT" dirty="0" err="1"/>
              <a:t>your</a:t>
            </a:r>
            <a:r>
              <a:rPr lang="it-IT" dirty="0"/>
              <a:t> </a:t>
            </a:r>
            <a:r>
              <a:rPr lang="it-IT" dirty="0" err="1"/>
              <a:t>own</a:t>
            </a:r>
            <a:r>
              <a:rPr lang="it-IT" dirty="0"/>
              <a:t>, </a:t>
            </a:r>
            <a:r>
              <a:rPr lang="it-IT" dirty="0" err="1"/>
              <a:t>declare</a:t>
            </a:r>
            <a:r>
              <a:rPr lang="it-IT" dirty="0"/>
              <a:t> </a:t>
            </a:r>
            <a:r>
              <a:rPr lang="it-IT" dirty="0" err="1"/>
              <a:t>them</a:t>
            </a:r>
            <a:r>
              <a:rPr lang="it-IT" dirty="0"/>
              <a:t> </a:t>
            </a:r>
            <a:r>
              <a:rPr lang="it-IT" dirty="0" err="1"/>
              <a:t>as</a:t>
            </a:r>
            <a:r>
              <a:rPr lang="it-IT" dirty="0"/>
              <a:t> a </a:t>
            </a:r>
            <a:r>
              <a:rPr lang="it-IT" dirty="0" err="1"/>
              <a:t>thing</a:t>
            </a:r>
            <a:r>
              <a:rPr lang="it-IT" dirty="0"/>
              <a:t> </a:t>
            </a:r>
            <a:r>
              <a:rPr lang="it-IT" dirty="0" err="1"/>
              <a:t>you’ve</a:t>
            </a:r>
            <a:r>
              <a:rPr lang="it-IT" dirty="0"/>
              <a:t> </a:t>
            </a:r>
            <a:r>
              <a:rPr lang="it-IT" dirty="0" err="1"/>
              <a:t>done</a:t>
            </a:r>
            <a:r>
              <a:rPr lang="it-IT" dirty="0"/>
              <a:t> ) [Style </a:t>
            </a:r>
            <a:r>
              <a:rPr lang="it-IT" dirty="0" err="1"/>
              <a:t>Aptos</a:t>
            </a:r>
            <a:r>
              <a:rPr lang="it-IT" dirty="0"/>
              <a:t>/14]</a:t>
            </a:r>
            <a:endParaRPr lang="en-GB" dirty="0"/>
          </a:p>
        </p:txBody>
      </p:sp>
      <p:sp>
        <p:nvSpPr>
          <p:cNvPr id="10" name="Rectangle 11">
            <a:extLst>
              <a:ext uri="{FF2B5EF4-FFF2-40B4-BE49-F238E27FC236}">
                <a16:creationId xmlns:a16="http://schemas.microsoft.com/office/drawing/2014/main" id="{E1F8C099-06EF-7661-9A3C-60FE5CD4C5D5}"/>
              </a:ext>
            </a:extLst>
          </p:cNvPr>
          <p:cNvSpPr/>
          <p:nvPr userDrawn="1"/>
        </p:nvSpPr>
        <p:spPr>
          <a:xfrm>
            <a:off x="8862928" y="1838850"/>
            <a:ext cx="542886" cy="1200329"/>
          </a:xfrm>
          <a:prstGeom prst="rect">
            <a:avLst/>
          </a:prstGeom>
          <a:noFill/>
        </p:spPr>
        <p:txBody>
          <a:bodyPr wrap="square" lIns="91440" tIns="45720" rIns="91440" bIns="45720">
            <a:spAutoFit/>
          </a:bodyPr>
          <a:lstStyle/>
          <a:p>
            <a:pPr algn="ctr"/>
            <a:r>
              <a:rPr lang="en-GB" sz="7200" b="1" cap="none" spc="0" dirty="0">
                <a:ln w="0"/>
                <a:solidFill>
                  <a:schemeClr val="tx1"/>
                </a:solidFill>
              </a:rPr>
              <a:t>!</a:t>
            </a:r>
          </a:p>
        </p:txBody>
      </p:sp>
      <p:sp>
        <p:nvSpPr>
          <p:cNvPr id="11" name="Rectangle 7">
            <a:extLst>
              <a:ext uri="{FF2B5EF4-FFF2-40B4-BE49-F238E27FC236}">
                <a16:creationId xmlns:a16="http://schemas.microsoft.com/office/drawing/2014/main" id="{6E31FDF0-C963-BED4-C97E-FF9F67C07D21}"/>
              </a:ext>
            </a:extLst>
          </p:cNvPr>
          <p:cNvSpPr/>
          <p:nvPr userDrawn="1"/>
        </p:nvSpPr>
        <p:spPr>
          <a:xfrm>
            <a:off x="7312803" y="3084777"/>
            <a:ext cx="3933255" cy="232786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a:t>
            </a:r>
            <a:r>
              <a:rPr lang="it-IT" dirty="0" err="1"/>
              <a:t>is</a:t>
            </a:r>
            <a:r>
              <a:rPr lang="it-IT" dirty="0"/>
              <a:t> an </a:t>
            </a:r>
            <a:r>
              <a:rPr lang="it-IT" dirty="0" err="1"/>
              <a:t>example</a:t>
            </a:r>
            <a:r>
              <a:rPr lang="it-IT" dirty="0"/>
              <a:t> </a:t>
            </a:r>
            <a:r>
              <a:rPr lang="it-IT" b="1" dirty="0"/>
              <a:t>BUT</a:t>
            </a:r>
          </a:p>
          <a:p>
            <a:pPr algn="ctr"/>
            <a:r>
              <a:rPr lang="it-IT" dirty="0"/>
              <a:t>an </a:t>
            </a:r>
            <a:r>
              <a:rPr lang="it-IT" dirty="0" err="1"/>
              <a:t>intial</a:t>
            </a:r>
            <a:r>
              <a:rPr lang="it-IT" dirty="0"/>
              <a:t> slide with </a:t>
            </a:r>
            <a:r>
              <a:rPr lang="it-IT" dirty="0" err="1"/>
              <a:t>all</a:t>
            </a:r>
            <a:r>
              <a:rPr lang="it-IT" dirty="0"/>
              <a:t> the tasks </a:t>
            </a:r>
            <a:r>
              <a:rPr lang="it-IT" dirty="0" err="1"/>
              <a:t>completed</a:t>
            </a:r>
            <a:r>
              <a:rPr lang="it-IT" dirty="0"/>
              <a:t> for the week </a:t>
            </a:r>
            <a:r>
              <a:rPr lang="it-IT" dirty="0" err="1"/>
              <a:t>should</a:t>
            </a:r>
            <a:r>
              <a:rPr lang="it-IT" dirty="0"/>
              <a:t> </a:t>
            </a:r>
            <a:r>
              <a:rPr lang="it-IT" dirty="0" err="1"/>
              <a:t>always</a:t>
            </a:r>
            <a:r>
              <a:rPr lang="it-IT" dirty="0"/>
              <a:t> be </a:t>
            </a:r>
            <a:r>
              <a:rPr lang="it-IT" dirty="0" err="1"/>
              <a:t>included</a:t>
            </a:r>
            <a:br>
              <a:rPr lang="it-IT" dirty="0"/>
            </a:br>
            <a:r>
              <a:rPr lang="it-IT" dirty="0"/>
              <a:t>Use the </a:t>
            </a:r>
            <a:r>
              <a:rPr lang="it-IT" dirty="0" err="1"/>
              <a:t>same</a:t>
            </a:r>
            <a:r>
              <a:rPr lang="it-IT" dirty="0"/>
              <a:t> style, do </a:t>
            </a:r>
            <a:r>
              <a:rPr lang="it-IT" dirty="0" err="1"/>
              <a:t>not</a:t>
            </a:r>
            <a:r>
              <a:rPr lang="it-IT" dirty="0"/>
              <a:t> </a:t>
            </a:r>
            <a:r>
              <a:rPr lang="it-IT" dirty="0" err="1"/>
              <a:t>write</a:t>
            </a:r>
            <a:r>
              <a:rPr lang="it-IT" dirty="0"/>
              <a:t> more text </a:t>
            </a:r>
            <a:r>
              <a:rPr lang="it-IT" dirty="0" err="1"/>
              <a:t>than</a:t>
            </a:r>
            <a:r>
              <a:rPr lang="it-IT" dirty="0"/>
              <a:t> </a:t>
            </a:r>
            <a:r>
              <a:rPr lang="it-IT" dirty="0" err="1"/>
              <a:t>necessary</a:t>
            </a:r>
            <a:r>
              <a:rPr lang="it-IT" dirty="0"/>
              <a:t> (short, concise bullet points are </a:t>
            </a:r>
            <a:r>
              <a:rPr lang="it-IT" dirty="0" err="1"/>
              <a:t>often</a:t>
            </a:r>
            <a:r>
              <a:rPr lang="it-IT" dirty="0"/>
              <a:t> </a:t>
            </a:r>
            <a:r>
              <a:rPr lang="it-IT" dirty="0" err="1"/>
              <a:t>enough</a:t>
            </a:r>
            <a:r>
              <a:rPr lang="it-IT" dirty="0"/>
              <a:t>)</a:t>
            </a:r>
            <a:endParaRPr lang="en-GB" dirty="0"/>
          </a:p>
        </p:txBody>
      </p:sp>
      <p:sp>
        <p:nvSpPr>
          <p:cNvPr id="12" name="Textfeld 11">
            <a:extLst>
              <a:ext uri="{FF2B5EF4-FFF2-40B4-BE49-F238E27FC236}">
                <a16:creationId xmlns:a16="http://schemas.microsoft.com/office/drawing/2014/main" id="{5BA9FE0F-4438-A90E-178E-370DFB88F067}"/>
              </a:ext>
            </a:extLst>
          </p:cNvPr>
          <p:cNvSpPr txBox="1"/>
          <p:nvPr userDrawn="1"/>
        </p:nvSpPr>
        <p:spPr>
          <a:xfrm>
            <a:off x="812800" y="6219031"/>
            <a:ext cx="2120901" cy="307777"/>
          </a:xfrm>
          <a:prstGeom prst="rect">
            <a:avLst/>
          </a:prstGeom>
          <a:noFill/>
        </p:spPr>
        <p:txBody>
          <a:bodyPr wrap="square" rtlCol="0">
            <a:spAutoFit/>
          </a:bodyPr>
          <a:lstStyle/>
          <a:p>
            <a:r>
              <a:rPr lang="de-DE" sz="1400" dirty="0"/>
              <a:t>[1], [2]….</a:t>
            </a:r>
          </a:p>
        </p:txBody>
      </p:sp>
      <p:cxnSp>
        <p:nvCxnSpPr>
          <p:cNvPr id="13" name="Straight Arrow Connector 21">
            <a:extLst>
              <a:ext uri="{FF2B5EF4-FFF2-40B4-BE49-F238E27FC236}">
                <a16:creationId xmlns:a16="http://schemas.microsoft.com/office/drawing/2014/main" id="{C9F1C9AE-6377-666B-8F06-CF0B8B317160}"/>
              </a:ext>
            </a:extLst>
          </p:cNvPr>
          <p:cNvCxnSpPr>
            <a:cxnSpLocks/>
          </p:cNvCxnSpPr>
          <p:nvPr userDrawn="1"/>
        </p:nvCxnSpPr>
        <p:spPr>
          <a:xfrm flipH="1">
            <a:off x="1502229" y="4898571"/>
            <a:ext cx="1487714" cy="131838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7">
            <a:extLst>
              <a:ext uri="{FF2B5EF4-FFF2-40B4-BE49-F238E27FC236}">
                <a16:creationId xmlns:a16="http://schemas.microsoft.com/office/drawing/2014/main" id="{8C56F642-24B4-9889-6DFF-DDDACEFB7E68}"/>
              </a:ext>
            </a:extLst>
          </p:cNvPr>
          <p:cNvSpPr/>
          <p:nvPr userDrawn="1"/>
        </p:nvSpPr>
        <p:spPr>
          <a:xfrm>
            <a:off x="5256400" y="1634301"/>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15" name="Datumsplatzhalter 14">
            <a:extLst>
              <a:ext uri="{FF2B5EF4-FFF2-40B4-BE49-F238E27FC236}">
                <a16:creationId xmlns:a16="http://schemas.microsoft.com/office/drawing/2014/main" id="{F5B6D5E1-3173-F7DB-AFEA-577613F3A0E2}"/>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16" name="Fußzeilenplatzhalter 15">
            <a:extLst>
              <a:ext uri="{FF2B5EF4-FFF2-40B4-BE49-F238E27FC236}">
                <a16:creationId xmlns:a16="http://schemas.microsoft.com/office/drawing/2014/main" id="{4201E827-9609-58AA-70BC-996E2AD05F8D}"/>
              </a:ext>
            </a:extLst>
          </p:cNvPr>
          <p:cNvSpPr>
            <a:spLocks noGrp="1"/>
          </p:cNvSpPr>
          <p:nvPr>
            <p:ph type="ftr" sz="quarter" idx="11"/>
          </p:nvPr>
        </p:nvSpPr>
        <p:spPr/>
        <p:txBody>
          <a:bodyPr/>
          <a:lstStyle/>
          <a:p>
            <a:r>
              <a:rPr lang="en-GB"/>
              <a:t>Team Name / Optimus Syria</a:t>
            </a:r>
            <a:endParaRPr lang="en-GB" dirty="0"/>
          </a:p>
        </p:txBody>
      </p:sp>
      <p:sp>
        <p:nvSpPr>
          <p:cNvPr id="17" name="Foliennummernplatzhalter 16">
            <a:extLst>
              <a:ext uri="{FF2B5EF4-FFF2-40B4-BE49-F238E27FC236}">
                <a16:creationId xmlns:a16="http://schemas.microsoft.com/office/drawing/2014/main" id="{DE013F6E-0CEE-85C3-4AD1-ADEED88F5D1E}"/>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8" name="Textplatzhalter 16">
            <a:extLst>
              <a:ext uri="{FF2B5EF4-FFF2-40B4-BE49-F238E27FC236}">
                <a16:creationId xmlns:a16="http://schemas.microsoft.com/office/drawing/2014/main" id="{4C7AB516-D061-772D-6849-99EBB4468916}"/>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930394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ext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8CB4A-E85F-FC1F-2439-52B071A98EBA}"/>
              </a:ext>
            </a:extLst>
          </p:cNvPr>
          <p:cNvSpPr>
            <a:spLocks noGrp="1" noRot="1" noMove="1" noResize="1" noEditPoints="1" noAdjustHandles="1" noChangeArrowheads="1" noChangeShapeType="1"/>
          </p:cNvSpPr>
          <p:nvPr>
            <p:ph type="title" hasCustomPrompt="1"/>
          </p:nvPr>
        </p:nvSpPr>
        <p:spPr/>
        <p:txBody>
          <a:bodyPr/>
          <a:lstStyle>
            <a:lvl1pPr>
              <a:defRPr sz="4400"/>
            </a:lvl1pPr>
          </a:lstStyle>
          <a:p>
            <a:r>
              <a:rPr lang="de-DE" dirty="0"/>
              <a:t>1. Title, </a:t>
            </a:r>
            <a:r>
              <a:rPr lang="de-DE" dirty="0" err="1"/>
              <a:t>example</a:t>
            </a:r>
            <a:r>
              <a:rPr lang="de-DE" dirty="0"/>
              <a:t>: Tasks </a:t>
            </a:r>
            <a:r>
              <a:rPr lang="de-DE" dirty="0" err="1"/>
              <a:t>of</a:t>
            </a:r>
            <a:r>
              <a:rPr lang="de-DE" dirty="0"/>
              <a:t> </a:t>
            </a:r>
            <a:r>
              <a:rPr lang="de-DE" dirty="0" err="1"/>
              <a:t>the</a:t>
            </a:r>
            <a:r>
              <a:rPr lang="de-DE" dirty="0"/>
              <a:t> </a:t>
            </a:r>
            <a:r>
              <a:rPr lang="de-DE" dirty="0" err="1"/>
              <a:t>week</a:t>
            </a:r>
            <a:r>
              <a:rPr lang="de-DE" dirty="0"/>
              <a:t>   </a:t>
            </a:r>
          </a:p>
        </p:txBody>
      </p:sp>
      <p:sp>
        <p:nvSpPr>
          <p:cNvPr id="3" name="Inhaltsplatzhalter 2">
            <a:extLst>
              <a:ext uri="{FF2B5EF4-FFF2-40B4-BE49-F238E27FC236}">
                <a16:creationId xmlns:a16="http://schemas.microsoft.com/office/drawing/2014/main" id="{E4216958-F611-9E4F-AA4F-56999F637A75}"/>
              </a:ext>
            </a:extLst>
          </p:cNvPr>
          <p:cNvSpPr>
            <a:spLocks noGrp="1"/>
          </p:cNvSpPr>
          <p:nvPr>
            <p:ph idx="1" hasCustomPrompt="1"/>
          </p:nvPr>
        </p:nvSpPr>
        <p:spPr/>
        <p:txBody>
          <a:bodyPr/>
          <a:lstStyle>
            <a:lvl1pPr>
              <a:defRPr sz="2200"/>
            </a:lvl1pPr>
            <a:lvl2pPr marL="971550" indent="-514350">
              <a:buFont typeface="+mj-lt"/>
              <a:buAutoNum type="romanLcPeriod"/>
              <a:defRPr sz="2000"/>
            </a:lvl2pPr>
          </a:lstStyle>
          <a:p>
            <a:pPr lvl="0"/>
            <a:r>
              <a:rPr lang="de-DE" dirty="0" err="1"/>
              <a:t>Abcd</a:t>
            </a:r>
            <a:endParaRPr lang="de-DE" dirty="0"/>
          </a:p>
          <a:p>
            <a:pPr lvl="1"/>
            <a:r>
              <a:rPr lang="de-DE" dirty="0" err="1"/>
              <a:t>efgh</a:t>
            </a:r>
            <a:endParaRPr lang="de-DE" dirty="0"/>
          </a:p>
        </p:txBody>
      </p:sp>
      <p:cxnSp>
        <p:nvCxnSpPr>
          <p:cNvPr id="7" name="Straight Connector 5">
            <a:extLst>
              <a:ext uri="{FF2B5EF4-FFF2-40B4-BE49-F238E27FC236}">
                <a16:creationId xmlns:a16="http://schemas.microsoft.com/office/drawing/2014/main" id="{C5BF7EBE-3919-817C-149B-CF38705C6BC9}"/>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Textplatzhalter 16">
            <a:extLst>
              <a:ext uri="{FF2B5EF4-FFF2-40B4-BE49-F238E27FC236}">
                <a16:creationId xmlns:a16="http://schemas.microsoft.com/office/drawing/2014/main" id="{479D6A9B-7716-D398-EE18-2F2D6AC11B70}"/>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
        <p:nvSpPr>
          <p:cNvPr id="9" name="Datumsplatzhalter 8">
            <a:extLst>
              <a:ext uri="{FF2B5EF4-FFF2-40B4-BE49-F238E27FC236}">
                <a16:creationId xmlns:a16="http://schemas.microsoft.com/office/drawing/2014/main" id="{45BE17EA-55E6-D579-4D1F-7901F944C6AA}"/>
              </a:ext>
            </a:extLst>
          </p:cNvPr>
          <p:cNvSpPr>
            <a:spLocks noGrp="1"/>
          </p:cNvSpPr>
          <p:nvPr>
            <p:ph type="dt" sz="half" idx="19"/>
          </p:nvPr>
        </p:nvSpPr>
        <p:spPr/>
        <p:txBody>
          <a:bodyPr/>
          <a:lstStyle/>
          <a:p>
            <a:fld id="{02AEE8E4-D792-40D2-B8D4-0007E21A0CF8}" type="datetime1">
              <a:rPr lang="en-GB" smtClean="0"/>
              <a:t>03/11/2025</a:t>
            </a:fld>
            <a:endParaRPr lang="en-GB" dirty="0"/>
          </a:p>
        </p:txBody>
      </p:sp>
      <p:sp>
        <p:nvSpPr>
          <p:cNvPr id="10" name="Fußzeilenplatzhalter 9">
            <a:extLst>
              <a:ext uri="{FF2B5EF4-FFF2-40B4-BE49-F238E27FC236}">
                <a16:creationId xmlns:a16="http://schemas.microsoft.com/office/drawing/2014/main" id="{810CEF70-3482-4FC0-A3A4-7FB408C94A42}"/>
              </a:ext>
            </a:extLst>
          </p:cNvPr>
          <p:cNvSpPr>
            <a:spLocks noGrp="1"/>
          </p:cNvSpPr>
          <p:nvPr>
            <p:ph type="ftr" sz="quarter" idx="20"/>
          </p:nvPr>
        </p:nvSpPr>
        <p:spPr/>
        <p:txBody>
          <a:bodyPr/>
          <a:lstStyle/>
          <a:p>
            <a:r>
              <a:rPr lang="en-GB"/>
              <a:t>Team Name / Optimus Syria</a:t>
            </a:r>
            <a:endParaRPr lang="en-GB" dirty="0"/>
          </a:p>
        </p:txBody>
      </p:sp>
      <p:sp>
        <p:nvSpPr>
          <p:cNvPr id="11" name="Foliennummernplatzhalter 10">
            <a:extLst>
              <a:ext uri="{FF2B5EF4-FFF2-40B4-BE49-F238E27FC236}">
                <a16:creationId xmlns:a16="http://schemas.microsoft.com/office/drawing/2014/main" id="{4879E7A9-C563-396E-C6B6-B45497D433BD}"/>
              </a:ext>
            </a:extLst>
          </p:cNvPr>
          <p:cNvSpPr>
            <a:spLocks noGrp="1"/>
          </p:cNvSpPr>
          <p:nvPr>
            <p:ph type="sldNum" sz="quarter" idx="21"/>
          </p:nvPr>
        </p:nvSpPr>
        <p:spPr/>
        <p:txBody>
          <a:bodyPr/>
          <a:lstStyle/>
          <a:p>
            <a:fld id="{013F6232-4F06-48BA-8F69-BF531F607829}" type="slidenum">
              <a:rPr lang="en-GB" smtClean="0"/>
              <a:pPr/>
              <a:t>‹#›</a:t>
            </a:fld>
            <a:endParaRPr lang="en-GB" dirty="0"/>
          </a:p>
        </p:txBody>
      </p:sp>
      <p:sp>
        <p:nvSpPr>
          <p:cNvPr id="5" name="Textplatzhalter 4">
            <a:extLst>
              <a:ext uri="{FF2B5EF4-FFF2-40B4-BE49-F238E27FC236}">
                <a16:creationId xmlns:a16="http://schemas.microsoft.com/office/drawing/2014/main" id="{9AB8CDF8-03C0-DF20-0ABC-80A78BDABFB2}"/>
              </a:ext>
            </a:extLst>
          </p:cNvPr>
          <p:cNvSpPr>
            <a:spLocks noGrp="1"/>
          </p:cNvSpPr>
          <p:nvPr>
            <p:ph type="body" sz="quarter" idx="22" hasCustomPrompt="1"/>
          </p:nvPr>
        </p:nvSpPr>
        <p:spPr>
          <a:xfrm>
            <a:off x="749023" y="6216958"/>
            <a:ext cx="2248453" cy="309850"/>
          </a:xfrm>
        </p:spPr>
        <p:txBody>
          <a:bodyPr/>
          <a:lstStyle>
            <a:lvl2pPr marL="4572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t>[1], [2]….</a:t>
            </a:r>
          </a:p>
          <a:p>
            <a:pPr lvl="1"/>
            <a:endParaRPr lang="en-GB" dirty="0"/>
          </a:p>
        </p:txBody>
      </p:sp>
    </p:spTree>
    <p:extLst>
      <p:ext uri="{BB962C8B-B14F-4D97-AF65-F5344CB8AC3E}">
        <p14:creationId xmlns:p14="http://schemas.microsoft.com/office/powerpoint/2010/main" val="219843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item (Explana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8CB4A-E85F-FC1F-2439-52B071A98EBA}"/>
              </a:ext>
            </a:extLst>
          </p:cNvPr>
          <p:cNvSpPr>
            <a:spLocks noGrp="1" noRot="1" noMove="1" noResize="1" noEditPoints="1" noAdjustHandles="1" noChangeArrowheads="1" noChangeShapeType="1"/>
          </p:cNvSpPr>
          <p:nvPr>
            <p:ph type="title" hasCustomPrompt="1"/>
          </p:nvPr>
        </p:nvSpPr>
        <p:spPr/>
        <p:txBody>
          <a:bodyPr/>
          <a:lstStyle>
            <a:lvl1pPr>
              <a:defRPr sz="4400"/>
            </a:lvl1pPr>
          </a:lstStyle>
          <a:p>
            <a:r>
              <a:rPr lang="de-DE" dirty="0"/>
              <a:t>1-i. </a:t>
            </a:r>
            <a:r>
              <a:rPr lang="de-DE" dirty="0" err="1"/>
              <a:t>Example</a:t>
            </a:r>
            <a:r>
              <a:rPr lang="de-DE" dirty="0"/>
              <a:t>: </a:t>
            </a:r>
            <a:r>
              <a:rPr lang="de-DE" dirty="0" err="1"/>
              <a:t>Drawings</a:t>
            </a:r>
            <a:r>
              <a:rPr lang="de-DE" dirty="0"/>
              <a:t> </a:t>
            </a:r>
            <a:r>
              <a:rPr lang="de-DE" dirty="0" err="1"/>
              <a:t>from</a:t>
            </a:r>
            <a:r>
              <a:rPr lang="de-DE" dirty="0"/>
              <a:t> </a:t>
            </a:r>
            <a:r>
              <a:rPr lang="de-DE" dirty="0" err="1"/>
              <a:t>the</a:t>
            </a:r>
            <a:r>
              <a:rPr lang="de-DE" dirty="0"/>
              <a:t> </a:t>
            </a:r>
            <a:r>
              <a:rPr lang="de-DE" dirty="0" err="1"/>
              <a:t>week</a:t>
            </a:r>
            <a:endParaRPr lang="de-DE" dirty="0"/>
          </a:p>
        </p:txBody>
      </p:sp>
      <p:sp>
        <p:nvSpPr>
          <p:cNvPr id="3" name="Inhaltsplatzhalter 2">
            <a:extLst>
              <a:ext uri="{FF2B5EF4-FFF2-40B4-BE49-F238E27FC236}">
                <a16:creationId xmlns:a16="http://schemas.microsoft.com/office/drawing/2014/main" id="{E4216958-F611-9E4F-AA4F-56999F637A75}"/>
              </a:ext>
            </a:extLst>
          </p:cNvPr>
          <p:cNvSpPr>
            <a:spLocks noGrp="1"/>
          </p:cNvSpPr>
          <p:nvPr>
            <p:ph idx="1" hasCustomPrompt="1"/>
          </p:nvPr>
        </p:nvSpPr>
        <p:spPr/>
        <p:txBody>
          <a:bodyPr/>
          <a:lstStyle>
            <a:lvl1pPr>
              <a:defRPr sz="2200"/>
            </a:lvl1pPr>
            <a:lvl2pPr marL="971550" indent="-514350">
              <a:buFont typeface="+mj-lt"/>
              <a:buAutoNum type="romanLcPeriod"/>
              <a:defRPr sz="2000"/>
            </a:lvl2pPr>
          </a:lstStyle>
          <a:p>
            <a:pPr lvl="0"/>
            <a:r>
              <a:rPr lang="de-DE" dirty="0" err="1"/>
              <a:t>Abcd</a:t>
            </a:r>
            <a:r>
              <a:rPr lang="de-DE" dirty="0"/>
              <a:t> (</a:t>
            </a:r>
            <a:r>
              <a:rPr lang="de-DE" dirty="0" err="1"/>
              <a:t>Aptos</a:t>
            </a:r>
            <a:r>
              <a:rPr lang="de-DE" dirty="0"/>
              <a:t> 22)</a:t>
            </a:r>
          </a:p>
          <a:p>
            <a:pPr lvl="1"/>
            <a:r>
              <a:rPr lang="de-DE" dirty="0" err="1"/>
              <a:t>efgh</a:t>
            </a:r>
            <a:r>
              <a:rPr lang="de-DE" dirty="0"/>
              <a:t> (</a:t>
            </a:r>
            <a:r>
              <a:rPr lang="de-DE" dirty="0" err="1"/>
              <a:t>Aptos</a:t>
            </a:r>
            <a:r>
              <a:rPr lang="de-DE" dirty="0"/>
              <a:t> 20)</a:t>
            </a:r>
          </a:p>
        </p:txBody>
      </p:sp>
      <p:cxnSp>
        <p:nvCxnSpPr>
          <p:cNvPr id="7" name="Straight Connector 5">
            <a:extLst>
              <a:ext uri="{FF2B5EF4-FFF2-40B4-BE49-F238E27FC236}">
                <a16:creationId xmlns:a16="http://schemas.microsoft.com/office/drawing/2014/main" id="{C5BF7EBE-3919-817C-149B-CF38705C6BC9}"/>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1" name="Isosceles Triangle 6">
            <a:extLst>
              <a:ext uri="{FF2B5EF4-FFF2-40B4-BE49-F238E27FC236}">
                <a16:creationId xmlns:a16="http://schemas.microsoft.com/office/drawing/2014/main" id="{703A19AF-E449-D353-12E1-A3DAF32E3EAB}"/>
              </a:ext>
            </a:extLst>
          </p:cNvPr>
          <p:cNvSpPr/>
          <p:nvPr userDrawn="1"/>
        </p:nvSpPr>
        <p:spPr>
          <a:xfrm>
            <a:off x="5218873" y="2853022"/>
            <a:ext cx="1546144" cy="1209996"/>
          </a:xfrm>
          <a:prstGeom prst="triangle">
            <a:avLst>
              <a:gd name="adj" fmla="val 50565"/>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2" name="Rectangle 7">
            <a:extLst>
              <a:ext uri="{FF2B5EF4-FFF2-40B4-BE49-F238E27FC236}">
                <a16:creationId xmlns:a16="http://schemas.microsoft.com/office/drawing/2014/main" id="{650D751B-3D4C-8864-D7F4-6EC8348A31EE}"/>
              </a:ext>
            </a:extLst>
          </p:cNvPr>
          <p:cNvSpPr/>
          <p:nvPr userDrawn="1"/>
        </p:nvSpPr>
        <p:spPr>
          <a:xfrm>
            <a:off x="4025317" y="4094711"/>
            <a:ext cx="3933255" cy="1298198"/>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a:t>
            </a:r>
            <a:r>
              <a:rPr lang="it-IT" dirty="0" err="1"/>
              <a:t>is</a:t>
            </a:r>
            <a:r>
              <a:rPr lang="it-IT" dirty="0"/>
              <a:t> an </a:t>
            </a:r>
            <a:r>
              <a:rPr lang="it-IT" dirty="0" err="1"/>
              <a:t>example</a:t>
            </a:r>
            <a:r>
              <a:rPr lang="it-IT" dirty="0"/>
              <a:t> BUT </a:t>
            </a:r>
            <a:r>
              <a:rPr lang="it-IT" dirty="0" err="1"/>
              <a:t>if</a:t>
            </a:r>
            <a:r>
              <a:rPr lang="it-IT" dirty="0"/>
              <a:t> </a:t>
            </a:r>
            <a:r>
              <a:rPr lang="it-IT" dirty="0" err="1"/>
              <a:t>you</a:t>
            </a:r>
            <a:r>
              <a:rPr lang="it-IT" dirty="0"/>
              <a:t> use </a:t>
            </a:r>
            <a:r>
              <a:rPr lang="it-IT" dirty="0" err="1"/>
              <a:t>underpoints</a:t>
            </a:r>
            <a:r>
              <a:rPr lang="it-IT" dirty="0"/>
              <a:t> </a:t>
            </a:r>
            <a:r>
              <a:rPr lang="it-IT" dirty="0" err="1"/>
              <a:t>please</a:t>
            </a:r>
            <a:r>
              <a:rPr lang="it-IT" dirty="0"/>
              <a:t> with the i, ii, iii….</a:t>
            </a:r>
            <a:endParaRPr lang="en-GB" dirty="0"/>
          </a:p>
        </p:txBody>
      </p:sp>
      <p:sp>
        <p:nvSpPr>
          <p:cNvPr id="13" name="Rectangle 11">
            <a:extLst>
              <a:ext uri="{FF2B5EF4-FFF2-40B4-BE49-F238E27FC236}">
                <a16:creationId xmlns:a16="http://schemas.microsoft.com/office/drawing/2014/main" id="{9BDEC9EB-F30A-F42A-26C3-F9AE08765705}"/>
              </a:ext>
            </a:extLst>
          </p:cNvPr>
          <p:cNvSpPr/>
          <p:nvPr userDrawn="1"/>
        </p:nvSpPr>
        <p:spPr>
          <a:xfrm>
            <a:off x="5727842" y="3001184"/>
            <a:ext cx="542886" cy="1200329"/>
          </a:xfrm>
          <a:prstGeom prst="rect">
            <a:avLst/>
          </a:prstGeom>
          <a:noFill/>
        </p:spPr>
        <p:txBody>
          <a:bodyPr wrap="square" lIns="91440" tIns="45720" rIns="91440" bIns="45720">
            <a:spAutoFit/>
          </a:bodyPr>
          <a:lstStyle/>
          <a:p>
            <a:pPr algn="ctr"/>
            <a:r>
              <a:rPr lang="en-GB" sz="7200" b="1" cap="none" spc="0" dirty="0">
                <a:ln w="0"/>
                <a:solidFill>
                  <a:schemeClr val="tx1"/>
                </a:solidFill>
              </a:rPr>
              <a:t>!</a:t>
            </a:r>
          </a:p>
        </p:txBody>
      </p:sp>
      <p:sp>
        <p:nvSpPr>
          <p:cNvPr id="8" name="Rectangle 7">
            <a:extLst>
              <a:ext uri="{FF2B5EF4-FFF2-40B4-BE49-F238E27FC236}">
                <a16:creationId xmlns:a16="http://schemas.microsoft.com/office/drawing/2014/main" id="{454BA2A1-6BBA-CA7A-578A-6529C5AD3CFE}"/>
              </a:ext>
            </a:extLst>
          </p:cNvPr>
          <p:cNvSpPr/>
          <p:nvPr userDrawn="1"/>
        </p:nvSpPr>
        <p:spPr>
          <a:xfrm>
            <a:off x="927758" y="2796999"/>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9" name="Datumsplatzhalter 8">
            <a:extLst>
              <a:ext uri="{FF2B5EF4-FFF2-40B4-BE49-F238E27FC236}">
                <a16:creationId xmlns:a16="http://schemas.microsoft.com/office/drawing/2014/main" id="{19E5AF50-94A3-4308-3B68-BAD76E7A7B09}"/>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10" name="Fußzeilenplatzhalter 9">
            <a:extLst>
              <a:ext uri="{FF2B5EF4-FFF2-40B4-BE49-F238E27FC236}">
                <a16:creationId xmlns:a16="http://schemas.microsoft.com/office/drawing/2014/main" id="{9798D87B-B794-AD8A-40F1-DEA4D547F712}"/>
              </a:ext>
            </a:extLst>
          </p:cNvPr>
          <p:cNvSpPr>
            <a:spLocks noGrp="1"/>
          </p:cNvSpPr>
          <p:nvPr>
            <p:ph type="ftr" sz="quarter" idx="11"/>
          </p:nvPr>
        </p:nvSpPr>
        <p:spPr/>
        <p:txBody>
          <a:bodyPr/>
          <a:lstStyle/>
          <a:p>
            <a:r>
              <a:rPr lang="en-GB"/>
              <a:t>Team Name / Optimus Syria</a:t>
            </a:r>
            <a:endParaRPr lang="en-GB" dirty="0"/>
          </a:p>
        </p:txBody>
      </p:sp>
      <p:sp>
        <p:nvSpPr>
          <p:cNvPr id="14" name="Foliennummernplatzhalter 13">
            <a:extLst>
              <a:ext uri="{FF2B5EF4-FFF2-40B4-BE49-F238E27FC236}">
                <a16:creationId xmlns:a16="http://schemas.microsoft.com/office/drawing/2014/main" id="{5E6253E5-E305-7986-3017-8FAC6F34DD9C}"/>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5" name="Textplatzhalter 16">
            <a:extLst>
              <a:ext uri="{FF2B5EF4-FFF2-40B4-BE49-F238E27FC236}">
                <a16:creationId xmlns:a16="http://schemas.microsoft.com/office/drawing/2014/main" id="{7E202380-1BD6-7A10-C51A-497A42391B9C}"/>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17732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ubite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8CB4A-E85F-FC1F-2439-52B071A98EBA}"/>
              </a:ext>
            </a:extLst>
          </p:cNvPr>
          <p:cNvSpPr>
            <a:spLocks noGrp="1" noRot="1" noMove="1" noResize="1" noEditPoints="1" noAdjustHandles="1" noChangeArrowheads="1" noChangeShapeType="1"/>
          </p:cNvSpPr>
          <p:nvPr>
            <p:ph type="title" hasCustomPrompt="1"/>
          </p:nvPr>
        </p:nvSpPr>
        <p:spPr/>
        <p:txBody>
          <a:bodyPr/>
          <a:lstStyle>
            <a:lvl1pPr>
              <a:defRPr sz="4400"/>
            </a:lvl1pPr>
          </a:lstStyle>
          <a:p>
            <a:r>
              <a:rPr lang="de-DE" dirty="0"/>
              <a:t>1-i. </a:t>
            </a:r>
            <a:r>
              <a:rPr lang="de-DE" dirty="0" err="1"/>
              <a:t>Example</a:t>
            </a:r>
            <a:r>
              <a:rPr lang="de-DE" dirty="0"/>
              <a:t>: </a:t>
            </a:r>
            <a:r>
              <a:rPr lang="de-DE" dirty="0" err="1"/>
              <a:t>Drawings</a:t>
            </a:r>
            <a:r>
              <a:rPr lang="de-DE" dirty="0"/>
              <a:t> </a:t>
            </a:r>
            <a:r>
              <a:rPr lang="de-DE" dirty="0" err="1"/>
              <a:t>from</a:t>
            </a:r>
            <a:r>
              <a:rPr lang="de-DE" dirty="0"/>
              <a:t> </a:t>
            </a:r>
            <a:r>
              <a:rPr lang="de-DE" dirty="0" err="1"/>
              <a:t>the</a:t>
            </a:r>
            <a:r>
              <a:rPr lang="de-DE" dirty="0"/>
              <a:t> </a:t>
            </a:r>
            <a:r>
              <a:rPr lang="de-DE" dirty="0" err="1"/>
              <a:t>week</a:t>
            </a:r>
            <a:endParaRPr lang="de-DE" dirty="0"/>
          </a:p>
        </p:txBody>
      </p:sp>
      <p:sp>
        <p:nvSpPr>
          <p:cNvPr id="3" name="Inhaltsplatzhalter 2">
            <a:extLst>
              <a:ext uri="{FF2B5EF4-FFF2-40B4-BE49-F238E27FC236}">
                <a16:creationId xmlns:a16="http://schemas.microsoft.com/office/drawing/2014/main" id="{E4216958-F611-9E4F-AA4F-56999F637A75}"/>
              </a:ext>
            </a:extLst>
          </p:cNvPr>
          <p:cNvSpPr>
            <a:spLocks noGrp="1"/>
          </p:cNvSpPr>
          <p:nvPr>
            <p:ph idx="1" hasCustomPrompt="1"/>
          </p:nvPr>
        </p:nvSpPr>
        <p:spPr/>
        <p:txBody>
          <a:bodyPr/>
          <a:lstStyle>
            <a:lvl1pPr>
              <a:defRPr sz="2200"/>
            </a:lvl1pPr>
            <a:lvl2pPr marL="971550" indent="-514350">
              <a:buFont typeface="+mj-lt"/>
              <a:buAutoNum type="romanLcPeriod"/>
              <a:defRPr sz="2000"/>
            </a:lvl2pPr>
          </a:lstStyle>
          <a:p>
            <a:pPr lvl="0"/>
            <a:r>
              <a:rPr lang="de-DE" dirty="0" err="1"/>
              <a:t>Abcd</a:t>
            </a:r>
            <a:endParaRPr lang="de-DE" dirty="0"/>
          </a:p>
          <a:p>
            <a:pPr lvl="1"/>
            <a:r>
              <a:rPr lang="de-DE" dirty="0" err="1"/>
              <a:t>efgh</a:t>
            </a:r>
            <a:endParaRPr lang="de-DE" dirty="0"/>
          </a:p>
        </p:txBody>
      </p:sp>
      <p:cxnSp>
        <p:nvCxnSpPr>
          <p:cNvPr id="7" name="Straight Connector 5">
            <a:extLst>
              <a:ext uri="{FF2B5EF4-FFF2-40B4-BE49-F238E27FC236}">
                <a16:creationId xmlns:a16="http://schemas.microsoft.com/office/drawing/2014/main" id="{C5BF7EBE-3919-817C-149B-CF38705C6BC9}"/>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Datumsplatzhalter 7">
            <a:extLst>
              <a:ext uri="{FF2B5EF4-FFF2-40B4-BE49-F238E27FC236}">
                <a16:creationId xmlns:a16="http://schemas.microsoft.com/office/drawing/2014/main" id="{5228F91E-E7AD-B275-5A60-89428222DD8C}"/>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9" name="Fußzeilenplatzhalter 8">
            <a:extLst>
              <a:ext uri="{FF2B5EF4-FFF2-40B4-BE49-F238E27FC236}">
                <a16:creationId xmlns:a16="http://schemas.microsoft.com/office/drawing/2014/main" id="{8F4F81C7-2C44-8CF8-2928-655E74DC8F30}"/>
              </a:ext>
            </a:extLst>
          </p:cNvPr>
          <p:cNvSpPr>
            <a:spLocks noGrp="1"/>
          </p:cNvSpPr>
          <p:nvPr>
            <p:ph type="ftr" sz="quarter" idx="11"/>
          </p:nvPr>
        </p:nvSpPr>
        <p:spPr/>
        <p:txBody>
          <a:bodyPr/>
          <a:lstStyle/>
          <a:p>
            <a:r>
              <a:rPr lang="en-GB"/>
              <a:t>Team Name / Optimus Syria</a:t>
            </a:r>
            <a:endParaRPr lang="en-GB" dirty="0"/>
          </a:p>
        </p:txBody>
      </p:sp>
      <p:sp>
        <p:nvSpPr>
          <p:cNvPr id="10" name="Foliennummernplatzhalter 9">
            <a:extLst>
              <a:ext uri="{FF2B5EF4-FFF2-40B4-BE49-F238E27FC236}">
                <a16:creationId xmlns:a16="http://schemas.microsoft.com/office/drawing/2014/main" id="{260D8F3F-3088-D685-66AD-D2110FD402DA}"/>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1" name="Textplatzhalter 16">
            <a:extLst>
              <a:ext uri="{FF2B5EF4-FFF2-40B4-BE49-F238E27FC236}">
                <a16:creationId xmlns:a16="http://schemas.microsoft.com/office/drawing/2014/main" id="{29BD9540-0DAC-F607-0D84-145CAF084DCB}"/>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
        <p:nvSpPr>
          <p:cNvPr id="4" name="Textplatzhalter 4">
            <a:extLst>
              <a:ext uri="{FF2B5EF4-FFF2-40B4-BE49-F238E27FC236}">
                <a16:creationId xmlns:a16="http://schemas.microsoft.com/office/drawing/2014/main" id="{9943038B-A8F9-48D6-0A29-94D4AA659F65}"/>
              </a:ext>
            </a:extLst>
          </p:cNvPr>
          <p:cNvSpPr>
            <a:spLocks noGrp="1"/>
          </p:cNvSpPr>
          <p:nvPr>
            <p:ph type="body" sz="quarter" idx="22" hasCustomPrompt="1"/>
          </p:nvPr>
        </p:nvSpPr>
        <p:spPr>
          <a:xfrm>
            <a:off x="749023" y="6216958"/>
            <a:ext cx="2248453" cy="309850"/>
          </a:xfrm>
        </p:spPr>
        <p:txBody>
          <a:bodyPr/>
          <a:lstStyle>
            <a:lvl2pPr marL="4572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black"/>
                </a:solidFill>
                <a:effectLst/>
                <a:uLnTx/>
                <a:uFillTx/>
                <a:latin typeface="Aptos" panose="02110004020202020204"/>
                <a:ea typeface="+mn-ea"/>
                <a:cs typeface="+mn-cs"/>
              </a:rPr>
              <a:t>[1], [2]….</a:t>
            </a:r>
          </a:p>
          <a:p>
            <a:pPr lvl="1"/>
            <a:endParaRPr lang="en-GB" dirty="0"/>
          </a:p>
        </p:txBody>
      </p:sp>
    </p:spTree>
    <p:extLst>
      <p:ext uri="{BB962C8B-B14F-4D97-AF65-F5344CB8AC3E}">
        <p14:creationId xmlns:p14="http://schemas.microsoft.com/office/powerpoint/2010/main" val="195973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 Slide (Explan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C287-18A0-EB82-8A27-F94CA3880D06}"/>
              </a:ext>
            </a:extLst>
          </p:cNvPr>
          <p:cNvSpPr>
            <a:spLocks noGrp="1"/>
          </p:cNvSpPr>
          <p:nvPr>
            <p:ph type="title" hasCustomPrompt="1"/>
          </p:nvPr>
        </p:nvSpPr>
        <p:spPr/>
        <p:txBody>
          <a:bodyPr/>
          <a:lstStyle>
            <a:lvl1pPr>
              <a:defRPr/>
            </a:lvl1pPr>
          </a:lstStyle>
          <a:p>
            <a:r>
              <a:rPr lang="de-DE" dirty="0"/>
              <a:t>X. Graph</a:t>
            </a:r>
            <a:endParaRPr lang="en-GB" dirty="0"/>
          </a:p>
        </p:txBody>
      </p:sp>
      <p:pic>
        <p:nvPicPr>
          <p:cNvPr id="6" name="Picture 2" descr="How HOMER Calculates Wind Turbine Power Output">
            <a:extLst>
              <a:ext uri="{FF2B5EF4-FFF2-40B4-BE49-F238E27FC236}">
                <a16:creationId xmlns:a16="http://schemas.microsoft.com/office/drawing/2014/main" id="{002A61B1-6859-B9E0-5E8D-876C02B28C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724" y="1939999"/>
            <a:ext cx="5429250" cy="3067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
            <a:extLst>
              <a:ext uri="{FF2B5EF4-FFF2-40B4-BE49-F238E27FC236}">
                <a16:creationId xmlns:a16="http://schemas.microsoft.com/office/drawing/2014/main" id="{70DEEB4B-BB48-7BA1-DC37-D3F70525E158}"/>
              </a:ext>
            </a:extLst>
          </p:cNvPr>
          <p:cNvSpPr txBox="1"/>
          <p:nvPr userDrawn="1"/>
        </p:nvSpPr>
        <p:spPr>
          <a:xfrm>
            <a:off x="764619" y="5102669"/>
            <a:ext cx="5187461" cy="600164"/>
          </a:xfrm>
          <a:prstGeom prst="rect">
            <a:avLst/>
          </a:prstGeom>
          <a:noFill/>
        </p:spPr>
        <p:txBody>
          <a:bodyPr wrap="square" rtlCol="0">
            <a:spAutoFit/>
          </a:bodyPr>
          <a:lstStyle/>
          <a:p>
            <a:r>
              <a:rPr lang="it-IT" sz="1100" dirty="0"/>
              <a:t>(</a:t>
            </a:r>
            <a:r>
              <a:rPr lang="it-IT" sz="1100" dirty="0" err="1"/>
              <a:t>Description</a:t>
            </a:r>
            <a:r>
              <a:rPr lang="it-IT" sz="1100" dirty="0"/>
              <a:t> of the </a:t>
            </a:r>
            <a:r>
              <a:rPr lang="it-IT" sz="1100" dirty="0" err="1"/>
              <a:t>graph</a:t>
            </a:r>
            <a:r>
              <a:rPr lang="it-IT" sz="1100" dirty="0"/>
              <a:t>, </a:t>
            </a:r>
            <a:r>
              <a:rPr lang="it-IT" sz="1100" dirty="0" err="1"/>
              <a:t>example</a:t>
            </a:r>
            <a:r>
              <a:rPr lang="it-IT" sz="1100" dirty="0"/>
              <a:t>: </a:t>
            </a:r>
            <a:r>
              <a:rPr lang="it-IT" sz="1100" i="1" dirty="0"/>
              <a:t>power curve power over wind speed</a:t>
            </a:r>
            <a:r>
              <a:rPr lang="it-IT" sz="1100" dirty="0"/>
              <a:t> )</a:t>
            </a:r>
          </a:p>
          <a:p>
            <a:r>
              <a:rPr lang="it-IT" sz="1100" dirty="0"/>
              <a:t>(</a:t>
            </a:r>
            <a:r>
              <a:rPr lang="it-IT" sz="1100" dirty="0" err="1"/>
              <a:t>Citation</a:t>
            </a:r>
            <a:r>
              <a:rPr lang="it-IT" sz="1100" dirty="0"/>
              <a:t> of the sources, </a:t>
            </a:r>
            <a:r>
              <a:rPr lang="it-IT" sz="1100" dirty="0" err="1"/>
              <a:t>example</a:t>
            </a:r>
            <a:r>
              <a:rPr lang="it-IT" sz="1100" dirty="0"/>
              <a:t>:</a:t>
            </a:r>
            <a:r>
              <a:rPr lang="it-IT" sz="1100" b="1" dirty="0"/>
              <a:t> </a:t>
            </a:r>
            <a:r>
              <a:rPr lang="it-IT" sz="1100" b="0" dirty="0"/>
              <a:t>[1] </a:t>
            </a:r>
            <a:r>
              <a:rPr lang="it-IT" sz="1100" dirty="0"/>
              <a:t>)  </a:t>
            </a:r>
          </a:p>
          <a:p>
            <a:r>
              <a:rPr lang="it-IT" sz="1100" dirty="0"/>
              <a:t>(Last date of access, </a:t>
            </a:r>
            <a:r>
              <a:rPr lang="it-IT" sz="1100" dirty="0" err="1"/>
              <a:t>example</a:t>
            </a:r>
            <a:r>
              <a:rPr lang="it-IT" sz="1100" dirty="0"/>
              <a:t>: 21/12/2015)</a:t>
            </a:r>
            <a:endParaRPr lang="en-GB" sz="1100" dirty="0"/>
          </a:p>
        </p:txBody>
      </p:sp>
      <p:cxnSp>
        <p:nvCxnSpPr>
          <p:cNvPr id="8" name="Connector: Elbow 6">
            <a:extLst>
              <a:ext uri="{FF2B5EF4-FFF2-40B4-BE49-F238E27FC236}">
                <a16:creationId xmlns:a16="http://schemas.microsoft.com/office/drawing/2014/main" id="{7A01EE56-12C5-DD96-C172-C145A0ED64CB}"/>
              </a:ext>
            </a:extLst>
          </p:cNvPr>
          <p:cNvCxnSpPr>
            <a:cxnSpLocks/>
          </p:cNvCxnSpPr>
          <p:nvPr userDrawn="1"/>
        </p:nvCxnSpPr>
        <p:spPr>
          <a:xfrm rot="10800000" flipV="1">
            <a:off x="3791371" y="4238699"/>
            <a:ext cx="4563205" cy="1222134"/>
          </a:xfrm>
          <a:prstGeom prst="bentConnector3">
            <a:avLst>
              <a:gd name="adj1" fmla="val 50000"/>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Oval 15">
            <a:extLst>
              <a:ext uri="{FF2B5EF4-FFF2-40B4-BE49-F238E27FC236}">
                <a16:creationId xmlns:a16="http://schemas.microsoft.com/office/drawing/2014/main" id="{EE3D1715-661B-80A0-F167-264ACC369A68}"/>
              </a:ext>
            </a:extLst>
          </p:cNvPr>
          <p:cNvSpPr/>
          <p:nvPr userDrawn="1"/>
        </p:nvSpPr>
        <p:spPr>
          <a:xfrm>
            <a:off x="7796637" y="3405202"/>
            <a:ext cx="3922209" cy="2011693"/>
          </a:xfrm>
          <a:prstGeom prst="ellipse">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it-IT" sz="1400" dirty="0" err="1"/>
              <a:t>Add</a:t>
            </a:r>
            <a:r>
              <a:rPr lang="it-IT" sz="1400" dirty="0"/>
              <a:t> a link to the </a:t>
            </a:r>
            <a:r>
              <a:rPr lang="it-IT" sz="1400" dirty="0" err="1"/>
              <a:t>reference</a:t>
            </a:r>
            <a:r>
              <a:rPr lang="it-IT" sz="1400" dirty="0"/>
              <a:t> </a:t>
            </a:r>
            <a:r>
              <a:rPr lang="it-IT" sz="1400" dirty="0" err="1"/>
              <a:t>number</a:t>
            </a:r>
            <a:r>
              <a:rPr lang="it-IT" sz="1400" dirty="0"/>
              <a:t> </a:t>
            </a:r>
            <a:r>
              <a:rPr lang="it-IT" sz="1400" dirty="0" err="1"/>
              <a:t>that</a:t>
            </a:r>
            <a:r>
              <a:rPr lang="it-IT" sz="1400" dirty="0"/>
              <a:t> </a:t>
            </a:r>
            <a:r>
              <a:rPr lang="it-IT" sz="1400" dirty="0" err="1"/>
              <a:t>goes</a:t>
            </a:r>
            <a:r>
              <a:rPr lang="it-IT" sz="1400" dirty="0"/>
              <a:t> to the last slide: highlight the </a:t>
            </a:r>
            <a:r>
              <a:rPr lang="it-IT" sz="1400" dirty="0" err="1"/>
              <a:t>number</a:t>
            </a:r>
            <a:r>
              <a:rPr lang="it-IT" sz="1400" dirty="0"/>
              <a:t>-&gt;</a:t>
            </a:r>
            <a:r>
              <a:rPr lang="it-IT" sz="1400" dirty="0" err="1"/>
              <a:t>right</a:t>
            </a:r>
            <a:r>
              <a:rPr lang="it-IT" sz="1400" dirty="0"/>
              <a:t> click-&gt;</a:t>
            </a:r>
            <a:r>
              <a:rPr lang="it-IT" sz="1400" dirty="0" err="1"/>
              <a:t>select</a:t>
            </a:r>
            <a:r>
              <a:rPr lang="it-IT" sz="1400" dirty="0"/>
              <a:t> link-&gt;place in </a:t>
            </a:r>
            <a:r>
              <a:rPr lang="it-IT" sz="1400" dirty="0" err="1"/>
              <a:t>this</a:t>
            </a:r>
            <a:r>
              <a:rPr lang="it-IT" sz="1400" dirty="0"/>
              <a:t> </a:t>
            </a:r>
            <a:r>
              <a:rPr lang="it-IT" sz="1400" dirty="0" err="1"/>
              <a:t>document</a:t>
            </a:r>
            <a:r>
              <a:rPr lang="it-IT" sz="1400" dirty="0"/>
              <a:t>-&gt;</a:t>
            </a:r>
            <a:r>
              <a:rPr lang="it-IT" sz="1400" dirty="0" err="1"/>
              <a:t>select</a:t>
            </a:r>
            <a:r>
              <a:rPr lang="it-IT" sz="1400" dirty="0"/>
              <a:t> last slide</a:t>
            </a:r>
            <a:endParaRPr lang="en-GB" sz="1400" dirty="0"/>
          </a:p>
        </p:txBody>
      </p:sp>
      <p:cxnSp>
        <p:nvCxnSpPr>
          <p:cNvPr id="10" name="Straight Connector 5">
            <a:extLst>
              <a:ext uri="{FF2B5EF4-FFF2-40B4-BE49-F238E27FC236}">
                <a16:creationId xmlns:a16="http://schemas.microsoft.com/office/drawing/2014/main" id="{9CCD7462-E12C-CDA3-D609-4AB679728A2E}"/>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1" name="Rectangle 7">
            <a:extLst>
              <a:ext uri="{FF2B5EF4-FFF2-40B4-BE49-F238E27FC236}">
                <a16:creationId xmlns:a16="http://schemas.microsoft.com/office/drawing/2014/main" id="{A1188C36-D6CB-FA53-013E-FC56AD427952}"/>
              </a:ext>
            </a:extLst>
          </p:cNvPr>
          <p:cNvSpPr/>
          <p:nvPr userDrawn="1"/>
        </p:nvSpPr>
        <p:spPr>
          <a:xfrm>
            <a:off x="6495002" y="1875014"/>
            <a:ext cx="2603270" cy="1404514"/>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err="1"/>
              <a:t>This</a:t>
            </a:r>
            <a:r>
              <a:rPr lang="it-IT" dirty="0"/>
              <a:t> slide </a:t>
            </a:r>
            <a:r>
              <a:rPr lang="it-IT" dirty="0" err="1"/>
              <a:t>is</a:t>
            </a:r>
            <a:r>
              <a:rPr lang="it-IT" dirty="0"/>
              <a:t> </a:t>
            </a:r>
            <a:r>
              <a:rPr lang="it-IT" dirty="0" err="1"/>
              <a:t>only</a:t>
            </a:r>
            <a:r>
              <a:rPr lang="it-IT" dirty="0"/>
              <a:t> for </a:t>
            </a:r>
            <a:r>
              <a:rPr lang="it-IT" dirty="0" err="1"/>
              <a:t>explanation</a:t>
            </a:r>
            <a:r>
              <a:rPr lang="it-IT" dirty="0"/>
              <a:t>, </a:t>
            </a:r>
            <a:r>
              <a:rPr lang="it-IT" dirty="0" err="1"/>
              <a:t>dont´t</a:t>
            </a:r>
            <a:r>
              <a:rPr lang="it-IT" dirty="0"/>
              <a:t> use </a:t>
            </a:r>
            <a:r>
              <a:rPr lang="it-IT" dirty="0" err="1"/>
              <a:t>it!</a:t>
            </a:r>
            <a:endParaRPr lang="en-GB" dirty="0"/>
          </a:p>
        </p:txBody>
      </p:sp>
      <p:sp>
        <p:nvSpPr>
          <p:cNvPr id="12" name="Datumsplatzhalter 11">
            <a:extLst>
              <a:ext uri="{FF2B5EF4-FFF2-40B4-BE49-F238E27FC236}">
                <a16:creationId xmlns:a16="http://schemas.microsoft.com/office/drawing/2014/main" id="{749D4654-CB69-04EA-986A-2264B7AF439E}"/>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13" name="Fußzeilenplatzhalter 12">
            <a:extLst>
              <a:ext uri="{FF2B5EF4-FFF2-40B4-BE49-F238E27FC236}">
                <a16:creationId xmlns:a16="http://schemas.microsoft.com/office/drawing/2014/main" id="{FC28337D-790B-E06F-0074-04AA48B925B2}"/>
              </a:ext>
            </a:extLst>
          </p:cNvPr>
          <p:cNvSpPr>
            <a:spLocks noGrp="1"/>
          </p:cNvSpPr>
          <p:nvPr>
            <p:ph type="ftr" sz="quarter" idx="11"/>
          </p:nvPr>
        </p:nvSpPr>
        <p:spPr/>
        <p:txBody>
          <a:bodyPr/>
          <a:lstStyle/>
          <a:p>
            <a:r>
              <a:rPr lang="en-GB"/>
              <a:t>Team Name / Optimus Syria</a:t>
            </a:r>
            <a:endParaRPr lang="en-GB" dirty="0"/>
          </a:p>
        </p:txBody>
      </p:sp>
      <p:sp>
        <p:nvSpPr>
          <p:cNvPr id="14" name="Foliennummernplatzhalter 13">
            <a:extLst>
              <a:ext uri="{FF2B5EF4-FFF2-40B4-BE49-F238E27FC236}">
                <a16:creationId xmlns:a16="http://schemas.microsoft.com/office/drawing/2014/main" id="{A2A63292-0139-33E2-79E8-D1F485A4CC93}"/>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5" name="Textplatzhalter 16">
            <a:extLst>
              <a:ext uri="{FF2B5EF4-FFF2-40B4-BE49-F238E27FC236}">
                <a16:creationId xmlns:a16="http://schemas.microsoft.com/office/drawing/2014/main" id="{596BA109-7562-188F-19E6-BAFF28DC5C78}"/>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8648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C287-18A0-EB82-8A27-F94CA3880D06}"/>
              </a:ext>
            </a:extLst>
          </p:cNvPr>
          <p:cNvSpPr>
            <a:spLocks noGrp="1"/>
          </p:cNvSpPr>
          <p:nvPr>
            <p:ph type="title" hasCustomPrompt="1"/>
          </p:nvPr>
        </p:nvSpPr>
        <p:spPr/>
        <p:txBody>
          <a:bodyPr/>
          <a:lstStyle>
            <a:lvl1pPr>
              <a:defRPr/>
            </a:lvl1pPr>
          </a:lstStyle>
          <a:p>
            <a:r>
              <a:rPr lang="de-DE" dirty="0"/>
              <a:t>X. Graph</a:t>
            </a:r>
            <a:endParaRPr lang="en-GB" dirty="0"/>
          </a:p>
        </p:txBody>
      </p:sp>
      <p:pic>
        <p:nvPicPr>
          <p:cNvPr id="6" name="Picture 2" descr="How HOMER Calculates Wind Turbine Power Output">
            <a:extLst>
              <a:ext uri="{FF2B5EF4-FFF2-40B4-BE49-F238E27FC236}">
                <a16:creationId xmlns:a16="http://schemas.microsoft.com/office/drawing/2014/main" id="{002A61B1-6859-B9E0-5E8D-876C02B28C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724" y="1939999"/>
            <a:ext cx="5429250" cy="3067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
            <a:extLst>
              <a:ext uri="{FF2B5EF4-FFF2-40B4-BE49-F238E27FC236}">
                <a16:creationId xmlns:a16="http://schemas.microsoft.com/office/drawing/2014/main" id="{70DEEB4B-BB48-7BA1-DC37-D3F70525E158}"/>
              </a:ext>
            </a:extLst>
          </p:cNvPr>
          <p:cNvSpPr txBox="1"/>
          <p:nvPr userDrawn="1"/>
        </p:nvSpPr>
        <p:spPr>
          <a:xfrm>
            <a:off x="764619" y="5102669"/>
            <a:ext cx="5187461" cy="600164"/>
          </a:xfrm>
          <a:prstGeom prst="rect">
            <a:avLst/>
          </a:prstGeom>
          <a:noFill/>
        </p:spPr>
        <p:txBody>
          <a:bodyPr wrap="square" rtlCol="0">
            <a:spAutoFit/>
          </a:bodyPr>
          <a:lstStyle/>
          <a:p>
            <a:r>
              <a:rPr lang="it-IT" sz="1100" dirty="0"/>
              <a:t>(</a:t>
            </a:r>
            <a:r>
              <a:rPr lang="it-IT" sz="1100" dirty="0" err="1"/>
              <a:t>Description</a:t>
            </a:r>
            <a:r>
              <a:rPr lang="it-IT" sz="1100" dirty="0"/>
              <a:t> of the </a:t>
            </a:r>
            <a:r>
              <a:rPr lang="it-IT" sz="1100" dirty="0" err="1"/>
              <a:t>graph</a:t>
            </a:r>
            <a:r>
              <a:rPr lang="it-IT" sz="1100" dirty="0"/>
              <a:t>, </a:t>
            </a:r>
            <a:r>
              <a:rPr lang="it-IT" sz="1100" dirty="0" err="1"/>
              <a:t>example</a:t>
            </a:r>
            <a:r>
              <a:rPr lang="it-IT" sz="1100" dirty="0"/>
              <a:t>: </a:t>
            </a:r>
            <a:r>
              <a:rPr lang="it-IT" sz="1100" i="1" dirty="0"/>
              <a:t>power curve power over wind speed</a:t>
            </a:r>
            <a:r>
              <a:rPr lang="it-IT" sz="1100" dirty="0"/>
              <a:t> )</a:t>
            </a:r>
          </a:p>
          <a:p>
            <a:r>
              <a:rPr lang="it-IT" sz="1100" dirty="0"/>
              <a:t>(</a:t>
            </a:r>
            <a:r>
              <a:rPr lang="it-IT" sz="1100" dirty="0" err="1"/>
              <a:t>Citation</a:t>
            </a:r>
            <a:r>
              <a:rPr lang="it-IT" sz="1100" dirty="0"/>
              <a:t> of the sources, </a:t>
            </a:r>
            <a:r>
              <a:rPr lang="it-IT" sz="1100" dirty="0" err="1"/>
              <a:t>example</a:t>
            </a:r>
            <a:r>
              <a:rPr lang="it-IT" sz="1100" dirty="0"/>
              <a:t>:</a:t>
            </a:r>
            <a:r>
              <a:rPr lang="it-IT" sz="1100" b="1" dirty="0"/>
              <a:t> </a:t>
            </a:r>
            <a:r>
              <a:rPr lang="it-IT" sz="1100" b="0" dirty="0"/>
              <a:t>[1] </a:t>
            </a:r>
            <a:r>
              <a:rPr lang="it-IT" sz="1100" dirty="0"/>
              <a:t>)  </a:t>
            </a:r>
          </a:p>
          <a:p>
            <a:r>
              <a:rPr lang="it-IT" sz="1100" dirty="0"/>
              <a:t>(Last date of access, </a:t>
            </a:r>
            <a:r>
              <a:rPr lang="it-IT" sz="1100" dirty="0" err="1"/>
              <a:t>example</a:t>
            </a:r>
            <a:r>
              <a:rPr lang="it-IT" sz="1100" dirty="0"/>
              <a:t>: 21/12/2015)</a:t>
            </a:r>
            <a:endParaRPr lang="en-GB" sz="1100" dirty="0"/>
          </a:p>
        </p:txBody>
      </p:sp>
      <p:cxnSp>
        <p:nvCxnSpPr>
          <p:cNvPr id="10" name="Straight Connector 5">
            <a:extLst>
              <a:ext uri="{FF2B5EF4-FFF2-40B4-BE49-F238E27FC236}">
                <a16:creationId xmlns:a16="http://schemas.microsoft.com/office/drawing/2014/main" id="{9CCD7462-E12C-CDA3-D609-4AB679728A2E}"/>
              </a:ext>
            </a:extLst>
          </p:cNvPr>
          <p:cNvCxnSpPr>
            <a:cxnSpLocks/>
          </p:cNvCxnSpPr>
          <p:nvPr userDrawn="1"/>
        </p:nvCxnSpPr>
        <p:spPr>
          <a:xfrm>
            <a:off x="838200" y="1251708"/>
            <a:ext cx="10515600"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Datumsplatzhalter 7">
            <a:extLst>
              <a:ext uri="{FF2B5EF4-FFF2-40B4-BE49-F238E27FC236}">
                <a16:creationId xmlns:a16="http://schemas.microsoft.com/office/drawing/2014/main" id="{98D8651D-3525-44E9-EF74-5AE1C96E2B5E}"/>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9" name="Fußzeilenplatzhalter 8">
            <a:extLst>
              <a:ext uri="{FF2B5EF4-FFF2-40B4-BE49-F238E27FC236}">
                <a16:creationId xmlns:a16="http://schemas.microsoft.com/office/drawing/2014/main" id="{FC35C132-0CB8-F9A6-EC6C-F3AC1F1B3137}"/>
              </a:ext>
            </a:extLst>
          </p:cNvPr>
          <p:cNvSpPr>
            <a:spLocks noGrp="1"/>
          </p:cNvSpPr>
          <p:nvPr>
            <p:ph type="ftr" sz="quarter" idx="11"/>
          </p:nvPr>
        </p:nvSpPr>
        <p:spPr/>
        <p:txBody>
          <a:bodyPr/>
          <a:lstStyle/>
          <a:p>
            <a:r>
              <a:rPr lang="en-GB"/>
              <a:t>Team Name / Optimus Syria</a:t>
            </a:r>
            <a:endParaRPr lang="en-GB" dirty="0"/>
          </a:p>
        </p:txBody>
      </p:sp>
      <p:sp>
        <p:nvSpPr>
          <p:cNvPr id="11" name="Foliennummernplatzhalter 10">
            <a:extLst>
              <a:ext uri="{FF2B5EF4-FFF2-40B4-BE49-F238E27FC236}">
                <a16:creationId xmlns:a16="http://schemas.microsoft.com/office/drawing/2014/main" id="{722F58FF-5AD5-CF97-4FEE-FB1F38CD9A18}"/>
              </a:ext>
            </a:extLst>
          </p:cNvPr>
          <p:cNvSpPr>
            <a:spLocks noGrp="1"/>
          </p:cNvSpPr>
          <p:nvPr>
            <p:ph type="sldNum" sz="quarter" idx="12"/>
          </p:nvPr>
        </p:nvSpPr>
        <p:spPr/>
        <p:txBody>
          <a:bodyPr/>
          <a:lstStyle/>
          <a:p>
            <a:fld id="{013F6232-4F06-48BA-8F69-BF531F607829}" type="slidenum">
              <a:rPr lang="en-GB" smtClean="0"/>
              <a:pPr/>
              <a:t>‹#›</a:t>
            </a:fld>
            <a:endParaRPr lang="en-GB" dirty="0"/>
          </a:p>
        </p:txBody>
      </p:sp>
      <p:sp>
        <p:nvSpPr>
          <p:cNvPr id="12" name="Textplatzhalter 16">
            <a:extLst>
              <a:ext uri="{FF2B5EF4-FFF2-40B4-BE49-F238E27FC236}">
                <a16:creationId xmlns:a16="http://schemas.microsoft.com/office/drawing/2014/main" id="{DC21B0DD-4D97-871C-E587-F10AD55D8BD9}"/>
              </a:ext>
            </a:extLst>
          </p:cNvPr>
          <p:cNvSpPr>
            <a:spLocks noGrp="1"/>
          </p:cNvSpPr>
          <p:nvPr>
            <p:ph type="body" sz="quarter" idx="18" hasCustomPrompt="1"/>
          </p:nvPr>
        </p:nvSpPr>
        <p:spPr>
          <a:xfrm>
            <a:off x="2878527" y="6564113"/>
            <a:ext cx="5596085" cy="365125"/>
          </a:xfrm>
        </p:spPr>
        <p:txBody>
          <a:bodyPr anchor="ctr"/>
          <a:lstStyle>
            <a:lvl1pPr marL="0" indent="0" algn="ctr">
              <a:buNone/>
              <a:defRPr lang="de-DE" sz="1200" kern="1200" dirty="0" smtClean="0">
                <a:solidFill>
                  <a:schemeClr val="bg1"/>
                </a:solidFill>
                <a:latin typeface="+mn-lt"/>
                <a:ea typeface="+mn-ea"/>
                <a:cs typeface="+mn-cs"/>
              </a:defRPr>
            </a:lvl1pPr>
          </a:lstStyle>
          <a:p>
            <a:pPr lvl="0"/>
            <a:r>
              <a:rPr lang="de-DE" dirty="0"/>
              <a:t>Group </a:t>
            </a:r>
            <a:r>
              <a:rPr lang="de-DE" dirty="0" err="1"/>
              <a:t>members</a:t>
            </a:r>
            <a:r>
              <a:rPr lang="de-DE" dirty="0"/>
              <a:t>…</a:t>
            </a:r>
          </a:p>
        </p:txBody>
      </p:sp>
    </p:spTree>
    <p:extLst>
      <p:ext uri="{BB962C8B-B14F-4D97-AF65-F5344CB8AC3E}">
        <p14:creationId xmlns:p14="http://schemas.microsoft.com/office/powerpoint/2010/main" val="241072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CD36E4AE-BF2C-D504-0887-03D81D07CDC8}"/>
              </a:ext>
            </a:extLst>
          </p:cNvPr>
          <p:cNvSpPr/>
          <p:nvPr userDrawn="1"/>
        </p:nvSpPr>
        <p:spPr>
          <a:xfrm>
            <a:off x="-4172" y="6542492"/>
            <a:ext cx="12207494" cy="365126"/>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Free-form: Shape 13">
            <a:extLst>
              <a:ext uri="{FF2B5EF4-FFF2-40B4-BE49-F238E27FC236}">
                <a16:creationId xmlns:a16="http://schemas.microsoft.com/office/drawing/2014/main" id="{7608A32D-44F3-01F2-D6ED-924DFF3CC33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a:extLst>
              <a:ext uri="{FF2B5EF4-FFF2-40B4-BE49-F238E27FC236}">
                <a16:creationId xmlns:a16="http://schemas.microsoft.com/office/drawing/2014/main" id="{476B4C36-B64B-F839-789E-0C40D5E60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8" name="Free-form: Shape 13">
            <a:extLst>
              <a:ext uri="{FF2B5EF4-FFF2-40B4-BE49-F238E27FC236}">
                <a16:creationId xmlns:a16="http://schemas.microsoft.com/office/drawing/2014/main" id="{1DE142EE-E501-93E6-565D-AB4A5A647F0F}"/>
              </a:ext>
            </a:extLst>
          </p:cNvPr>
          <p:cNvSpPr/>
          <p:nvPr/>
        </p:nvSpPr>
        <p:spPr>
          <a:xfrm rot="10800000">
            <a:off x="-2090" y="-18190"/>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76A7918-93DA-D7CE-97A3-DDF18B379B65}"/>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F164827E-F028-4C94-EB63-600BCABCD15C}"/>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lvl1pPr algn="r">
              <a:defRPr sz="1200">
                <a:solidFill>
                  <a:schemeClr val="bg1"/>
                </a:solidFill>
              </a:defRPr>
            </a:lvl1pPr>
          </a:lstStyle>
          <a:p>
            <a:r>
              <a:rPr lang="en-GB" dirty="0"/>
              <a:t>Team Name / Optimus Syria</a:t>
            </a:r>
          </a:p>
        </p:txBody>
      </p:sp>
      <p:sp>
        <p:nvSpPr>
          <p:cNvPr id="6" name="Slide Number Placeholder 5">
            <a:extLst>
              <a:ext uri="{FF2B5EF4-FFF2-40B4-BE49-F238E27FC236}">
                <a16:creationId xmlns:a16="http://schemas.microsoft.com/office/drawing/2014/main" id="{00B8DD39-3F07-862A-3C91-AC524529184A}"/>
              </a:ext>
            </a:extLst>
          </p:cNvPr>
          <p:cNvSpPr>
            <a:spLocks noGrp="1"/>
          </p:cNvSpPr>
          <p:nvPr>
            <p:ph type="sldNum" sz="quarter" idx="4"/>
          </p:nvPr>
        </p:nvSpPr>
        <p:spPr>
          <a:xfrm>
            <a:off x="1949570" y="6566803"/>
            <a:ext cx="928958" cy="365125"/>
          </a:xfrm>
          <a:prstGeom prst="rect">
            <a:avLst/>
          </a:prstGeom>
        </p:spPr>
        <p:txBody>
          <a:bodyPr vert="horz" lIns="91440" tIns="45720" rIns="91440" bIns="45720" rtlCol="0" anchor="ctr"/>
          <a:lstStyle>
            <a:lvl1pPr algn="ctr">
              <a:defRPr sz="1200">
                <a:solidFill>
                  <a:schemeClr val="bg1"/>
                </a:solidFill>
              </a:defRPr>
            </a:lvl1pPr>
          </a:lstStyle>
          <a:p>
            <a:fld id="{013F6232-4F06-48BA-8F69-BF531F607829}" type="slidenum">
              <a:rPr lang="en-GB" smtClean="0"/>
              <a:pPr/>
              <a:t>‹#›</a:t>
            </a:fld>
            <a:endParaRPr lang="en-GB" dirty="0"/>
          </a:p>
        </p:txBody>
      </p:sp>
      <p:sp>
        <p:nvSpPr>
          <p:cNvPr id="4" name="Date Placeholder 3">
            <a:extLst>
              <a:ext uri="{FF2B5EF4-FFF2-40B4-BE49-F238E27FC236}">
                <a16:creationId xmlns:a16="http://schemas.microsoft.com/office/drawing/2014/main" id="{A6D593D3-E60D-CF97-AC8A-2B02D933B02F}"/>
              </a:ext>
            </a:extLst>
          </p:cNvPr>
          <p:cNvSpPr>
            <a:spLocks noGrp="1"/>
          </p:cNvSpPr>
          <p:nvPr>
            <p:ph type="dt" sz="half" idx="2"/>
          </p:nvPr>
        </p:nvSpPr>
        <p:spPr>
          <a:xfrm>
            <a:off x="838200" y="6566803"/>
            <a:ext cx="1111370" cy="365125"/>
          </a:xfrm>
          <a:prstGeom prst="rect">
            <a:avLst/>
          </a:prstGeom>
        </p:spPr>
        <p:txBody>
          <a:bodyPr vert="horz" lIns="91440" tIns="45720" rIns="91440" bIns="45720" rtlCol="0" anchor="ctr"/>
          <a:lstStyle>
            <a:lvl1pPr algn="l">
              <a:defRPr sz="1200">
                <a:solidFill>
                  <a:schemeClr val="bg1"/>
                </a:solidFill>
              </a:defRPr>
            </a:lvl1pPr>
          </a:lstStyle>
          <a:p>
            <a:fld id="{02AEE8E4-D792-40D2-B8D4-0007E21A0CF8}" type="datetime1">
              <a:rPr lang="en-GB" smtClean="0"/>
              <a:t>03/11/2025</a:t>
            </a:fld>
            <a:endParaRPr lang="en-GB" dirty="0"/>
          </a:p>
        </p:txBody>
      </p:sp>
      <p:sp>
        <p:nvSpPr>
          <p:cNvPr id="11" name="Free-form: Shape 13">
            <a:extLst>
              <a:ext uri="{FF2B5EF4-FFF2-40B4-BE49-F238E27FC236}">
                <a16:creationId xmlns:a16="http://schemas.microsoft.com/office/drawing/2014/main" id="{1ABD3F4B-4853-EC8E-00EB-5109F86CE0F1}"/>
              </a:ext>
            </a:extLst>
          </p:cNvPr>
          <p:cNvSpPr/>
          <p:nvPr userDrawn="1"/>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Shape 13">
            <a:extLst>
              <a:ext uri="{FF2B5EF4-FFF2-40B4-BE49-F238E27FC236}">
                <a16:creationId xmlns:a16="http://schemas.microsoft.com/office/drawing/2014/main" id="{2BF40EC9-0D42-5E08-04BD-F330229C7518}"/>
              </a:ext>
            </a:extLst>
          </p:cNvPr>
          <p:cNvSpPr/>
          <p:nvPr userDrawn="1"/>
        </p:nvSpPr>
        <p:spPr>
          <a:xfrm rot="10800000">
            <a:off x="-2090" y="-18190"/>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3">
            <a:extLst>
              <a:ext uri="{FF2B5EF4-FFF2-40B4-BE49-F238E27FC236}">
                <a16:creationId xmlns:a16="http://schemas.microsoft.com/office/drawing/2014/main" id="{0BB1BAA4-B843-57F3-9FCE-C9585D332FAE}"/>
              </a:ext>
            </a:extLst>
          </p:cNvPr>
          <p:cNvSpPr/>
          <p:nvPr userDrawn="1"/>
        </p:nvSpPr>
        <p:spPr>
          <a:xfrm rot="10800000">
            <a:off x="-26376" y="-254312"/>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74A75E23-C68E-95B1-6539-4A187BBC4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endParaRPr lang="en-GB" dirty="0"/>
          </a:p>
        </p:txBody>
      </p:sp>
    </p:spTree>
    <p:extLst>
      <p:ext uri="{BB962C8B-B14F-4D97-AF65-F5344CB8AC3E}">
        <p14:creationId xmlns:p14="http://schemas.microsoft.com/office/powerpoint/2010/main" val="2653178425"/>
      </p:ext>
    </p:extLst>
  </p:cSld>
  <p:clrMap bg1="lt1" tx1="dk1" bg2="lt2" tx2="dk2" accent1="accent1" accent2="accent2" accent3="accent3" accent4="accent4" accent5="accent5" accent6="accent6" hlink="hlink" folHlink="folHlink"/>
  <p:sldLayoutIdLst>
    <p:sldLayoutId id="2147483687" r:id="rId1"/>
    <p:sldLayoutId id="2147483663" r:id="rId2"/>
    <p:sldLayoutId id="2147483686" r:id="rId3"/>
    <p:sldLayoutId id="2147483674" r:id="rId4"/>
    <p:sldLayoutId id="2147483685" r:id="rId5"/>
    <p:sldLayoutId id="2147483684" r:id="rId6"/>
    <p:sldLayoutId id="2147483688" r:id="rId7"/>
    <p:sldLayoutId id="2147483666" r:id="rId8"/>
    <p:sldLayoutId id="2147483689" r:id="rId9"/>
    <p:sldLayoutId id="2147483662" r:id="rId10"/>
    <p:sldLayoutId id="2147483690" r:id="rId11"/>
    <p:sldLayoutId id="2147483664" r:id="rId12"/>
    <p:sldLayoutId id="2147483665" r:id="rId13"/>
    <p:sldLayoutId id="2147483667" r:id="rId14"/>
    <p:sldLayoutId id="2147483668" r:id="rId15"/>
    <p:sldLayoutId id="2147483669" r:id="rId16"/>
    <p:sldLayoutId id="2147483670" r:id="rId17"/>
    <p:sldLayoutId id="2147483671"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5620995-1DFE-FB81-B1FD-1F43AD25E6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BF9FFA78-25BC-8AF7-71C4-CCA91A9325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oter Placeholder 4">
            <a:extLst>
              <a:ext uri="{FF2B5EF4-FFF2-40B4-BE49-F238E27FC236}">
                <a16:creationId xmlns:a16="http://schemas.microsoft.com/office/drawing/2014/main" id="{8CB32A29-5E71-00A9-66DA-1FED8EA8FAF3}"/>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lvl1pPr algn="r">
              <a:defRPr sz="1200">
                <a:solidFill>
                  <a:schemeClr val="bg1"/>
                </a:solidFill>
              </a:defRPr>
            </a:lvl1pPr>
          </a:lstStyle>
          <a:p>
            <a:r>
              <a:rPr lang="en-GB" dirty="0"/>
              <a:t>Optimus Syria</a:t>
            </a:r>
          </a:p>
        </p:txBody>
      </p:sp>
      <p:sp>
        <p:nvSpPr>
          <p:cNvPr id="8" name="Slide Number Placeholder 5">
            <a:extLst>
              <a:ext uri="{FF2B5EF4-FFF2-40B4-BE49-F238E27FC236}">
                <a16:creationId xmlns:a16="http://schemas.microsoft.com/office/drawing/2014/main" id="{75A1141D-8ADF-66F7-AB0C-CAA4E1B2CB82}"/>
              </a:ext>
            </a:extLst>
          </p:cNvPr>
          <p:cNvSpPr>
            <a:spLocks noGrp="1"/>
          </p:cNvSpPr>
          <p:nvPr>
            <p:ph type="sldNum" sz="quarter" idx="4"/>
          </p:nvPr>
        </p:nvSpPr>
        <p:spPr>
          <a:xfrm>
            <a:off x="1949570" y="6566803"/>
            <a:ext cx="928958" cy="365125"/>
          </a:xfrm>
          <a:prstGeom prst="rect">
            <a:avLst/>
          </a:prstGeom>
        </p:spPr>
        <p:txBody>
          <a:bodyPr vert="horz" lIns="91440" tIns="45720" rIns="91440" bIns="45720" rtlCol="0" anchor="ctr"/>
          <a:lstStyle>
            <a:lvl1pPr algn="ctr">
              <a:defRPr sz="1200">
                <a:solidFill>
                  <a:schemeClr val="bg1"/>
                </a:solidFill>
              </a:defRPr>
            </a:lvl1pPr>
          </a:lstStyle>
          <a:p>
            <a:fld id="{013F6232-4F06-48BA-8F69-BF531F607829}" type="slidenum">
              <a:rPr lang="en-GB" smtClean="0"/>
              <a:pPr/>
              <a:t>‹#›</a:t>
            </a:fld>
            <a:endParaRPr lang="en-GB" dirty="0"/>
          </a:p>
        </p:txBody>
      </p:sp>
      <p:sp>
        <p:nvSpPr>
          <p:cNvPr id="9" name="Date Placeholder 3">
            <a:extLst>
              <a:ext uri="{FF2B5EF4-FFF2-40B4-BE49-F238E27FC236}">
                <a16:creationId xmlns:a16="http://schemas.microsoft.com/office/drawing/2014/main" id="{07138566-A99B-8C60-010B-13E0F43C5657}"/>
              </a:ext>
            </a:extLst>
          </p:cNvPr>
          <p:cNvSpPr>
            <a:spLocks noGrp="1"/>
          </p:cNvSpPr>
          <p:nvPr>
            <p:ph type="dt" sz="half" idx="2"/>
          </p:nvPr>
        </p:nvSpPr>
        <p:spPr>
          <a:xfrm>
            <a:off x="838200" y="6566803"/>
            <a:ext cx="1111370" cy="365125"/>
          </a:xfrm>
          <a:prstGeom prst="rect">
            <a:avLst/>
          </a:prstGeom>
        </p:spPr>
        <p:txBody>
          <a:bodyPr vert="horz" lIns="91440" tIns="45720" rIns="91440" bIns="45720" rtlCol="0" anchor="ctr"/>
          <a:lstStyle>
            <a:lvl1pPr algn="l">
              <a:defRPr sz="1200">
                <a:solidFill>
                  <a:schemeClr val="bg1"/>
                </a:solidFill>
              </a:defRPr>
            </a:lvl1pPr>
          </a:lstStyle>
          <a:p>
            <a:fld id="{02AEE8E4-D792-40D2-B8D4-0007E21A0CF8}" type="datetime1">
              <a:rPr lang="en-GB" smtClean="0"/>
              <a:t>03/11/2025</a:t>
            </a:fld>
            <a:endParaRPr lang="en-GB" dirty="0"/>
          </a:p>
        </p:txBody>
      </p:sp>
    </p:spTree>
    <p:extLst>
      <p:ext uri="{BB962C8B-B14F-4D97-AF65-F5344CB8AC3E}">
        <p14:creationId xmlns:p14="http://schemas.microsoft.com/office/powerpoint/2010/main" val="3811557844"/>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6"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102.png"/><Relationship Id="rId1" Type="http://schemas.openxmlformats.org/officeDocument/2006/relationships/slideLayout" Target="../slideLayouts/slideLayout27.xml"/><Relationship Id="rId5" Type="http://schemas.openxmlformats.org/officeDocument/2006/relationships/image" Target="../media/image240.png"/><Relationship Id="rId4" Type="http://schemas.openxmlformats.org/officeDocument/2006/relationships/image" Target="../media/image230.png"/></Relationships>
</file>

<file path=ppt/slides/_rels/slide112.xml.rels><?xml version="1.0" encoding="UTF-8" standalone="yes"?>
<Relationships xmlns="http://schemas.openxmlformats.org/package/2006/relationships"><Relationship Id="rId3" Type="http://schemas.openxmlformats.org/officeDocument/2006/relationships/hyperlink" Target="https://www.skf.com/group/products/rolling-bearings/roller-bearings/spherical-roller-bearings/productid-240%2F1120" TargetMode="External"/><Relationship Id="rId2" Type="http://schemas.openxmlformats.org/officeDocument/2006/relationships/hyperlink" Target="https://www.skf.com/group/products/mounted-bearings/bearing-housings/split-pillow-blocks-saf-saw-series/productid-SAF" TargetMode="External"/><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106.png"/><Relationship Id="rId5" Type="http://schemas.openxmlformats.org/officeDocument/2006/relationships/image" Target="../media/image8.png"/><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ktr.com/en/products/radex-n-steel-lamina-couplings/radex-n-for-wind-turbines/" TargetMode="External"/><Relationship Id="rId2" Type="http://schemas.openxmlformats.org/officeDocument/2006/relationships/image" Target="../media/image116.png"/><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researchgate.net/publication/257935440_Direct-drive_permanent_magnet_generators_for_high-power_wind_turbines_Benefits_and_limiting_factors" TargetMode="External"/><Relationship Id="rId2" Type="http://schemas.openxmlformats.org/officeDocument/2006/relationships/hyperlink" Target="https://www.slideserve.com/valentine-elias/wind-turbines" TargetMode="Externa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118.jpe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slide" Target="slide31.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hyperlink" Target="https://www.bonfiglioli.com/_default_upload_bucket/TR_CAT_WIND_STD_ENG_R05_0.pdf" TargetMode="External"/><Relationship Id="rId2" Type="http://schemas.openxmlformats.org/officeDocument/2006/relationships/slide" Target="slide90.xml"/><Relationship Id="rId1" Type="http://schemas.openxmlformats.org/officeDocument/2006/relationships/slideLayout" Target="../slideLayouts/slideLayout5.xml"/><Relationship Id="rId5" Type="http://schemas.openxmlformats.org/officeDocument/2006/relationships/hyperlink" Target="Report_Optimus92LE_Machinebed_Yawsystem_Rev1%20(1).pdf" TargetMode="External"/><Relationship Id="rId4" Type="http://schemas.openxmlformats.org/officeDocument/2006/relationships/hyperlink" Target="Final%20report%20Machine%20bed,%20yaw%20system.pdf"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5.xml"/><Relationship Id="rId4" Type="http://schemas.openxmlformats.org/officeDocument/2006/relationships/image" Target="../media/image140.png"/></Relationships>
</file>

<file path=ppt/slides/_rels/slide1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51.png"/><Relationship Id="rId1" Type="http://schemas.openxmlformats.org/officeDocument/2006/relationships/slideLayout" Target="../slideLayouts/slideLayout5.xml"/><Relationship Id="rId5" Type="http://schemas.openxmlformats.org/officeDocument/2006/relationships/image" Target="../media/image133.jpg"/><Relationship Id="rId4" Type="http://schemas.openxmlformats.org/officeDocument/2006/relationships/image" Target="../media/image170.png"/></Relationships>
</file>

<file path=ppt/slides/_rels/slide153.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1.png"/><Relationship Id="rId7" Type="http://schemas.openxmlformats.org/officeDocument/2006/relationships/image" Target="../media/image241.pn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231.png"/><Relationship Id="rId5" Type="http://schemas.openxmlformats.org/officeDocument/2006/relationships/image" Target="../media/image221.png"/><Relationship Id="rId4" Type="http://schemas.openxmlformats.org/officeDocument/2006/relationships/image" Target="../media/image210.png"/><Relationship Id="rId9" Type="http://schemas.openxmlformats.org/officeDocument/2006/relationships/image" Target="../media/image260.png"/></Relationships>
</file>

<file path=ppt/slides/_rels/slide15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www.bauprofessor.de/grundbruch" TargetMode="External"/><Relationship Id="rId1" Type="http://schemas.openxmlformats.org/officeDocument/2006/relationships/slideLayout" Target="../slideLayouts/slideLayout5.xml"/><Relationship Id="rId4" Type="http://schemas.openxmlformats.org/officeDocument/2006/relationships/image" Target="../media/image280.png"/></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136.png"/><Relationship Id="rId5" Type="http://schemas.openxmlformats.org/officeDocument/2006/relationships/image" Target="../media/image8.png"/><Relationship Id="rId4" Type="http://schemas.openxmlformats.org/officeDocument/2006/relationships/image" Target="../media/image13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slideLayout" Target="../slideLayouts/slideLayout22.xml"/><Relationship Id="rId4" Type="http://schemas.openxmlformats.org/officeDocument/2006/relationships/tags" Target="../tags/tag4.xml"/><Relationship Id="rId9" Type="http://schemas.openxmlformats.org/officeDocument/2006/relationships/tags" Target="../tags/tag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8.xml.rels><?xml version="1.0" encoding="UTF-8" standalone="yes"?>
<Relationships xmlns="http://schemas.openxmlformats.org/package/2006/relationships"><Relationship Id="rId3" Type="http://schemas.openxmlformats.org/officeDocument/2006/relationships/hyperlink" Target="https://www.nrel.gov/docs/fy21osti/78347.pdf" TargetMode="External"/><Relationship Id="rId2" Type="http://schemas.openxmlformats.org/officeDocument/2006/relationships/hyperlink" Target="https://www.osti.gov/biblio/1847886" TargetMode="Externa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globalpetrolprices.com/Syria/?utm_source=chatgpt.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ise.fraunhofer.de/content/dam/ise/en/documents/publications/studies/EN2024_ISE_Study_Levelized_Cost_of_Electricity_Renewable_Energy_Technologies.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www.globalpetrolprices.com/Syria/?utm_source=chatgpt.com"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hyperlink" Target="https://aldatmazglobal.com/ruzgar-turbini-fiyatlari-maliyet-analizi-ve-1-mw-turbin-kazanci-kapsamli-rehber/" TargetMode="External"/><Relationship Id="rId4" Type="http://schemas.openxmlformats.org/officeDocument/2006/relationships/hyperlink" Target="https://www.ise.fraunhofer.de/content/dam/ise/en/documents/publications/studies/EN2024_ISE_Study_Levelized_Cost_of_Electricity_Renewable_Energy_Technologies.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21.png"/><Relationship Id="rId5" Type="http://schemas.openxmlformats.org/officeDocument/2006/relationships/image" Target="../media/image112.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7736/jowe.2015.arr04" TargetMode="External"/><Relationship Id="rId2" Type="http://schemas.openxmlformats.org/officeDocument/2006/relationships/hyperlink" Target="https://doi.org/10.5194/wes-8-149-2023" TargetMode="External"/><Relationship Id="rId1" Type="http://schemas.openxmlformats.org/officeDocument/2006/relationships/slideLayout" Target="../slideLayouts/slideLayout11.xml"/><Relationship Id="rId4" Type="http://schemas.openxmlformats.org/officeDocument/2006/relationships/hyperlink" Target="https://doi.org/10.1016/j.mechatronics.2011.02.011"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doi.org/10.1016/j.marstruc.2020.102858" TargetMode="Externa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hyperlink" Target="https://www.researchgate.net/publication/263364715_Electrical_machines_and_power-electronic_systems_for_high-power_wind_energy_generation_applications_Part_II_-_Power_electronics_and_control_systems"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www.researchgate.net/publication/224697059_Optimized_Direct_Power_Control_Strategy_using_Output_Regulation_Subspaces_and_Pulse_Width_Modulation" TargetMode="External"/><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www.ingeteam.com/us/en-us/power-electronics/wind-power-energy" TargetMode="External"/><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https://product.tdk.com/en/catalog"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hyperlink" Target="https://www.semikron-danfoss.com/" TargetMode="External"/><Relationship Id="rId5" Type="http://schemas.openxmlformats.org/officeDocument/2006/relationships/hyperlink" Target="https://new.abb.com/drives" TargetMode="External"/><Relationship Id="rId4" Type="http://schemas.openxmlformats.org/officeDocument/2006/relationships/hyperlink" Target="https://publications.lib.chalmers.se/records/fulltext/169777/169777.pdf"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011BC7-F39E-A308-B5E5-1FF36C983C03}"/>
              </a:ext>
            </a:extLst>
          </p:cNvPr>
          <p:cNvSpPr>
            <a:spLocks noGrp="1"/>
          </p:cNvSpPr>
          <p:nvPr>
            <p:ph type="body" sz="quarter" idx="13"/>
          </p:nvPr>
        </p:nvSpPr>
        <p:spPr>
          <a:xfrm>
            <a:off x="3908177" y="4145113"/>
            <a:ext cx="4890590" cy="1646695"/>
          </a:xfrm>
        </p:spPr>
        <p:txBody>
          <a:bodyPr/>
          <a:lstStyle/>
          <a:p>
            <a:pPr marL="0" indent="0" algn="ctr">
              <a:buNone/>
            </a:pPr>
            <a:r>
              <a:rPr lang="it-IT" dirty="0">
                <a:effectLst>
                  <a:outerShdw blurRad="38100" dist="38100" dir="2700000" algn="tl">
                    <a:srgbClr val="000000">
                      <a:alpha val="43137"/>
                    </a:srgbClr>
                  </a:outerShdw>
                </a:effectLst>
                <a:latin typeface="Aptos" panose="020B0004020202020204" pitchFamily="34" charset="0"/>
              </a:rPr>
              <a:t>6th Week of General Assembly</a:t>
            </a:r>
          </a:p>
          <a:p>
            <a:pPr marL="0" indent="0" algn="ctr">
              <a:buNone/>
            </a:pPr>
            <a:r>
              <a:rPr lang="it-IT" dirty="0">
                <a:effectLst>
                  <a:outerShdw blurRad="38100" dist="38100" dir="2700000" algn="tl">
                    <a:srgbClr val="000000">
                      <a:alpha val="43137"/>
                    </a:srgbClr>
                  </a:outerShdw>
                </a:effectLst>
                <a:latin typeface="Aptos" panose="020B0004020202020204" pitchFamily="34" charset="0"/>
              </a:rPr>
              <a:t>4th November 2025</a:t>
            </a:r>
            <a:endParaRPr lang="en-GB" dirty="0">
              <a:effectLst>
                <a:outerShdw blurRad="38100" dist="38100" dir="2700000" algn="tl">
                  <a:srgbClr val="000000">
                    <a:alpha val="43137"/>
                  </a:srgbClr>
                </a:outerShdw>
              </a:effectLst>
              <a:latin typeface="Aptos" panose="020B0004020202020204" pitchFamily="34" charset="0"/>
            </a:endParaRPr>
          </a:p>
        </p:txBody>
      </p:sp>
    </p:spTree>
    <p:extLst>
      <p:ext uri="{BB962C8B-B14F-4D97-AF65-F5344CB8AC3E}">
        <p14:creationId xmlns:p14="http://schemas.microsoft.com/office/powerpoint/2010/main" val="1153038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EFE02-05BD-BBDE-F951-B47BF7280590}"/>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803BB7A2-3A34-24F4-AF60-01DC95C9AC9E}"/>
              </a:ext>
            </a:extLst>
          </p:cNvPr>
          <p:cNvSpPr>
            <a:spLocks noGrp="1"/>
          </p:cNvSpPr>
          <p:nvPr>
            <p:ph type="title"/>
          </p:nvPr>
        </p:nvSpPr>
        <p:spPr>
          <a:xfrm>
            <a:off x="651588" y="600942"/>
            <a:ext cx="11353800" cy="1325563"/>
          </a:xfrm>
        </p:spPr>
        <p:txBody>
          <a:bodyPr>
            <a:normAutofit/>
          </a:bodyPr>
          <a:lstStyle/>
          <a:p>
            <a:r>
              <a:rPr lang="de-DE" dirty="0"/>
              <a:t>2.i. Mass distribution</a:t>
            </a:r>
            <a:br>
              <a:rPr kumimoji="0" lang="en-US" altLang="en-DE" sz="44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endParaRPr lang="en-GB" dirty="0"/>
          </a:p>
        </p:txBody>
      </p:sp>
      <p:sp>
        <p:nvSpPr>
          <p:cNvPr id="13" name="Inhaltsplatzhalter 12">
            <a:extLst>
              <a:ext uri="{FF2B5EF4-FFF2-40B4-BE49-F238E27FC236}">
                <a16:creationId xmlns:a16="http://schemas.microsoft.com/office/drawing/2014/main" id="{A7326F22-1C91-7B82-A508-94C30DF24FF2}"/>
              </a:ext>
            </a:extLst>
          </p:cNvPr>
          <p:cNvSpPr>
            <a:spLocks noGrp="1"/>
          </p:cNvSpPr>
          <p:nvPr>
            <p:ph idx="1"/>
          </p:nvPr>
        </p:nvSpPr>
        <p:spPr>
          <a:xfrm>
            <a:off x="1024812" y="4082785"/>
            <a:ext cx="7052215" cy="1618316"/>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DE" sz="16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br>
              <a:rPr kumimoji="0" lang="en-US" altLang="en-DE" sz="16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endParaRPr kumimoji="0" lang="en-US" altLang="en-DE" sz="2800" b="0" i="0" u="none" strike="noStrike" cap="none" normalizeH="0" baseline="0" dirty="0">
              <a:ln>
                <a:noFill/>
              </a:ln>
              <a:solidFill>
                <a:schemeClr val="tx1"/>
              </a:solidFill>
              <a:effectLst/>
              <a:latin typeface="Arial" panose="020B0604020202020204" pitchFamily="34" charset="0"/>
            </a:endParaRPr>
          </a:p>
          <a:p>
            <a:pPr marL="0" indent="0">
              <a:buNone/>
            </a:pPr>
            <a:endParaRPr lang="en-GB" sz="1600" dirty="0"/>
          </a:p>
        </p:txBody>
      </p:sp>
      <p:sp>
        <p:nvSpPr>
          <p:cNvPr id="14" name="Textplatzhalter 13">
            <a:extLst>
              <a:ext uri="{FF2B5EF4-FFF2-40B4-BE49-F238E27FC236}">
                <a16:creationId xmlns:a16="http://schemas.microsoft.com/office/drawing/2014/main" id="{EE89AF81-D782-195B-BFCE-9CC6819BC961}"/>
              </a:ext>
            </a:extLst>
          </p:cNvPr>
          <p:cNvSpPr>
            <a:spLocks noGrp="1"/>
          </p:cNvSpPr>
          <p:nvPr>
            <p:ph type="body" sz="quarter" idx="18"/>
          </p:nvPr>
        </p:nvSpPr>
        <p:spPr/>
        <p:txBody>
          <a:bodyPr/>
          <a:lstStyle/>
          <a:p>
            <a:r>
              <a:rPr lang="en-GB" dirty="0" err="1"/>
              <a:t>Bakhtyar</a:t>
            </a:r>
            <a:r>
              <a:rPr lang="en-GB" dirty="0"/>
              <a:t> Karim</a:t>
            </a:r>
          </a:p>
        </p:txBody>
      </p:sp>
      <p:sp>
        <p:nvSpPr>
          <p:cNvPr id="2" name="Datumsplatzhalter 1">
            <a:extLst>
              <a:ext uri="{FF2B5EF4-FFF2-40B4-BE49-F238E27FC236}">
                <a16:creationId xmlns:a16="http://schemas.microsoft.com/office/drawing/2014/main" id="{E51CF9BE-DFD8-ED25-FCBA-EAECF8A59518}"/>
              </a:ext>
            </a:extLst>
          </p:cNvPr>
          <p:cNvSpPr>
            <a:spLocks noGrp="1"/>
          </p:cNvSpPr>
          <p:nvPr>
            <p:ph type="dt" sz="half" idx="19"/>
          </p:nvPr>
        </p:nvSpPr>
        <p:spPr/>
        <p:txBody>
          <a:bodyPr/>
          <a:lstStyle/>
          <a:p>
            <a:fld id="{2D1EE79A-E6D4-4691-9116-935A2AA336A9}" type="datetime1">
              <a:rPr lang="en-GB" smtClean="0"/>
              <a:t>03/11/2025</a:t>
            </a:fld>
            <a:endParaRPr lang="en-GB"/>
          </a:p>
        </p:txBody>
      </p:sp>
      <p:sp>
        <p:nvSpPr>
          <p:cNvPr id="3" name="Fußzeilenplatzhalter 2">
            <a:extLst>
              <a:ext uri="{FF2B5EF4-FFF2-40B4-BE49-F238E27FC236}">
                <a16:creationId xmlns:a16="http://schemas.microsoft.com/office/drawing/2014/main" id="{A80ADFFB-F683-BF4F-0C08-0184BB1F5EF5}"/>
              </a:ext>
            </a:extLst>
          </p:cNvPr>
          <p:cNvSpPr>
            <a:spLocks noGrp="1"/>
          </p:cNvSpPr>
          <p:nvPr>
            <p:ph type="ftr" sz="quarter" idx="20"/>
          </p:nvPr>
        </p:nvSpPr>
        <p:spPr/>
        <p:txBody>
          <a:bodyPr/>
          <a:lstStyle/>
          <a:p>
            <a:r>
              <a:rPr lang="en-GB" dirty="0"/>
              <a:t>Management Team PM / Optimus Syria</a:t>
            </a:r>
          </a:p>
        </p:txBody>
      </p:sp>
      <p:sp>
        <p:nvSpPr>
          <p:cNvPr id="4" name="Foliennummernplatzhalter 3">
            <a:extLst>
              <a:ext uri="{FF2B5EF4-FFF2-40B4-BE49-F238E27FC236}">
                <a16:creationId xmlns:a16="http://schemas.microsoft.com/office/drawing/2014/main" id="{BC698CDF-BBE5-D84F-0133-83330B78BFF8}"/>
              </a:ext>
            </a:extLst>
          </p:cNvPr>
          <p:cNvSpPr>
            <a:spLocks noGrp="1"/>
          </p:cNvSpPr>
          <p:nvPr>
            <p:ph type="sldNum" sz="quarter" idx="21"/>
          </p:nvPr>
        </p:nvSpPr>
        <p:spPr/>
        <p:txBody>
          <a:bodyPr/>
          <a:lstStyle/>
          <a:p>
            <a:fld id="{013F6232-4F06-48BA-8F69-BF531F607829}" type="slidenum">
              <a:rPr lang="en-GB" smtClean="0"/>
              <a:t>10</a:t>
            </a:fld>
            <a:endParaRPr lang="en-GB"/>
          </a:p>
        </p:txBody>
      </p:sp>
      <p:sp>
        <p:nvSpPr>
          <p:cNvPr id="10" name="Inhaltsplatzhalter 2">
            <a:extLst>
              <a:ext uri="{FF2B5EF4-FFF2-40B4-BE49-F238E27FC236}">
                <a16:creationId xmlns:a16="http://schemas.microsoft.com/office/drawing/2014/main" id="{0BBF0704-1B8C-2D7A-1694-F8F124366ED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graphicFrame>
        <p:nvGraphicFramePr>
          <p:cNvPr id="7" name="Table 6">
            <a:extLst>
              <a:ext uri="{FF2B5EF4-FFF2-40B4-BE49-F238E27FC236}">
                <a16:creationId xmlns:a16="http://schemas.microsoft.com/office/drawing/2014/main" id="{07C0732C-FAAD-C9E6-7FAF-457B0371465A}"/>
              </a:ext>
            </a:extLst>
          </p:cNvPr>
          <p:cNvGraphicFramePr>
            <a:graphicFrameLocks noGrp="1"/>
          </p:cNvGraphicFramePr>
          <p:nvPr>
            <p:extLst>
              <p:ext uri="{D42A27DB-BD31-4B8C-83A1-F6EECF244321}">
                <p14:modId xmlns:p14="http://schemas.microsoft.com/office/powerpoint/2010/main" val="3897005825"/>
              </p:ext>
            </p:extLst>
          </p:nvPr>
        </p:nvGraphicFramePr>
        <p:xfrm>
          <a:off x="1159328" y="1353202"/>
          <a:ext cx="9873344" cy="4630186"/>
        </p:xfrm>
        <a:graphic>
          <a:graphicData uri="http://schemas.openxmlformats.org/drawingml/2006/table">
            <a:tbl>
              <a:tblPr>
                <a:tableStyleId>{D113A9D2-9D6B-4929-AA2D-F23B5EE8CBE7}</a:tableStyleId>
              </a:tblPr>
              <a:tblGrid>
                <a:gridCol w="2468336">
                  <a:extLst>
                    <a:ext uri="{9D8B030D-6E8A-4147-A177-3AD203B41FA5}">
                      <a16:colId xmlns:a16="http://schemas.microsoft.com/office/drawing/2014/main" val="3493007451"/>
                    </a:ext>
                  </a:extLst>
                </a:gridCol>
                <a:gridCol w="2468336">
                  <a:extLst>
                    <a:ext uri="{9D8B030D-6E8A-4147-A177-3AD203B41FA5}">
                      <a16:colId xmlns:a16="http://schemas.microsoft.com/office/drawing/2014/main" val="724769086"/>
                    </a:ext>
                  </a:extLst>
                </a:gridCol>
                <a:gridCol w="2255104">
                  <a:extLst>
                    <a:ext uri="{9D8B030D-6E8A-4147-A177-3AD203B41FA5}">
                      <a16:colId xmlns:a16="http://schemas.microsoft.com/office/drawing/2014/main" val="2802873320"/>
                    </a:ext>
                  </a:extLst>
                </a:gridCol>
                <a:gridCol w="2681568">
                  <a:extLst>
                    <a:ext uri="{9D8B030D-6E8A-4147-A177-3AD203B41FA5}">
                      <a16:colId xmlns:a16="http://schemas.microsoft.com/office/drawing/2014/main" val="3657212953"/>
                    </a:ext>
                  </a:extLst>
                </a:gridCol>
              </a:tblGrid>
              <a:tr h="323410">
                <a:tc>
                  <a:txBody>
                    <a:bodyPr/>
                    <a:lstStyle/>
                    <a:p>
                      <a:pPr rtl="0">
                        <a:buNone/>
                      </a:pPr>
                      <a:r>
                        <a:rPr lang="en-US" sz="1200" b="1" dirty="0">
                          <a:ln>
                            <a:noFill/>
                          </a:ln>
                          <a:solidFill>
                            <a:schemeClr val="bg1"/>
                          </a:solidFill>
                          <a:effectLst/>
                        </a:rPr>
                        <a:t>Component Group</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b="1">
                          <a:ln>
                            <a:noFill/>
                          </a:ln>
                          <a:solidFill>
                            <a:schemeClr val="bg1"/>
                          </a:solidFill>
                          <a:effectLst/>
                        </a:rPr>
                        <a:t>Component</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b="1">
                          <a:ln>
                            <a:noFill/>
                          </a:ln>
                          <a:solidFill>
                            <a:schemeClr val="bg1"/>
                          </a:solidFill>
                          <a:effectLst/>
                        </a:rPr>
                        <a:t>% Share of Total Turbine Mass</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b="1">
                          <a:ln>
                            <a:noFill/>
                          </a:ln>
                          <a:solidFill>
                            <a:schemeClr val="bg1"/>
                          </a:solidFill>
                          <a:effectLst/>
                        </a:rPr>
                        <a:t>Notes on Interpretation</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29109346"/>
                  </a:ext>
                </a:extLst>
              </a:tr>
              <a:tr h="588019">
                <a:tc>
                  <a:txBody>
                    <a:bodyPr/>
                    <a:lstStyle/>
                    <a:p>
                      <a:pPr rtl="0">
                        <a:buNone/>
                      </a:pPr>
                      <a:r>
                        <a:rPr lang="en-US" sz="1200" b="1" dirty="0">
                          <a:ln>
                            <a:noFill/>
                          </a:ln>
                          <a:solidFill>
                            <a:schemeClr val="bg1"/>
                          </a:solidFill>
                          <a:effectLst/>
                        </a:rPr>
                        <a:t>Nacelle Assembly Total</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Nacelle</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b="1" dirty="0">
                          <a:ln>
                            <a:noFill/>
                          </a:ln>
                          <a:solidFill>
                            <a:schemeClr val="bg1"/>
                          </a:solidFill>
                          <a:effectLst/>
                        </a:rPr>
                        <a:t>35%</a:t>
                      </a:r>
                      <a:endParaRPr lang="en-DE"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This is the overall mass of the components at the top of the tower plus the rotor.</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08134489"/>
                  </a:ext>
                </a:extLst>
              </a:tr>
              <a:tr h="191106">
                <a:tc>
                  <a:txBody>
                    <a:bodyPr/>
                    <a:lstStyle/>
                    <a:p>
                      <a:pPr rtl="0">
                        <a:buNone/>
                      </a:pPr>
                      <a:r>
                        <a:rPr lang="en-US" sz="1200" b="1" dirty="0">
                          <a:ln>
                            <a:noFill/>
                          </a:ln>
                          <a:solidFill>
                            <a:schemeClr val="bg1"/>
                          </a:solidFill>
                          <a:effectLst/>
                        </a:rPr>
                        <a:t>Rotor</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Blades</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a:ln>
                            <a:noFill/>
                          </a:ln>
                          <a:solidFill>
                            <a:schemeClr val="bg1"/>
                          </a:solidFill>
                          <a:effectLst/>
                        </a:rPr>
                        <a:t>8%</a:t>
                      </a:r>
                      <a:endParaRPr lang="en-DE"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The three blades.</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96350555"/>
                  </a:ext>
                </a:extLst>
              </a:tr>
              <a:tr h="455714">
                <a:tc>
                  <a:txBody>
                    <a:bodyPr/>
                    <a:lstStyle/>
                    <a:p>
                      <a:pPr rtl="0">
                        <a:buNone/>
                      </a:pPr>
                      <a:endParaRPr lang="en-DE"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Hub</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dirty="0">
                          <a:ln>
                            <a:noFill/>
                          </a:ln>
                          <a:solidFill>
                            <a:schemeClr val="bg1"/>
                          </a:solidFill>
                          <a:effectLst/>
                        </a:rPr>
                        <a:t>3%</a:t>
                      </a:r>
                      <a:endParaRPr lang="en-DE"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The central component connecting the blades to the shaft.</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121258"/>
                  </a:ext>
                </a:extLst>
              </a:tr>
              <a:tr h="645142">
                <a:tc>
                  <a:txBody>
                    <a:bodyPr/>
                    <a:lstStyle/>
                    <a:p>
                      <a:pPr rtl="0">
                        <a:buNone/>
                      </a:pPr>
                      <a:r>
                        <a:rPr lang="en-US" sz="1200" b="1" dirty="0">
                          <a:ln>
                            <a:noFill/>
                          </a:ln>
                          <a:solidFill>
                            <a:schemeClr val="bg1"/>
                          </a:solidFill>
                          <a:effectLst/>
                        </a:rPr>
                        <a:t>Drivetrain</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Gearbox </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b="1" dirty="0">
                          <a:ln>
                            <a:noFill/>
                          </a:ln>
                          <a:solidFill>
                            <a:schemeClr val="bg1"/>
                          </a:solidFill>
                          <a:effectLst/>
                        </a:rPr>
                        <a:t>10%</a:t>
                      </a:r>
                      <a:endParaRPr lang="en-DE"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The gearbox is the heaviest single component in the drivetrain assembly.</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5339573"/>
                  </a:ext>
                </a:extLst>
              </a:tr>
              <a:tr h="455714">
                <a:tc>
                  <a:txBody>
                    <a:bodyPr/>
                    <a:lstStyle/>
                    <a:p>
                      <a:pPr rtl="0">
                        <a:buNone/>
                      </a:pPr>
                      <a:endParaRPr lang="en-DE"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a:ln>
                            <a:noFill/>
                          </a:ln>
                          <a:solidFill>
                            <a:schemeClr val="bg1"/>
                          </a:solidFill>
                          <a:effectLst/>
                        </a:rPr>
                        <a:t>Generator (DFIG)</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b="1">
                          <a:ln>
                            <a:noFill/>
                          </a:ln>
                          <a:solidFill>
                            <a:schemeClr val="bg1"/>
                          </a:solidFill>
                          <a:effectLst/>
                        </a:rPr>
                        <a:t>5%</a:t>
                      </a:r>
                      <a:endParaRPr lang="en-DE"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The electrical machine that converts torque to power.</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5059289"/>
                  </a:ext>
                </a:extLst>
              </a:tr>
              <a:tr h="323410">
                <a:tc>
                  <a:txBody>
                    <a:bodyPr/>
                    <a:lstStyle/>
                    <a:p>
                      <a:pPr rtl="0">
                        <a:buNone/>
                      </a:pPr>
                      <a:endParaRPr lang="en-DE"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Low speed shaft</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dirty="0">
                          <a:ln>
                            <a:noFill/>
                          </a:ln>
                          <a:solidFill>
                            <a:schemeClr val="bg1"/>
                          </a:solidFill>
                          <a:effectLst/>
                        </a:rPr>
                        <a:t>2.5%</a:t>
                      </a:r>
                      <a:endParaRPr lang="en-DE"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a:ln>
                            <a:noFill/>
                          </a:ln>
                          <a:solidFill>
                            <a:schemeClr val="bg1"/>
                          </a:solidFill>
                          <a:effectLst/>
                        </a:rPr>
                        <a:t>Connects the hub to the gearbox.</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61067816"/>
                  </a:ext>
                </a:extLst>
              </a:tr>
              <a:tr h="455714">
                <a:tc>
                  <a:txBody>
                    <a:bodyPr/>
                    <a:lstStyle/>
                    <a:p>
                      <a:pPr rtl="0">
                        <a:buNone/>
                      </a:pPr>
                      <a:endParaRPr lang="en-DE"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a:ln>
                            <a:noFill/>
                          </a:ln>
                          <a:solidFill>
                            <a:schemeClr val="bg1"/>
                          </a:solidFill>
                          <a:effectLst/>
                        </a:rPr>
                        <a:t>Main frame</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a:ln>
                            <a:noFill/>
                          </a:ln>
                          <a:solidFill>
                            <a:schemeClr val="bg1"/>
                          </a:solidFill>
                          <a:effectLst/>
                        </a:rPr>
                        <a:t>2.5%</a:t>
                      </a:r>
                      <a:endParaRPr lang="en-DE"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a:ln>
                            <a:noFill/>
                          </a:ln>
                          <a:solidFill>
                            <a:schemeClr val="bg1"/>
                          </a:solidFill>
                          <a:effectLst/>
                        </a:rPr>
                        <a:t>The structural support (bedplate) that holds the components.</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60599140"/>
                  </a:ext>
                </a:extLst>
              </a:tr>
              <a:tr h="323410">
                <a:tc>
                  <a:txBody>
                    <a:bodyPr/>
                    <a:lstStyle/>
                    <a:p>
                      <a:pPr rtl="0">
                        <a:buNone/>
                      </a:pPr>
                      <a:endParaRPr lang="en-DE"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a:ln>
                            <a:noFill/>
                          </a:ln>
                          <a:solidFill>
                            <a:schemeClr val="bg1"/>
                          </a:solidFill>
                          <a:effectLst/>
                        </a:rPr>
                        <a:t>Yaw drive and bearings</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a:ln>
                            <a:noFill/>
                          </a:ln>
                          <a:solidFill>
                            <a:schemeClr val="bg1"/>
                          </a:solidFill>
                          <a:effectLst/>
                        </a:rPr>
                        <a:t>2%</a:t>
                      </a:r>
                      <a:endParaRPr lang="en-DE"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System for orienting the nacelle into the wind.</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5602473"/>
                  </a:ext>
                </a:extLst>
              </a:tr>
              <a:tr h="191106">
                <a:tc>
                  <a:txBody>
                    <a:bodyPr/>
                    <a:lstStyle/>
                    <a:p>
                      <a:pPr rtl="0">
                        <a:buNone/>
                      </a:pPr>
                      <a:r>
                        <a:rPr lang="en-US" sz="1200" b="1" dirty="0">
                          <a:ln>
                            <a:noFill/>
                          </a:ln>
                          <a:solidFill>
                            <a:schemeClr val="bg1"/>
                          </a:solidFill>
                          <a:effectLst/>
                        </a:rPr>
                        <a:t>Rotor Total</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a:ln>
                            <a:noFill/>
                          </a:ln>
                          <a:solidFill>
                            <a:schemeClr val="bg1"/>
                          </a:solidFill>
                          <a:effectLst/>
                        </a:rPr>
                        <a:t>Rotor</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b="1">
                          <a:ln>
                            <a:noFill/>
                          </a:ln>
                          <a:solidFill>
                            <a:schemeClr val="bg1"/>
                          </a:solidFill>
                          <a:effectLst/>
                        </a:rPr>
                        <a:t>11%</a:t>
                      </a:r>
                      <a:endParaRPr lang="en-DE"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a:ln>
                            <a:noFill/>
                          </a:ln>
                          <a:solidFill>
                            <a:schemeClr val="bg1"/>
                          </a:solidFill>
                          <a:effectLst/>
                        </a:rPr>
                        <a:t>(Blades 8% + Hub 3%)</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66231836"/>
                  </a:ext>
                </a:extLst>
              </a:tr>
              <a:tr h="455714">
                <a:tc>
                  <a:txBody>
                    <a:bodyPr/>
                    <a:lstStyle/>
                    <a:p>
                      <a:pPr rtl="0">
                        <a:buNone/>
                      </a:pPr>
                      <a:r>
                        <a:rPr lang="en-US" sz="1200" b="1">
                          <a:ln>
                            <a:noFill/>
                          </a:ln>
                          <a:solidFill>
                            <a:schemeClr val="bg1"/>
                          </a:solidFill>
                          <a:effectLst/>
                        </a:rPr>
                        <a:t>Drivetrain Total</a:t>
                      </a:r>
                      <a:endParaRPr lang="en-US" sz="120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Drivetrain</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DE" sz="1200" b="1" dirty="0">
                          <a:ln>
                            <a:noFill/>
                          </a:ln>
                          <a:solidFill>
                            <a:schemeClr val="bg1"/>
                          </a:solidFill>
                          <a:effectLst/>
                        </a:rPr>
                        <a:t>23%</a:t>
                      </a:r>
                      <a:endParaRPr lang="en-DE"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a:buNone/>
                      </a:pPr>
                      <a:r>
                        <a:rPr lang="en-US" sz="1200" dirty="0">
                          <a:ln>
                            <a:noFill/>
                          </a:ln>
                          <a:solidFill>
                            <a:schemeClr val="bg1"/>
                          </a:solidFill>
                          <a:effectLst/>
                        </a:rPr>
                        <a:t>The total mass of the core power conversion system inside the nacelle.</a:t>
                      </a:r>
                      <a:endParaRPr lang="en-US" sz="1200" dirty="0">
                        <a:ln>
                          <a:noFill/>
                        </a:ln>
                        <a:solidFill>
                          <a:schemeClr val="bg1"/>
                        </a:solidFill>
                        <a:effectLst/>
                        <a:latin typeface="Google Sans Text"/>
                      </a:endParaRPr>
                    </a:p>
                  </a:txBody>
                  <a:tcPr marL="44101" marR="44101" marT="29401" marB="2940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49765070"/>
                  </a:ext>
                </a:extLst>
              </a:tr>
            </a:tbl>
          </a:graphicData>
        </a:graphic>
      </p:graphicFrame>
      <p:sp>
        <p:nvSpPr>
          <p:cNvPr id="12" name="TextBox 11">
            <a:extLst>
              <a:ext uri="{FF2B5EF4-FFF2-40B4-BE49-F238E27FC236}">
                <a16:creationId xmlns:a16="http://schemas.microsoft.com/office/drawing/2014/main" id="{099979B8-90C3-ECD3-DAB7-A1548722B490}"/>
              </a:ext>
            </a:extLst>
          </p:cNvPr>
          <p:cNvSpPr txBox="1"/>
          <p:nvPr/>
        </p:nvSpPr>
        <p:spPr>
          <a:xfrm>
            <a:off x="345232" y="6176963"/>
            <a:ext cx="6139542" cy="369332"/>
          </a:xfrm>
          <a:prstGeom prst="rect">
            <a:avLst/>
          </a:prstGeom>
          <a:noFill/>
        </p:spPr>
        <p:txBody>
          <a:bodyPr wrap="square">
            <a:spAutoFit/>
          </a:bodyPr>
          <a:lstStyle/>
          <a:p>
            <a:r>
              <a:rPr lang="en-US" sz="1800" dirty="0"/>
              <a:t>[4] Mass distribution of 6 MW </a:t>
            </a:r>
            <a:r>
              <a:rPr lang="en-US" dirty="0"/>
              <a:t>Wind turbine by R. S. </a:t>
            </a:r>
            <a:r>
              <a:rPr lang="en-US" dirty="0" err="1"/>
              <a:t>Semken</a:t>
            </a:r>
            <a:endParaRPr lang="en-DE" dirty="0"/>
          </a:p>
        </p:txBody>
      </p:sp>
    </p:spTree>
    <p:extLst>
      <p:ext uri="{BB962C8B-B14F-4D97-AF65-F5344CB8AC3E}">
        <p14:creationId xmlns:p14="http://schemas.microsoft.com/office/powerpoint/2010/main" val="42922393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B6ED1-18E3-9640-3D93-84F8B0B15004}"/>
              </a:ext>
            </a:extLst>
          </p:cNvPr>
          <p:cNvSpPr>
            <a:spLocks noGrp="1"/>
          </p:cNvSpPr>
          <p:nvPr>
            <p:ph type="title"/>
          </p:nvPr>
        </p:nvSpPr>
        <p:spPr/>
        <p:txBody>
          <a:bodyPr/>
          <a:lstStyle/>
          <a:p>
            <a:pPr algn="ctr"/>
            <a:r>
              <a:rPr lang="de-DE" dirty="0">
                <a:latin typeface="Arial" panose="020B0604020202020204" pitchFamily="34" charset="0"/>
                <a:cs typeface="Arial" panose="020B0604020202020204" pitchFamily="34" charset="0"/>
              </a:rPr>
              <a:t>Bibliography</a:t>
            </a:r>
          </a:p>
        </p:txBody>
      </p:sp>
      <p:sp>
        <p:nvSpPr>
          <p:cNvPr id="3" name="Content Placeholder 2">
            <a:extLst>
              <a:ext uri="{FF2B5EF4-FFF2-40B4-BE49-F238E27FC236}">
                <a16:creationId xmlns:a16="http://schemas.microsoft.com/office/drawing/2014/main" id="{E9E853A4-1968-0FCD-18F0-DEA78504D7EE}"/>
              </a:ext>
            </a:extLst>
          </p:cNvPr>
          <p:cNvSpPr>
            <a:spLocks noGrp="1"/>
          </p:cNvSpPr>
          <p:nvPr>
            <p:ph idx="1"/>
          </p:nvPr>
        </p:nvSpPr>
        <p:spPr/>
        <p:txBody>
          <a:bodyPr/>
          <a:lstStyle/>
          <a:p>
            <a:pPr marL="342900" indent="-342900">
              <a:buAutoNum type="arabicPeriod"/>
            </a:pPr>
            <a:r>
              <a:rPr lang="en-IN" dirty="0" err="1">
                <a:latin typeface="Arial" panose="020B0604020202020204" pitchFamily="34" charset="0"/>
                <a:cs typeface="Arial" panose="020B0604020202020204" pitchFamily="34" charset="0"/>
              </a:rPr>
              <a:t>Optimus</a:t>
            </a:r>
            <a:r>
              <a:rPr lang="en-IN" dirty="0">
                <a:latin typeface="Arial" panose="020B0604020202020204" pitchFamily="34" charset="0"/>
                <a:cs typeface="Arial" panose="020B0604020202020204" pitchFamily="34" charset="0"/>
              </a:rPr>
              <a:t> ocean design</a:t>
            </a:r>
          </a:p>
          <a:p>
            <a:pPr marL="342900" indent="-342900">
              <a:buAutoNum type="arabicPeriod"/>
            </a:pPr>
            <a:r>
              <a:rPr lang="en-IN" dirty="0" err="1">
                <a:latin typeface="Arial" panose="020B0604020202020204" pitchFamily="34" charset="0"/>
                <a:cs typeface="Arial" panose="020B0604020202020204" pitchFamily="34" charset="0"/>
              </a:rPr>
              <a:t>Optimus</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shakti</a:t>
            </a:r>
            <a:r>
              <a:rPr lang="en-IN" dirty="0">
                <a:latin typeface="Arial" panose="020B0604020202020204" pitchFamily="34" charset="0"/>
                <a:cs typeface="Arial" panose="020B0604020202020204" pitchFamily="34" charset="0"/>
              </a:rPr>
              <a:t> design</a:t>
            </a:r>
            <a:endParaRPr lang="en-IN" dirty="0"/>
          </a:p>
          <a:p>
            <a:pPr marL="342900" indent="-342900">
              <a:buAutoNum type="arabicPeriod"/>
            </a:pPr>
            <a:endParaRPr lang="en-IN" dirty="0">
              <a:latin typeface="Arial" panose="020B0604020202020204" pitchFamily="34" charset="0"/>
              <a:cs typeface="Arial" panose="020B0604020202020204" pitchFamily="34" charset="0"/>
            </a:endParaRPr>
          </a:p>
          <a:p>
            <a:pPr marL="342900" indent="-342900">
              <a:buAutoNum type="arabicPeriod"/>
            </a:pPr>
            <a:endParaRPr lang="en-IN" dirty="0">
              <a:latin typeface="Arial" panose="020B0604020202020204" pitchFamily="34" charset="0"/>
              <a:cs typeface="Arial" panose="020B0604020202020204" pitchFamily="34" charset="0"/>
            </a:endParaRPr>
          </a:p>
        </p:txBody>
      </p:sp>
      <p:sp>
        <p:nvSpPr>
          <p:cNvPr id="4" name="Datumsplatzhalter 3">
            <a:extLst>
              <a:ext uri="{FF2B5EF4-FFF2-40B4-BE49-F238E27FC236}">
                <a16:creationId xmlns:a16="http://schemas.microsoft.com/office/drawing/2014/main" id="{D0D8ED35-2E13-75BD-2A2E-AC6374785462}"/>
              </a:ext>
            </a:extLst>
          </p:cNvPr>
          <p:cNvSpPr>
            <a:spLocks noGrp="1"/>
          </p:cNvSpPr>
          <p:nvPr>
            <p:ph type="dt" sz="half" idx="10"/>
          </p:nvPr>
        </p:nvSpPr>
        <p:spPr/>
        <p:txBody>
          <a:bodyPr/>
          <a:lstStyle/>
          <a:p>
            <a:fld id="{80D92ABB-B105-4A5A-A207-EB1AE7E4FBD2}" type="datetime1">
              <a:rPr lang="en-GB" smtClean="0"/>
              <a:pPr/>
              <a:t>03/11/2025</a:t>
            </a:fld>
            <a:endParaRPr lang="en-GB" dirty="0"/>
          </a:p>
        </p:txBody>
      </p:sp>
      <p:sp>
        <p:nvSpPr>
          <p:cNvPr id="6" name="Fußzeilenplatzhalter 5">
            <a:extLst>
              <a:ext uri="{FF2B5EF4-FFF2-40B4-BE49-F238E27FC236}">
                <a16:creationId xmlns:a16="http://schemas.microsoft.com/office/drawing/2014/main" id="{40055318-CDFF-2436-5D76-D30CE5CB6A48}"/>
              </a:ext>
            </a:extLst>
          </p:cNvPr>
          <p:cNvSpPr>
            <a:spLocks noGrp="1"/>
          </p:cNvSpPr>
          <p:nvPr>
            <p:ph type="ftr" sz="quarter" idx="11"/>
          </p:nvPr>
        </p:nvSpPr>
        <p:spPr/>
        <p:txBody>
          <a:bodyPr/>
          <a:lstStyle/>
          <a:p>
            <a:r>
              <a:rPr lang="en-GB" dirty="0"/>
              <a:t>Rotor Hub and Pitch System / Optimus Syria</a:t>
            </a:r>
          </a:p>
        </p:txBody>
      </p:sp>
      <p:sp>
        <p:nvSpPr>
          <p:cNvPr id="5" name="Foliennummernplatzhalter 4">
            <a:extLst>
              <a:ext uri="{FF2B5EF4-FFF2-40B4-BE49-F238E27FC236}">
                <a16:creationId xmlns:a16="http://schemas.microsoft.com/office/drawing/2014/main" id="{162673D2-F682-F630-F59F-C4FFF6A906E1}"/>
              </a:ext>
            </a:extLst>
          </p:cNvPr>
          <p:cNvSpPr>
            <a:spLocks noGrp="1"/>
          </p:cNvSpPr>
          <p:nvPr>
            <p:ph type="sldNum" sz="quarter" idx="12"/>
          </p:nvPr>
        </p:nvSpPr>
        <p:spPr/>
        <p:txBody>
          <a:bodyPr/>
          <a:lstStyle/>
          <a:p>
            <a:fld id="{013F6232-4F06-48BA-8F69-BF531F607829}" type="slidenum">
              <a:rPr lang="en-GB" smtClean="0"/>
              <a:pPr/>
              <a:t>100</a:t>
            </a:fld>
            <a:endParaRPr lang="en-GB" dirty="0"/>
          </a:p>
        </p:txBody>
      </p:sp>
      <p:sp>
        <p:nvSpPr>
          <p:cNvPr id="9" name="Text Placeholder 8"/>
          <p:cNvSpPr>
            <a:spLocks noGrp="1"/>
          </p:cNvSpPr>
          <p:nvPr>
            <p:ph type="body" sz="quarter" idx="18"/>
          </p:nvPr>
        </p:nvSpPr>
        <p:spPr/>
        <p:txBody>
          <a:bodyPr>
            <a:normAutofit/>
          </a:bodyPr>
          <a:lstStyle/>
          <a:p>
            <a:pPr marL="342900" indent="-342900"/>
            <a:r>
              <a:rPr lang="en-US" sz="1400" dirty="0" err="1">
                <a:latin typeface="Times New Roman" pitchFamily="18" charset="0"/>
                <a:cs typeface="Times New Roman" pitchFamily="18" charset="0"/>
              </a:rPr>
              <a:t>Adharsh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Pappinisseri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Veedu</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13679623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6BE6549-3E86-5AE5-9E5E-148C592FC8CE}"/>
              </a:ext>
            </a:extLst>
          </p:cNvPr>
          <p:cNvSpPr>
            <a:spLocks noGrp="1"/>
          </p:cNvSpPr>
          <p:nvPr>
            <p:ph type="dt" sz="half" idx="11"/>
          </p:nvPr>
        </p:nvSpPr>
        <p:spPr>
          <a:prstGeom prst="rect">
            <a:avLst/>
          </a:prstGeom>
        </p:spPr>
        <p:txBody>
          <a:bodyPr/>
          <a:lstStyle/>
          <a:p>
            <a:r>
              <a:rPr lang="en-US"/>
              <a:t>04/11/2025</a:t>
            </a:r>
            <a:endParaRPr lang="en-GB" dirty="0"/>
          </a:p>
        </p:txBody>
      </p:sp>
      <p:sp>
        <p:nvSpPr>
          <p:cNvPr id="2" name="Fußzeilenplatzhalter 1">
            <a:extLst>
              <a:ext uri="{FF2B5EF4-FFF2-40B4-BE49-F238E27FC236}">
                <a16:creationId xmlns:a16="http://schemas.microsoft.com/office/drawing/2014/main" id="{51D6649A-1E87-C9DD-E3C2-12FE7407BD35}"/>
              </a:ext>
            </a:extLst>
          </p:cNvPr>
          <p:cNvSpPr>
            <a:spLocks noGrp="1"/>
          </p:cNvSpPr>
          <p:nvPr>
            <p:ph type="ftr" sz="quarter" idx="12"/>
          </p:nvPr>
        </p:nvSpPr>
        <p:spPr>
          <a:prstGeom prst="rect">
            <a:avLst/>
          </a:prstGeom>
        </p:spPr>
        <p:txBody>
          <a:bodyPr/>
          <a:lstStyle/>
          <a:p>
            <a:r>
              <a:rPr lang="en-GB" dirty="0"/>
              <a:t>Rotor Bearing System / Optimus Syria</a:t>
            </a:r>
          </a:p>
        </p:txBody>
      </p:sp>
      <p:sp>
        <p:nvSpPr>
          <p:cNvPr id="3" name="Foliennummernplatzhalter 2">
            <a:extLst>
              <a:ext uri="{FF2B5EF4-FFF2-40B4-BE49-F238E27FC236}">
                <a16:creationId xmlns:a16="http://schemas.microsoft.com/office/drawing/2014/main" id="{300F9B30-73C2-F457-56BA-0324B85690FB}"/>
              </a:ext>
            </a:extLst>
          </p:cNvPr>
          <p:cNvSpPr>
            <a:spLocks noGrp="1"/>
          </p:cNvSpPr>
          <p:nvPr>
            <p:ph type="sldNum" sz="quarter" idx="13"/>
          </p:nvPr>
        </p:nvSpPr>
        <p:spPr/>
        <p:txBody>
          <a:bodyPr/>
          <a:lstStyle/>
          <a:p>
            <a:fld id="{013F6232-4F06-48BA-8F69-BF531F607829}" type="slidenum">
              <a:rPr lang="en-GB" smtClean="0"/>
              <a:pPr/>
              <a:t>101</a:t>
            </a:fld>
            <a:endParaRPr lang="en-GB" dirty="0"/>
          </a:p>
        </p:txBody>
      </p:sp>
      <p:sp>
        <p:nvSpPr>
          <p:cNvPr id="26" name="Title 1">
            <a:extLst>
              <a:ext uri="{FF2B5EF4-FFF2-40B4-BE49-F238E27FC236}">
                <a16:creationId xmlns:a16="http://schemas.microsoft.com/office/drawing/2014/main" id="{9ACFA37C-C6C3-881E-9DEF-5A96ED2C1D15}"/>
              </a:ext>
            </a:extLst>
          </p:cNvPr>
          <p:cNvSpPr txBox="1">
            <a:spLocks/>
          </p:cNvSpPr>
          <p:nvPr/>
        </p:nvSpPr>
        <p:spPr>
          <a:xfrm>
            <a:off x="1565241" y="2358493"/>
            <a:ext cx="9144000" cy="9125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Aptos (Textkörper)"/>
                <a:ea typeface="+mj-ea"/>
                <a:cs typeface="+mj-cs"/>
              </a:defRPr>
            </a:lvl1pPr>
          </a:lstStyle>
          <a:p>
            <a:endParaRPr lang="en-GB" sz="4000" dirty="0"/>
          </a:p>
        </p:txBody>
      </p:sp>
      <p:sp>
        <p:nvSpPr>
          <p:cNvPr id="15" name="Title 1">
            <a:extLst>
              <a:ext uri="{FF2B5EF4-FFF2-40B4-BE49-F238E27FC236}">
                <a16:creationId xmlns:a16="http://schemas.microsoft.com/office/drawing/2014/main" id="{5103C8AC-ACFF-082C-E04A-301598446FCB}"/>
              </a:ext>
            </a:extLst>
          </p:cNvPr>
          <p:cNvSpPr txBox="1">
            <a:spLocks/>
          </p:cNvSpPr>
          <p:nvPr/>
        </p:nvSpPr>
        <p:spPr>
          <a:xfrm>
            <a:off x="1158240" y="2516402"/>
            <a:ext cx="10414000" cy="912598"/>
          </a:xfrm>
          <a:prstGeom prst="rect">
            <a:avLst/>
          </a:prstGeom>
        </p:spPr>
        <p:txBody>
          <a:bodyPr numCol="1">
            <a:noAutofit/>
          </a:bodyPr>
          <a:lstStyle>
            <a:lvl1pPr algn="ctr" defTabSz="914400" rtl="0" eaLnBrk="1" latinLnBrk="0" hangingPunct="1">
              <a:lnSpc>
                <a:spcPct val="90000"/>
              </a:lnSpc>
              <a:spcBef>
                <a:spcPct val="0"/>
              </a:spcBef>
              <a:buNone/>
              <a:defRPr sz="4400" kern="1200">
                <a:solidFill>
                  <a:schemeClr val="tx1"/>
                </a:solidFill>
                <a:latin typeface="Aptos (Textkörper)"/>
                <a:ea typeface="+mj-ea"/>
                <a:cs typeface="+mj-cs"/>
              </a:defRPr>
            </a:lvl1pPr>
          </a:lstStyle>
          <a:p>
            <a:r>
              <a:rPr lang="it-IT" sz="4000" dirty="0"/>
              <a:t>Weekly Presentation : Rotor Bearing System</a:t>
            </a:r>
            <a:endParaRPr lang="en-GB" sz="4000" dirty="0"/>
          </a:p>
        </p:txBody>
      </p:sp>
      <p:sp>
        <p:nvSpPr>
          <p:cNvPr id="16" name="Textfeld 15">
            <a:extLst>
              <a:ext uri="{FF2B5EF4-FFF2-40B4-BE49-F238E27FC236}">
                <a16:creationId xmlns:a16="http://schemas.microsoft.com/office/drawing/2014/main" id="{C45C6A5A-D647-B958-532A-B6FD2180F534}"/>
              </a:ext>
            </a:extLst>
          </p:cNvPr>
          <p:cNvSpPr txBox="1"/>
          <p:nvPr/>
        </p:nvSpPr>
        <p:spPr>
          <a:xfrm>
            <a:off x="3591498" y="3539230"/>
            <a:ext cx="4786685" cy="1292662"/>
          </a:xfrm>
          <a:prstGeom prst="rect">
            <a:avLst/>
          </a:prstGeom>
          <a:noFill/>
        </p:spPr>
        <p:txBody>
          <a:bodyPr wrap="square" rtlCol="0" anchor="ctr">
            <a:spAutoFit/>
          </a:bodyPr>
          <a:lstStyle/>
          <a:p>
            <a:pPr algn="ctr"/>
            <a:r>
              <a:rPr lang="it-IT" sz="2000" dirty="0">
                <a:latin typeface="Aptos (Textkörper)"/>
              </a:rPr>
              <a:t>Week number: 06</a:t>
            </a:r>
          </a:p>
          <a:p>
            <a:pPr algn="ctr"/>
            <a:r>
              <a:rPr lang="it-IT" sz="2000" dirty="0">
                <a:latin typeface="Aptos (Textkörper)"/>
              </a:rPr>
              <a:t>Date: 04/11/2025</a:t>
            </a:r>
          </a:p>
          <a:p>
            <a:pPr algn="ctr"/>
            <a:r>
              <a:rPr lang="it-IT" sz="2000" dirty="0">
                <a:latin typeface="Aptos (Textkörper)"/>
              </a:rPr>
              <a:t>Supervisor: </a:t>
            </a:r>
            <a:r>
              <a:rPr lang="it-IT" sz="2000" dirty="0"/>
              <a:t>Prof.  Peter Quell </a:t>
            </a:r>
            <a:endParaRPr lang="it-IT" sz="2000" dirty="0">
              <a:latin typeface="Aptos (Textkörper)"/>
            </a:endParaRPr>
          </a:p>
          <a:p>
            <a:endParaRPr lang="en-GB" dirty="0"/>
          </a:p>
        </p:txBody>
      </p:sp>
      <p:sp>
        <p:nvSpPr>
          <p:cNvPr id="5" name="Textfeld 12">
            <a:extLst>
              <a:ext uri="{FF2B5EF4-FFF2-40B4-BE49-F238E27FC236}">
                <a16:creationId xmlns:a16="http://schemas.microsoft.com/office/drawing/2014/main" id="{D9A567B7-3E99-FE45-F4F9-8DF602E8F987}"/>
              </a:ext>
            </a:extLst>
          </p:cNvPr>
          <p:cNvSpPr txBox="1">
            <a:spLocks/>
          </p:cNvSpPr>
          <p:nvPr/>
        </p:nvSpPr>
        <p:spPr>
          <a:xfrm>
            <a:off x="1393885" y="4570995"/>
            <a:ext cx="10450286" cy="371127"/>
          </a:xfrm>
          <a:prstGeom prst="rect">
            <a:avLst/>
          </a:prstGeom>
          <a:noFill/>
        </p:spPr>
        <p:txBody>
          <a:bodyPr wrap="square"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dirty="0">
                <a:latin typeface="Times New Roman" panose="02020603050405020304" pitchFamily="18" charset="0"/>
                <a:cs typeface="Times New Roman" panose="02020603050405020304" pitchFamily="18" charset="0"/>
              </a:rPr>
              <a:t>Group members: Divyesh Mistry,  Venkata Sreekanth .K , Sreehari Padachery, Jill Sadariya </a:t>
            </a:r>
          </a:p>
        </p:txBody>
      </p:sp>
      <p:sp>
        <p:nvSpPr>
          <p:cNvPr id="6" name="Text Placeholder 6">
            <a:extLst>
              <a:ext uri="{FF2B5EF4-FFF2-40B4-BE49-F238E27FC236}">
                <a16:creationId xmlns:a16="http://schemas.microsoft.com/office/drawing/2014/main" id="{5BEA2004-2B46-4FBB-0674-B520F411077A}"/>
              </a:ext>
            </a:extLst>
          </p:cNvPr>
          <p:cNvSpPr txBox="1">
            <a:spLocks/>
          </p:cNvSpPr>
          <p:nvPr/>
        </p:nvSpPr>
        <p:spPr>
          <a:xfrm>
            <a:off x="4801762" y="4942122"/>
            <a:ext cx="3399846"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dirty="0">
                <a:latin typeface="Times New Roman" panose="02020603050405020304" pitchFamily="18" charset="0"/>
                <a:cs typeface="Times New Roman" panose="02020603050405020304" pitchFamily="18" charset="0"/>
              </a:rPr>
              <a:t>Presenter : Venkata Sreekanth .K </a:t>
            </a:r>
            <a:endParaRPr lang="en-US" dirty="0">
              <a:latin typeface="Times New Roman" panose="02020603050405020304" pitchFamily="18" charset="0"/>
              <a:cs typeface="Times New Roman" panose="02020603050405020304" pitchFamily="18" charset="0"/>
            </a:endParaRPr>
          </a:p>
        </p:txBody>
      </p:sp>
      <p:sp>
        <p:nvSpPr>
          <p:cNvPr id="7" name="Fußzeilenplatzhalter 5">
            <a:extLst>
              <a:ext uri="{FF2B5EF4-FFF2-40B4-BE49-F238E27FC236}">
                <a16:creationId xmlns:a16="http://schemas.microsoft.com/office/drawing/2014/main" id="{E6FBE4F3-FF0A-437A-8F6C-A306D9B55805}"/>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13017695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C01C5AA7-5821-01BD-1AC8-74837347C777}"/>
              </a:ext>
            </a:extLst>
          </p:cNvPr>
          <p:cNvSpPr>
            <a:spLocks noGrp="1"/>
          </p:cNvSpPr>
          <p:nvPr>
            <p:ph type="title"/>
          </p:nvPr>
        </p:nvSpPr>
        <p:spPr/>
        <p:txBody>
          <a:bodyPr/>
          <a:lstStyle/>
          <a:p>
            <a:r>
              <a:rPr lang="de-DE" dirty="0"/>
              <a:t>Agenda</a:t>
            </a:r>
          </a:p>
        </p:txBody>
      </p:sp>
      <p:sp>
        <p:nvSpPr>
          <p:cNvPr id="18" name="Content Placeholder 2">
            <a:extLst>
              <a:ext uri="{FF2B5EF4-FFF2-40B4-BE49-F238E27FC236}">
                <a16:creationId xmlns:a16="http://schemas.microsoft.com/office/drawing/2014/main" id="{0C666DE2-1276-7519-CD3A-64862C4F70AB}"/>
              </a:ext>
            </a:extLst>
          </p:cNvPr>
          <p:cNvSpPr>
            <a:spLocks noGrp="1"/>
          </p:cNvSpPr>
          <p:nvPr>
            <p:ph idx="1" hasCustomPrompt="1"/>
          </p:nvPr>
        </p:nvSpPr>
        <p:spPr/>
        <p:txBody>
          <a:bodyPr/>
          <a:lstStyle>
            <a:lvl1pPr marL="514350" indent="-514350">
              <a:buFont typeface="+mj-lt"/>
              <a:buAutoNum type="arabicPeriod"/>
              <a:defRPr sz="2200"/>
            </a:lvl1pPr>
            <a:lvl2pPr marL="971550" indent="-514350">
              <a:buFont typeface="+mj-lt"/>
              <a:buAutoNum type="romanLcPeriod"/>
              <a:defRPr sz="2000"/>
            </a:lvl2pPr>
          </a:lstStyle>
          <a:p>
            <a:pPr lvl="0"/>
            <a:r>
              <a:rPr lang="en-US" sz="2400" dirty="0"/>
              <a:t>Task of the week.</a:t>
            </a:r>
          </a:p>
          <a:p>
            <a:pPr lvl="0"/>
            <a:r>
              <a:rPr lang="en-US" sz="2400" dirty="0"/>
              <a:t>Scaling : SKF Spherical Roller Bearing (Cylindrical Bore)</a:t>
            </a:r>
          </a:p>
          <a:p>
            <a:pPr lvl="0"/>
            <a:r>
              <a:rPr lang="en-US" sz="2400" dirty="0">
                <a:cs typeface="Times New Roman" panose="02020603050405020304" pitchFamily="18" charset="0"/>
              </a:rPr>
              <a:t>Load Equilibrium in a 3-Point Suspension System.</a:t>
            </a:r>
          </a:p>
          <a:p>
            <a:pPr lvl="0"/>
            <a:r>
              <a:rPr lang="en-US" sz="2400" dirty="0"/>
              <a:t>Reference : SKF Spherical Roller Bearing (Cylindrical Bore).</a:t>
            </a:r>
          </a:p>
          <a:p>
            <a:pPr lvl="0"/>
            <a:r>
              <a:rPr lang="en-US" sz="2400" dirty="0"/>
              <a:t>Bolted Flange Connection between Rotor Shaft and Rotor Hub.</a:t>
            </a:r>
          </a:p>
          <a:p>
            <a:pPr lvl="0"/>
            <a:r>
              <a:rPr lang="en-US" sz="2400" dirty="0"/>
              <a:t>Bibliography.</a:t>
            </a:r>
          </a:p>
          <a:p>
            <a:pPr lvl="1"/>
            <a:endParaRPr lang="de-DE" dirty="0"/>
          </a:p>
        </p:txBody>
      </p:sp>
      <p:sp>
        <p:nvSpPr>
          <p:cNvPr id="23" name="Datumsplatzhalter 22">
            <a:extLst>
              <a:ext uri="{FF2B5EF4-FFF2-40B4-BE49-F238E27FC236}">
                <a16:creationId xmlns:a16="http://schemas.microsoft.com/office/drawing/2014/main" id="{278CF838-7112-4F3F-EAE6-B2D4ED8FB4EE}"/>
              </a:ext>
            </a:extLst>
          </p:cNvPr>
          <p:cNvSpPr>
            <a:spLocks noGrp="1"/>
          </p:cNvSpPr>
          <p:nvPr>
            <p:ph type="dt" sz="half" idx="19"/>
          </p:nvPr>
        </p:nvSpPr>
        <p:spPr/>
        <p:txBody>
          <a:bodyPr/>
          <a:lstStyle/>
          <a:p>
            <a:r>
              <a:rPr lang="en-US"/>
              <a:t>04/11/2025</a:t>
            </a:r>
            <a:endParaRPr lang="en-GB" dirty="0"/>
          </a:p>
        </p:txBody>
      </p:sp>
      <p:sp>
        <p:nvSpPr>
          <p:cNvPr id="25" name="Foliennummernplatzhalter 24">
            <a:extLst>
              <a:ext uri="{FF2B5EF4-FFF2-40B4-BE49-F238E27FC236}">
                <a16:creationId xmlns:a16="http://schemas.microsoft.com/office/drawing/2014/main" id="{1F1D02DB-C1C0-0C64-772D-D708982E9FB1}"/>
              </a:ext>
            </a:extLst>
          </p:cNvPr>
          <p:cNvSpPr>
            <a:spLocks noGrp="1"/>
          </p:cNvSpPr>
          <p:nvPr>
            <p:ph type="sldNum" sz="quarter" idx="21"/>
          </p:nvPr>
        </p:nvSpPr>
        <p:spPr/>
        <p:txBody>
          <a:bodyPr/>
          <a:lstStyle/>
          <a:p>
            <a:fld id="{013F6232-4F06-48BA-8F69-BF531F607829}" type="slidenum">
              <a:rPr lang="en-GB" smtClean="0"/>
              <a:t>102</a:t>
            </a:fld>
            <a:endParaRPr lang="en-GB"/>
          </a:p>
        </p:txBody>
      </p:sp>
      <p:sp>
        <p:nvSpPr>
          <p:cNvPr id="6" name="Fußzeilenplatzhalter 5">
            <a:extLst>
              <a:ext uri="{FF2B5EF4-FFF2-40B4-BE49-F238E27FC236}">
                <a16:creationId xmlns:a16="http://schemas.microsoft.com/office/drawing/2014/main" id="{0E90B49B-6E55-0CDC-FDB7-613E525C32C6}"/>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7" name="Fußzeilenplatzhalter 5">
            <a:extLst>
              <a:ext uri="{FF2B5EF4-FFF2-40B4-BE49-F238E27FC236}">
                <a16:creationId xmlns:a16="http://schemas.microsoft.com/office/drawing/2014/main" id="{A7C7939F-4016-98AA-D89B-C97C8DD2A8B7}"/>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1995544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893F6D-288A-550A-C796-008FEA91A947}"/>
              </a:ext>
            </a:extLst>
          </p:cNvPr>
          <p:cNvSpPr>
            <a:spLocks noGrp="1"/>
          </p:cNvSpPr>
          <p:nvPr>
            <p:ph type="title"/>
          </p:nvPr>
        </p:nvSpPr>
        <p:spPr/>
        <p:txBody>
          <a:bodyPr/>
          <a:lstStyle/>
          <a:p>
            <a:r>
              <a:rPr lang="de-DE" dirty="0"/>
              <a:t> Task of the week</a:t>
            </a:r>
            <a:endParaRPr lang="en-GB" dirty="0"/>
          </a:p>
        </p:txBody>
      </p:sp>
      <p:sp>
        <p:nvSpPr>
          <p:cNvPr id="2" name="Datumsplatzhalter 1">
            <a:extLst>
              <a:ext uri="{FF2B5EF4-FFF2-40B4-BE49-F238E27FC236}">
                <a16:creationId xmlns:a16="http://schemas.microsoft.com/office/drawing/2014/main" id="{E9FDD682-B40F-C5C9-1855-56A85BC15BC8}"/>
              </a:ext>
            </a:extLst>
          </p:cNvPr>
          <p:cNvSpPr>
            <a:spLocks noGrp="1"/>
          </p:cNvSpPr>
          <p:nvPr>
            <p:ph type="dt" sz="half" idx="19"/>
          </p:nvPr>
        </p:nvSpPr>
        <p:spPr/>
        <p:txBody>
          <a:bodyPr/>
          <a:lstStyle/>
          <a:p>
            <a:r>
              <a:rPr lang="en-US"/>
              <a:t>04/11/2025</a:t>
            </a:r>
            <a:endParaRPr lang="en-GB" dirty="0"/>
          </a:p>
        </p:txBody>
      </p:sp>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t>103</a:t>
            </a:fld>
            <a:endParaRPr lang="en-GB" dirty="0"/>
          </a:p>
        </p:txBody>
      </p:sp>
      <p:sp>
        <p:nvSpPr>
          <p:cNvPr id="10" name="Inhaltsplatzhalter 2">
            <a:extLst>
              <a:ext uri="{FF2B5EF4-FFF2-40B4-BE49-F238E27FC236}">
                <a16:creationId xmlns:a16="http://schemas.microsoft.com/office/drawing/2014/main" id="{711AAC40-D4A5-6AC8-BE73-CD4035EA05F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9BEDC29-E420-0346-20CC-DA236994000F}"/>
              </a:ext>
            </a:extLst>
          </p:cNvPr>
          <p:cNvSpPr txBox="1"/>
          <p:nvPr/>
        </p:nvSpPr>
        <p:spPr>
          <a:xfrm>
            <a:off x="923731" y="1569859"/>
            <a:ext cx="9199984" cy="2431435"/>
          </a:xfrm>
          <a:prstGeom prst="rect">
            <a:avLst/>
          </a:prstGeom>
          <a:noFill/>
        </p:spPr>
        <p:txBody>
          <a:bodyPr wrap="square" rtlCol="0">
            <a:spAutoFit/>
          </a:bodyPr>
          <a:lstStyle/>
          <a:p>
            <a:pPr marL="342900" indent="-342900">
              <a:buFont typeface="Arial" panose="020B0604020202020204" pitchFamily="34" charset="0"/>
              <a:buChar char="•"/>
            </a:pPr>
            <a:r>
              <a:rPr lang="en-US" sz="2000" dirty="0"/>
              <a:t>Scaling of Spherical roller Bearing.</a:t>
            </a:r>
          </a:p>
          <a:p>
            <a:pPr marL="342900" indent="-342900">
              <a:buFont typeface="Arial" panose="020B0604020202020204" pitchFamily="34" charset="0"/>
              <a:buChar char="•"/>
            </a:pPr>
            <a:r>
              <a:rPr lang="en-US" sz="2000" dirty="0"/>
              <a:t>Scaling of Bearing Housing.</a:t>
            </a:r>
          </a:p>
          <a:p>
            <a:pPr marL="342900" indent="-342900">
              <a:buFont typeface="Arial" panose="020B0604020202020204" pitchFamily="34" charset="0"/>
              <a:buChar char="•"/>
            </a:pPr>
            <a:r>
              <a:rPr lang="en-US" sz="2000" dirty="0"/>
              <a:t>Torque wrench Selection &amp; calculation.</a:t>
            </a:r>
          </a:p>
          <a:p>
            <a:pPr marL="342900" indent="-342900">
              <a:buFont typeface="Arial" panose="020B0604020202020204" pitchFamily="34" charset="0"/>
              <a:buChar char="•"/>
            </a:pPr>
            <a:r>
              <a:rPr lang="en-US" sz="2000" dirty="0"/>
              <a:t>Studied the flanges at  rotor hub &amp; Gear box. Conducted a meeting with System Integrator and Gear box team regarding the  Flanges ( Not added in the PPT). </a:t>
            </a:r>
          </a:p>
          <a:p>
            <a:pPr marL="171450" indent="-171450">
              <a:buFont typeface="Wingdings" panose="05000000000000000000" pitchFamily="2" charset="2"/>
              <a:buChar char="§"/>
            </a:pPr>
            <a:endParaRPr lang="en-US" sz="2000" dirty="0"/>
          </a:p>
          <a:p>
            <a:pPr marL="171450" indent="-171450">
              <a:buFont typeface="Wingdings" panose="05000000000000000000" pitchFamily="2" charset="2"/>
              <a:buChar char="§"/>
            </a:pPr>
            <a:endParaRPr lang="en-US" sz="2000" dirty="0"/>
          </a:p>
          <a:p>
            <a:pPr algn="l"/>
            <a:endParaRPr lang="en-US" sz="1200" dirty="0">
              <a:solidFill>
                <a:schemeClr val="bg1"/>
              </a:solidFill>
            </a:endParaRPr>
          </a:p>
        </p:txBody>
      </p:sp>
      <p:sp>
        <p:nvSpPr>
          <p:cNvPr id="9" name="Fußzeilenplatzhalter 5">
            <a:extLst>
              <a:ext uri="{FF2B5EF4-FFF2-40B4-BE49-F238E27FC236}">
                <a16:creationId xmlns:a16="http://schemas.microsoft.com/office/drawing/2014/main" id="{CC533630-25DD-CFE0-7A77-721A23B58B34}"/>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11" name="Fußzeilenplatzhalter 5">
            <a:extLst>
              <a:ext uri="{FF2B5EF4-FFF2-40B4-BE49-F238E27FC236}">
                <a16:creationId xmlns:a16="http://schemas.microsoft.com/office/drawing/2014/main" id="{5222961E-7564-5CBA-FC17-A711FC35DB75}"/>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27041384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EEA6F-1835-270E-04A3-28958B50936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6B2C7708-1C35-00E6-6B0A-3FCAC1E73C52}"/>
              </a:ext>
            </a:extLst>
          </p:cNvPr>
          <p:cNvSpPr>
            <a:spLocks noGrp="1"/>
          </p:cNvSpPr>
          <p:nvPr>
            <p:ph type="title"/>
          </p:nvPr>
        </p:nvSpPr>
        <p:spPr/>
        <p:txBody>
          <a:bodyPr/>
          <a:lstStyle/>
          <a:p>
            <a:r>
              <a:rPr lang="de-DE" dirty="0"/>
              <a:t>Spherical roller bearing</a:t>
            </a:r>
            <a:r>
              <a:rPr lang="en-US" dirty="0"/>
              <a:t> (Cylindrical Bore)</a:t>
            </a:r>
            <a:r>
              <a:rPr lang="de-DE" dirty="0"/>
              <a:t> </a:t>
            </a:r>
            <a:endParaRPr lang="en-GB" dirty="0"/>
          </a:p>
        </p:txBody>
      </p:sp>
      <p:sp>
        <p:nvSpPr>
          <p:cNvPr id="2" name="Datumsplatzhalter 1">
            <a:extLst>
              <a:ext uri="{FF2B5EF4-FFF2-40B4-BE49-F238E27FC236}">
                <a16:creationId xmlns:a16="http://schemas.microsoft.com/office/drawing/2014/main" id="{FB678DD4-9942-097A-F6B4-5CDBFB12EC3C}"/>
              </a:ext>
            </a:extLst>
          </p:cNvPr>
          <p:cNvSpPr>
            <a:spLocks noGrp="1"/>
          </p:cNvSpPr>
          <p:nvPr>
            <p:ph type="dt" sz="half" idx="19"/>
          </p:nvPr>
        </p:nvSpPr>
        <p:spPr/>
        <p:txBody>
          <a:bodyPr/>
          <a:lstStyle/>
          <a:p>
            <a:r>
              <a:rPr lang="en-US"/>
              <a:t>04/11/2025</a:t>
            </a:r>
            <a:endParaRPr lang="en-GB" dirty="0"/>
          </a:p>
        </p:txBody>
      </p:sp>
      <p:sp>
        <p:nvSpPr>
          <p:cNvPr id="4" name="Foliennummernplatzhalter 3">
            <a:extLst>
              <a:ext uri="{FF2B5EF4-FFF2-40B4-BE49-F238E27FC236}">
                <a16:creationId xmlns:a16="http://schemas.microsoft.com/office/drawing/2014/main" id="{F0A33DA5-1D80-48FE-83A4-BE24C87D1D72}"/>
              </a:ext>
            </a:extLst>
          </p:cNvPr>
          <p:cNvSpPr>
            <a:spLocks noGrp="1"/>
          </p:cNvSpPr>
          <p:nvPr>
            <p:ph type="sldNum" sz="quarter" idx="21"/>
          </p:nvPr>
        </p:nvSpPr>
        <p:spPr/>
        <p:txBody>
          <a:bodyPr/>
          <a:lstStyle/>
          <a:p>
            <a:fld id="{013F6232-4F06-48BA-8F69-BF531F607829}" type="slidenum">
              <a:rPr lang="en-GB" smtClean="0"/>
              <a:t>104</a:t>
            </a:fld>
            <a:endParaRPr lang="en-GB" dirty="0"/>
          </a:p>
        </p:txBody>
      </p:sp>
      <p:sp>
        <p:nvSpPr>
          <p:cNvPr id="10" name="Inhaltsplatzhalter 2">
            <a:extLst>
              <a:ext uri="{FF2B5EF4-FFF2-40B4-BE49-F238E27FC236}">
                <a16:creationId xmlns:a16="http://schemas.microsoft.com/office/drawing/2014/main" id="{089DB205-DF03-522E-DAE0-4BB01B589E3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061854B-5D88-035B-BD44-77C385FA3F1B}"/>
              </a:ext>
            </a:extLst>
          </p:cNvPr>
          <p:cNvPicPr>
            <a:picLocks noChangeAspect="1"/>
          </p:cNvPicPr>
          <p:nvPr/>
        </p:nvPicPr>
        <p:blipFill>
          <a:blip r:embed="rId2"/>
          <a:stretch>
            <a:fillRect/>
          </a:stretch>
        </p:blipFill>
        <p:spPr>
          <a:xfrm>
            <a:off x="844809" y="2752531"/>
            <a:ext cx="3820497" cy="2474843"/>
          </a:xfrm>
          <a:prstGeom prst="rect">
            <a:avLst/>
          </a:prstGeom>
        </p:spPr>
      </p:pic>
      <p:sp>
        <p:nvSpPr>
          <p:cNvPr id="8" name="TextBox 7">
            <a:extLst>
              <a:ext uri="{FF2B5EF4-FFF2-40B4-BE49-F238E27FC236}">
                <a16:creationId xmlns:a16="http://schemas.microsoft.com/office/drawing/2014/main" id="{E0D34ED4-4D31-154C-0F44-1011D6EBBE89}"/>
              </a:ext>
            </a:extLst>
          </p:cNvPr>
          <p:cNvSpPr txBox="1"/>
          <p:nvPr/>
        </p:nvSpPr>
        <p:spPr>
          <a:xfrm>
            <a:off x="1595535" y="4592083"/>
            <a:ext cx="6139542" cy="1015663"/>
          </a:xfrm>
          <a:prstGeom prst="rect">
            <a:avLst/>
          </a:prstGeom>
          <a:noFill/>
        </p:spPr>
        <p:txBody>
          <a:bodyPr wrap="square">
            <a:spAutoFit/>
          </a:bodyPr>
          <a:lstStyle/>
          <a:p>
            <a:pPr algn="l"/>
            <a:endParaRPr lang="en-US" sz="2000" i="0" u="none" strike="noStrike" baseline="0" dirty="0">
              <a:solidFill>
                <a:srgbClr val="00B050"/>
              </a:solidFill>
              <a:effectLst>
                <a:outerShdw blurRad="38100" dist="38100" dir="2700000" algn="tl">
                  <a:srgbClr val="000000">
                    <a:alpha val="43137"/>
                  </a:srgbClr>
                </a:outerShdw>
              </a:effectLst>
              <a:latin typeface="SKF Sans"/>
            </a:endParaRPr>
          </a:p>
          <a:p>
            <a:r>
              <a:rPr lang="en-US" sz="2000" i="0" u="none" strike="noStrike" baseline="0" dirty="0">
                <a:solidFill>
                  <a:srgbClr val="00B050"/>
                </a:solidFill>
                <a:effectLst>
                  <a:outerShdw blurRad="38100" dist="38100" dir="2700000" algn="tl">
                    <a:srgbClr val="000000">
                      <a:alpha val="43137"/>
                    </a:srgbClr>
                  </a:outerShdw>
                </a:effectLst>
                <a:latin typeface="SKF Sans"/>
              </a:rPr>
              <a:t> </a:t>
            </a:r>
          </a:p>
          <a:p>
            <a:r>
              <a:rPr lang="en-US" sz="2000" i="0" u="none" strike="noStrike" baseline="0" dirty="0">
                <a:solidFill>
                  <a:srgbClr val="00B050"/>
                </a:solidFill>
                <a:effectLst>
                  <a:outerShdw blurRad="38100" dist="38100" dir="2700000" algn="tl">
                    <a:srgbClr val="000000">
                      <a:alpha val="43137"/>
                    </a:srgbClr>
                  </a:outerShdw>
                </a:effectLst>
                <a:latin typeface="SKF Sans"/>
              </a:rPr>
              <a:t>240/1120 CAF/W33</a:t>
            </a:r>
            <a:endParaRPr lang="en-US" sz="2000" dirty="0">
              <a:solidFill>
                <a:srgbClr val="00B050"/>
              </a:solidFill>
              <a:effectLst>
                <a:outerShdw blurRad="38100" dist="38100" dir="2700000" algn="tl">
                  <a:srgbClr val="000000">
                    <a:alpha val="43137"/>
                  </a:srgbClr>
                </a:outerShdw>
              </a:effectLst>
            </a:endParaRPr>
          </a:p>
        </p:txBody>
      </p:sp>
      <p:sp>
        <p:nvSpPr>
          <p:cNvPr id="9" name="Arrow: Right 8">
            <a:extLst>
              <a:ext uri="{FF2B5EF4-FFF2-40B4-BE49-F238E27FC236}">
                <a16:creationId xmlns:a16="http://schemas.microsoft.com/office/drawing/2014/main" id="{BE243AA2-584F-C7F3-94EA-C4FD487BE79E}"/>
              </a:ext>
            </a:extLst>
          </p:cNvPr>
          <p:cNvSpPr/>
          <p:nvPr/>
        </p:nvSpPr>
        <p:spPr>
          <a:xfrm>
            <a:off x="4245429" y="3661408"/>
            <a:ext cx="3350858" cy="755779"/>
          </a:xfrm>
          <a:prstGeom prst="rightArrow">
            <a:avLst>
              <a:gd name="adj1" fmla="val 42592"/>
              <a:gd name="adj2" fmla="val 5000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Scaling </a:t>
            </a:r>
          </a:p>
        </p:txBody>
      </p:sp>
      <p:pic>
        <p:nvPicPr>
          <p:cNvPr id="11" name="Picture 10">
            <a:extLst>
              <a:ext uri="{FF2B5EF4-FFF2-40B4-BE49-F238E27FC236}">
                <a16:creationId xmlns:a16="http://schemas.microsoft.com/office/drawing/2014/main" id="{E0A951B0-9BBC-FF2D-9044-AD103309A332}"/>
              </a:ext>
            </a:extLst>
          </p:cNvPr>
          <p:cNvPicPr>
            <a:picLocks noChangeAspect="1"/>
          </p:cNvPicPr>
          <p:nvPr/>
        </p:nvPicPr>
        <p:blipFill>
          <a:blip r:embed="rId2"/>
          <a:srcRect l="13947"/>
          <a:stretch>
            <a:fillRect/>
          </a:stretch>
        </p:blipFill>
        <p:spPr>
          <a:xfrm>
            <a:off x="8149514" y="1454135"/>
            <a:ext cx="3757513" cy="3509439"/>
          </a:xfrm>
          <a:prstGeom prst="rect">
            <a:avLst/>
          </a:prstGeom>
        </p:spPr>
      </p:pic>
      <p:sp>
        <p:nvSpPr>
          <p:cNvPr id="12" name="TextBox 11">
            <a:extLst>
              <a:ext uri="{FF2B5EF4-FFF2-40B4-BE49-F238E27FC236}">
                <a16:creationId xmlns:a16="http://schemas.microsoft.com/office/drawing/2014/main" id="{190A20C4-E833-1DB8-2BB8-C8B6A60ED454}"/>
              </a:ext>
            </a:extLst>
          </p:cNvPr>
          <p:cNvSpPr txBox="1"/>
          <p:nvPr/>
        </p:nvSpPr>
        <p:spPr>
          <a:xfrm>
            <a:off x="8433515" y="4388202"/>
            <a:ext cx="6139542" cy="1015663"/>
          </a:xfrm>
          <a:prstGeom prst="rect">
            <a:avLst/>
          </a:prstGeom>
          <a:noFill/>
        </p:spPr>
        <p:txBody>
          <a:bodyPr wrap="square">
            <a:spAutoFit/>
          </a:bodyPr>
          <a:lstStyle/>
          <a:p>
            <a:pPr algn="l"/>
            <a:endParaRPr lang="en-US" sz="2000" i="0" u="none" strike="noStrike" baseline="0" dirty="0">
              <a:solidFill>
                <a:srgbClr val="00B050"/>
              </a:solidFill>
              <a:effectLst>
                <a:outerShdw blurRad="38100" dist="38100" dir="2700000" algn="tl">
                  <a:srgbClr val="000000">
                    <a:alpha val="43137"/>
                  </a:srgbClr>
                </a:outerShdw>
              </a:effectLst>
              <a:latin typeface="SKF Sans"/>
            </a:endParaRPr>
          </a:p>
          <a:p>
            <a:r>
              <a:rPr lang="en-US" sz="2000" i="0" u="none" strike="noStrike" baseline="0" dirty="0">
                <a:solidFill>
                  <a:srgbClr val="00B050"/>
                </a:solidFill>
                <a:effectLst>
                  <a:outerShdw blurRad="38100" dist="38100" dir="2700000" algn="tl">
                    <a:srgbClr val="000000">
                      <a:alpha val="43137"/>
                    </a:srgbClr>
                  </a:outerShdw>
                </a:effectLst>
                <a:latin typeface="SKF Sans"/>
              </a:rPr>
              <a:t> </a:t>
            </a:r>
          </a:p>
          <a:p>
            <a:r>
              <a:rPr lang="en-US" sz="2000" i="0" u="none" strike="noStrike" baseline="0" dirty="0">
                <a:solidFill>
                  <a:srgbClr val="00B050"/>
                </a:solidFill>
                <a:effectLst>
                  <a:outerShdw blurRad="38100" dist="38100" dir="2700000" algn="tl">
                    <a:srgbClr val="000000">
                      <a:alpha val="43137"/>
                    </a:srgbClr>
                  </a:outerShdw>
                </a:effectLst>
                <a:latin typeface="SKF Sans"/>
              </a:rPr>
              <a:t>240/1600 CAF/W33</a:t>
            </a:r>
            <a:endParaRPr lang="en-US" sz="2000" dirty="0">
              <a:solidFill>
                <a:srgbClr val="00B050"/>
              </a:solidFill>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CC838378-420A-0CDD-8499-E070002B3FAA}"/>
              </a:ext>
            </a:extLst>
          </p:cNvPr>
          <p:cNvSpPr txBox="1"/>
          <p:nvPr/>
        </p:nvSpPr>
        <p:spPr>
          <a:xfrm>
            <a:off x="10242430" y="6289804"/>
            <a:ext cx="2090057" cy="230832"/>
          </a:xfrm>
          <a:prstGeom prst="rect">
            <a:avLst/>
          </a:prstGeom>
          <a:noFill/>
        </p:spPr>
        <p:txBody>
          <a:bodyPr wrap="square" rtlCol="0">
            <a:spAutoFit/>
          </a:bodyPr>
          <a:lstStyle/>
          <a:p>
            <a:pPr algn="l"/>
            <a:r>
              <a:rPr lang="en-US" sz="900" dirty="0"/>
              <a:t>Source: SKF</a:t>
            </a:r>
          </a:p>
        </p:txBody>
      </p:sp>
      <p:sp>
        <p:nvSpPr>
          <p:cNvPr id="3" name="Fußzeilenplatzhalter 5">
            <a:extLst>
              <a:ext uri="{FF2B5EF4-FFF2-40B4-BE49-F238E27FC236}">
                <a16:creationId xmlns:a16="http://schemas.microsoft.com/office/drawing/2014/main" id="{6AD27895-7054-1C4D-B350-77442D32EE61}"/>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7" name="Fußzeilenplatzhalter 5">
            <a:extLst>
              <a:ext uri="{FF2B5EF4-FFF2-40B4-BE49-F238E27FC236}">
                <a16:creationId xmlns:a16="http://schemas.microsoft.com/office/drawing/2014/main" id="{915CE715-6992-7BB3-158A-419F0AFCFC86}"/>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2029522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ADCF947-5C0A-386A-C051-E03EBAADA660}"/>
              </a:ext>
            </a:extLst>
          </p:cNvPr>
          <p:cNvPicPr>
            <a:picLocks noChangeAspect="1"/>
          </p:cNvPicPr>
          <p:nvPr/>
        </p:nvPicPr>
        <p:blipFill>
          <a:blip r:embed="rId2">
            <a:alphaModFix amt="50000"/>
          </a:blip>
          <a:srcRect l="11206" r="26489"/>
          <a:stretch>
            <a:fillRect/>
          </a:stretch>
        </p:blipFill>
        <p:spPr>
          <a:xfrm>
            <a:off x="7489370" y="3308120"/>
            <a:ext cx="4525347" cy="3258683"/>
          </a:xfrm>
          <a:prstGeom prst="rect">
            <a:avLst/>
          </a:prstGeom>
        </p:spPr>
      </p:pic>
      <p:sp>
        <p:nvSpPr>
          <p:cNvPr id="4" name="Date Placeholder 3">
            <a:extLst>
              <a:ext uri="{FF2B5EF4-FFF2-40B4-BE49-F238E27FC236}">
                <a16:creationId xmlns:a16="http://schemas.microsoft.com/office/drawing/2014/main" id="{28731F97-D2A1-0B05-8561-10BEAF66D109}"/>
              </a:ext>
            </a:extLst>
          </p:cNvPr>
          <p:cNvSpPr>
            <a:spLocks noGrp="1"/>
          </p:cNvSpPr>
          <p:nvPr>
            <p:ph type="dt" sz="half" idx="19"/>
          </p:nvPr>
        </p:nvSpPr>
        <p:spPr/>
        <p:txBody>
          <a:bodyPr/>
          <a:lstStyle/>
          <a:p>
            <a:r>
              <a:rPr lang="en-US"/>
              <a:t>04/11/2025</a:t>
            </a:r>
            <a:endParaRPr lang="en-GB" dirty="0"/>
          </a:p>
        </p:txBody>
      </p:sp>
      <p:sp>
        <p:nvSpPr>
          <p:cNvPr id="5" name="Slide Number Placeholder 4">
            <a:extLst>
              <a:ext uri="{FF2B5EF4-FFF2-40B4-BE49-F238E27FC236}">
                <a16:creationId xmlns:a16="http://schemas.microsoft.com/office/drawing/2014/main" id="{49B2C126-6D32-D275-9B0C-DDAB323124E7}"/>
              </a:ext>
            </a:extLst>
          </p:cNvPr>
          <p:cNvSpPr>
            <a:spLocks noGrp="1"/>
          </p:cNvSpPr>
          <p:nvPr>
            <p:ph type="sldNum" sz="quarter" idx="21"/>
          </p:nvPr>
        </p:nvSpPr>
        <p:spPr/>
        <p:txBody>
          <a:bodyPr/>
          <a:lstStyle/>
          <a:p>
            <a:fld id="{013F6232-4F06-48BA-8F69-BF531F607829}" type="slidenum">
              <a:rPr lang="en-GB" smtClean="0"/>
              <a:pPr/>
              <a:t>105</a:t>
            </a:fld>
            <a:endParaRPr lang="en-GB" dirty="0"/>
          </a:p>
        </p:txBody>
      </p:sp>
      <p:graphicFrame>
        <p:nvGraphicFramePr>
          <p:cNvPr id="8" name="Table 7">
            <a:extLst>
              <a:ext uri="{FF2B5EF4-FFF2-40B4-BE49-F238E27FC236}">
                <a16:creationId xmlns:a16="http://schemas.microsoft.com/office/drawing/2014/main" id="{8313D372-0B6B-A078-DDAC-B9AC0B7EEFA6}"/>
              </a:ext>
            </a:extLst>
          </p:cNvPr>
          <p:cNvGraphicFramePr>
            <a:graphicFrameLocks noGrp="1"/>
          </p:cNvGraphicFramePr>
          <p:nvPr>
            <p:extLst>
              <p:ext uri="{D42A27DB-BD31-4B8C-83A1-F6EECF244321}">
                <p14:modId xmlns:p14="http://schemas.microsoft.com/office/powerpoint/2010/main" val="559582285"/>
              </p:ext>
            </p:extLst>
          </p:nvPr>
        </p:nvGraphicFramePr>
        <p:xfrm>
          <a:off x="838200" y="1817523"/>
          <a:ext cx="8412480" cy="1737360"/>
        </p:xfrm>
        <a:graphic>
          <a:graphicData uri="http://schemas.openxmlformats.org/drawingml/2006/table">
            <a:tbl>
              <a:tblPr>
                <a:tableStyleId>{ED083AE6-46FA-4A59-8FB0-9F97EB10719F}</a:tableStyleId>
              </a:tblPr>
              <a:tblGrid>
                <a:gridCol w="2103120">
                  <a:extLst>
                    <a:ext uri="{9D8B030D-6E8A-4147-A177-3AD203B41FA5}">
                      <a16:colId xmlns:a16="http://schemas.microsoft.com/office/drawing/2014/main" val="3748437465"/>
                    </a:ext>
                  </a:extLst>
                </a:gridCol>
                <a:gridCol w="2103120">
                  <a:extLst>
                    <a:ext uri="{9D8B030D-6E8A-4147-A177-3AD203B41FA5}">
                      <a16:colId xmlns:a16="http://schemas.microsoft.com/office/drawing/2014/main" val="3058241877"/>
                    </a:ext>
                  </a:extLst>
                </a:gridCol>
                <a:gridCol w="2103120">
                  <a:extLst>
                    <a:ext uri="{9D8B030D-6E8A-4147-A177-3AD203B41FA5}">
                      <a16:colId xmlns:a16="http://schemas.microsoft.com/office/drawing/2014/main" val="3197202084"/>
                    </a:ext>
                  </a:extLst>
                </a:gridCol>
                <a:gridCol w="2103120">
                  <a:extLst>
                    <a:ext uri="{9D8B030D-6E8A-4147-A177-3AD203B41FA5}">
                      <a16:colId xmlns:a16="http://schemas.microsoft.com/office/drawing/2014/main" val="235897233"/>
                    </a:ext>
                  </a:extLst>
                </a:gridCol>
              </a:tblGrid>
              <a:tr h="0">
                <a:tc>
                  <a:txBody>
                    <a:bodyPr/>
                    <a:lstStyle/>
                    <a:p>
                      <a:pPr algn="ctr">
                        <a:buNone/>
                      </a:pPr>
                      <a:r>
                        <a:rPr lang="en-US" sz="1400" b="1"/>
                        <a:t>Parameter</a:t>
                      </a:r>
                      <a:endParaRPr lang="en-US" sz="1400"/>
                    </a:p>
                  </a:txBody>
                  <a:tcPr anchor="ctr"/>
                </a:tc>
                <a:tc>
                  <a:txBody>
                    <a:bodyPr/>
                    <a:lstStyle/>
                    <a:p>
                      <a:pPr algn="ctr">
                        <a:buNone/>
                      </a:pPr>
                      <a:r>
                        <a:rPr lang="en-US" sz="1400" b="1" dirty="0"/>
                        <a:t>Symbol </a:t>
                      </a:r>
                      <a:endParaRPr lang="en-US" sz="1400" dirty="0"/>
                    </a:p>
                  </a:txBody>
                  <a:tcPr anchor="ctr"/>
                </a:tc>
                <a:tc>
                  <a:txBody>
                    <a:bodyPr/>
                    <a:lstStyle/>
                    <a:p>
                      <a:pPr algn="ctr">
                        <a:buNone/>
                      </a:pPr>
                      <a:r>
                        <a:rPr lang="en-US" sz="1400" b="1"/>
                        <a:t>Original (240/1120)</a:t>
                      </a:r>
                      <a:endParaRPr lang="en-US" sz="1400"/>
                    </a:p>
                  </a:txBody>
                  <a:tcPr anchor="ctr"/>
                </a:tc>
                <a:tc>
                  <a:txBody>
                    <a:bodyPr/>
                    <a:lstStyle/>
                    <a:p>
                      <a:pPr algn="ctr">
                        <a:buNone/>
                      </a:pPr>
                      <a:r>
                        <a:rPr lang="en-US" sz="1400" b="1"/>
                        <a:t>Scaled × 1.4286 (1600 bore)</a:t>
                      </a:r>
                      <a:endParaRPr lang="en-US" sz="1400"/>
                    </a:p>
                  </a:txBody>
                  <a:tcPr anchor="ctr"/>
                </a:tc>
                <a:extLst>
                  <a:ext uri="{0D108BD9-81ED-4DB2-BD59-A6C34878D82A}">
                    <a16:rowId xmlns:a16="http://schemas.microsoft.com/office/drawing/2014/main" val="3332901659"/>
                  </a:ext>
                </a:extLst>
              </a:tr>
              <a:tr h="0">
                <a:tc>
                  <a:txBody>
                    <a:bodyPr/>
                    <a:lstStyle/>
                    <a:p>
                      <a:pPr algn="ctr">
                        <a:buNone/>
                      </a:pPr>
                      <a:r>
                        <a:rPr lang="en-US" sz="1400"/>
                        <a:t>Bore diameter</a:t>
                      </a:r>
                    </a:p>
                  </a:txBody>
                  <a:tcPr anchor="ctr"/>
                </a:tc>
                <a:tc>
                  <a:txBody>
                    <a:bodyPr/>
                    <a:lstStyle/>
                    <a:p>
                      <a:pPr algn="ctr">
                        <a:buNone/>
                      </a:pPr>
                      <a:r>
                        <a:rPr lang="en-US" sz="1400" dirty="0"/>
                        <a:t>d</a:t>
                      </a:r>
                    </a:p>
                  </a:txBody>
                  <a:tcPr anchor="ctr"/>
                </a:tc>
                <a:tc>
                  <a:txBody>
                    <a:bodyPr/>
                    <a:lstStyle/>
                    <a:p>
                      <a:pPr algn="ctr">
                        <a:buNone/>
                      </a:pPr>
                      <a:r>
                        <a:rPr lang="en-US" sz="1400"/>
                        <a:t>1120 mm</a:t>
                      </a:r>
                    </a:p>
                  </a:txBody>
                  <a:tcPr anchor="ctr"/>
                </a:tc>
                <a:tc>
                  <a:txBody>
                    <a:bodyPr/>
                    <a:lstStyle/>
                    <a:p>
                      <a:pPr algn="ctr">
                        <a:buNone/>
                      </a:pPr>
                      <a:r>
                        <a:rPr lang="en-US" sz="1400" b="1"/>
                        <a:t>1600 mm</a:t>
                      </a:r>
                      <a:endParaRPr lang="en-US" sz="1400"/>
                    </a:p>
                  </a:txBody>
                  <a:tcPr anchor="ctr"/>
                </a:tc>
                <a:extLst>
                  <a:ext uri="{0D108BD9-81ED-4DB2-BD59-A6C34878D82A}">
                    <a16:rowId xmlns:a16="http://schemas.microsoft.com/office/drawing/2014/main" val="2281434900"/>
                  </a:ext>
                </a:extLst>
              </a:tr>
              <a:tr h="0">
                <a:tc>
                  <a:txBody>
                    <a:bodyPr/>
                    <a:lstStyle/>
                    <a:p>
                      <a:pPr algn="ctr">
                        <a:buNone/>
                      </a:pPr>
                      <a:r>
                        <a:rPr lang="en-US" sz="1400"/>
                        <a:t>Outer diameter</a:t>
                      </a:r>
                    </a:p>
                  </a:txBody>
                  <a:tcPr anchor="ctr"/>
                </a:tc>
                <a:tc>
                  <a:txBody>
                    <a:bodyPr/>
                    <a:lstStyle/>
                    <a:p>
                      <a:pPr algn="ctr">
                        <a:buNone/>
                      </a:pPr>
                      <a:r>
                        <a:rPr lang="en-US" sz="1400"/>
                        <a:t>D</a:t>
                      </a:r>
                    </a:p>
                  </a:txBody>
                  <a:tcPr anchor="ctr"/>
                </a:tc>
                <a:tc>
                  <a:txBody>
                    <a:bodyPr/>
                    <a:lstStyle/>
                    <a:p>
                      <a:pPr algn="ctr">
                        <a:buNone/>
                      </a:pPr>
                      <a:r>
                        <a:rPr lang="en-US" sz="1400"/>
                        <a:t>1580 mm</a:t>
                      </a:r>
                    </a:p>
                  </a:txBody>
                  <a:tcPr anchor="ctr"/>
                </a:tc>
                <a:tc>
                  <a:txBody>
                    <a:bodyPr/>
                    <a:lstStyle/>
                    <a:p>
                      <a:pPr algn="ctr">
                        <a:buNone/>
                      </a:pPr>
                      <a:r>
                        <a:rPr lang="en-US" sz="1400" b="1"/>
                        <a:t>2257 mm</a:t>
                      </a:r>
                      <a:endParaRPr lang="en-US" sz="1400"/>
                    </a:p>
                  </a:txBody>
                  <a:tcPr anchor="ctr"/>
                </a:tc>
                <a:extLst>
                  <a:ext uri="{0D108BD9-81ED-4DB2-BD59-A6C34878D82A}">
                    <a16:rowId xmlns:a16="http://schemas.microsoft.com/office/drawing/2014/main" val="966804742"/>
                  </a:ext>
                </a:extLst>
              </a:tr>
              <a:tr h="0">
                <a:tc>
                  <a:txBody>
                    <a:bodyPr/>
                    <a:lstStyle/>
                    <a:p>
                      <a:pPr algn="ctr">
                        <a:buNone/>
                      </a:pPr>
                      <a:r>
                        <a:rPr lang="en-US" sz="1400"/>
                        <a:t>Total width</a:t>
                      </a:r>
                    </a:p>
                  </a:txBody>
                  <a:tcPr anchor="ctr"/>
                </a:tc>
                <a:tc>
                  <a:txBody>
                    <a:bodyPr/>
                    <a:lstStyle/>
                    <a:p>
                      <a:pPr algn="ctr">
                        <a:buNone/>
                      </a:pPr>
                      <a:r>
                        <a:rPr lang="en-US" sz="1400"/>
                        <a:t>B</a:t>
                      </a:r>
                    </a:p>
                  </a:txBody>
                  <a:tcPr anchor="ctr"/>
                </a:tc>
                <a:tc>
                  <a:txBody>
                    <a:bodyPr/>
                    <a:lstStyle/>
                    <a:p>
                      <a:pPr algn="ctr">
                        <a:buNone/>
                      </a:pPr>
                      <a:r>
                        <a:rPr lang="en-US" sz="1400"/>
                        <a:t>462 mm</a:t>
                      </a:r>
                    </a:p>
                  </a:txBody>
                  <a:tcPr anchor="ctr"/>
                </a:tc>
                <a:tc>
                  <a:txBody>
                    <a:bodyPr/>
                    <a:lstStyle/>
                    <a:p>
                      <a:pPr algn="ctr">
                        <a:buNone/>
                      </a:pPr>
                      <a:r>
                        <a:rPr lang="en-US" sz="1400" b="1"/>
                        <a:t>660 mm</a:t>
                      </a:r>
                      <a:endParaRPr lang="en-US" sz="1400"/>
                    </a:p>
                  </a:txBody>
                  <a:tcPr anchor="ctr"/>
                </a:tc>
                <a:extLst>
                  <a:ext uri="{0D108BD9-81ED-4DB2-BD59-A6C34878D82A}">
                    <a16:rowId xmlns:a16="http://schemas.microsoft.com/office/drawing/2014/main" val="957727566"/>
                  </a:ext>
                </a:extLst>
              </a:tr>
              <a:tr h="0">
                <a:tc>
                  <a:txBody>
                    <a:bodyPr/>
                    <a:lstStyle/>
                    <a:p>
                      <a:pPr algn="ctr">
                        <a:buNone/>
                      </a:pPr>
                      <a:r>
                        <a:rPr lang="en-US" sz="1400"/>
                        <a:t>Pitch circle diameter</a:t>
                      </a:r>
                    </a:p>
                  </a:txBody>
                  <a:tcPr anchor="ctr"/>
                </a:tc>
                <a:tc>
                  <a:txBody>
                    <a:bodyPr/>
                    <a:lstStyle/>
                    <a:p>
                      <a:pPr algn="ctr">
                        <a:buNone/>
                      </a:pPr>
                      <a:r>
                        <a:rPr lang="en-US" sz="1400"/>
                        <a:t>PCD</a:t>
                      </a:r>
                    </a:p>
                  </a:txBody>
                  <a:tcPr anchor="ctr"/>
                </a:tc>
                <a:tc>
                  <a:txBody>
                    <a:bodyPr/>
                    <a:lstStyle/>
                    <a:p>
                      <a:pPr algn="ctr">
                        <a:buNone/>
                      </a:pPr>
                      <a:r>
                        <a:rPr lang="en-US" sz="1400"/>
                        <a:t>1388 mm</a:t>
                      </a:r>
                    </a:p>
                  </a:txBody>
                  <a:tcPr anchor="ctr"/>
                </a:tc>
                <a:tc>
                  <a:txBody>
                    <a:bodyPr/>
                    <a:lstStyle/>
                    <a:p>
                      <a:pPr algn="ctr">
                        <a:buNone/>
                      </a:pPr>
                      <a:r>
                        <a:rPr lang="en-US" sz="1400" b="1" dirty="0"/>
                        <a:t>1983 mm</a:t>
                      </a:r>
                      <a:endParaRPr lang="en-US" sz="1400" dirty="0"/>
                    </a:p>
                  </a:txBody>
                  <a:tcPr anchor="ctr"/>
                </a:tc>
                <a:extLst>
                  <a:ext uri="{0D108BD9-81ED-4DB2-BD59-A6C34878D82A}">
                    <a16:rowId xmlns:a16="http://schemas.microsoft.com/office/drawing/2014/main" val="4131138511"/>
                  </a:ext>
                </a:extLst>
              </a:tr>
            </a:tbl>
          </a:graphicData>
        </a:graphic>
      </p:graphicFrame>
      <p:sp>
        <p:nvSpPr>
          <p:cNvPr id="11" name="TextBox 10">
            <a:extLst>
              <a:ext uri="{FF2B5EF4-FFF2-40B4-BE49-F238E27FC236}">
                <a16:creationId xmlns:a16="http://schemas.microsoft.com/office/drawing/2014/main" id="{C394F8BB-FC8D-D0D7-1F58-9AB8CB1F1921}"/>
              </a:ext>
            </a:extLst>
          </p:cNvPr>
          <p:cNvSpPr txBox="1"/>
          <p:nvPr/>
        </p:nvSpPr>
        <p:spPr>
          <a:xfrm>
            <a:off x="1034143" y="1448191"/>
            <a:ext cx="6139542" cy="369332"/>
          </a:xfrm>
          <a:prstGeom prst="rect">
            <a:avLst/>
          </a:prstGeom>
          <a:noFill/>
        </p:spPr>
        <p:txBody>
          <a:bodyPr wrap="square">
            <a:spAutoFit/>
          </a:bodyPr>
          <a:lstStyle/>
          <a:p>
            <a:pPr marL="285750" indent="-285750">
              <a:buFont typeface="Arial" panose="020B0604020202020204" pitchFamily="34" charset="0"/>
              <a:buChar char="•"/>
            </a:pPr>
            <a:r>
              <a:rPr lang="en-US" b="1" u="sng" dirty="0">
                <a:effectLst>
                  <a:outerShdw blurRad="38100" dist="38100" dir="2700000" algn="tl">
                    <a:srgbClr val="000000">
                      <a:alpha val="43137"/>
                    </a:srgbClr>
                  </a:outerShdw>
                </a:effectLst>
              </a:rPr>
              <a:t>Bearing Basic Dimensions</a:t>
            </a:r>
          </a:p>
        </p:txBody>
      </p:sp>
      <p:graphicFrame>
        <p:nvGraphicFramePr>
          <p:cNvPr id="12" name="Table 11">
            <a:extLst>
              <a:ext uri="{FF2B5EF4-FFF2-40B4-BE49-F238E27FC236}">
                <a16:creationId xmlns:a16="http://schemas.microsoft.com/office/drawing/2014/main" id="{93D588E4-DB73-1C33-69E4-16123A8FDCAB}"/>
              </a:ext>
            </a:extLst>
          </p:cNvPr>
          <p:cNvGraphicFramePr>
            <a:graphicFrameLocks noGrp="1"/>
          </p:cNvGraphicFramePr>
          <p:nvPr>
            <p:extLst>
              <p:ext uri="{D42A27DB-BD31-4B8C-83A1-F6EECF244321}">
                <p14:modId xmlns:p14="http://schemas.microsoft.com/office/powerpoint/2010/main" val="961521327"/>
              </p:ext>
            </p:extLst>
          </p:nvPr>
        </p:nvGraphicFramePr>
        <p:xfrm>
          <a:off x="838200" y="4174745"/>
          <a:ext cx="10515600" cy="1950720"/>
        </p:xfrm>
        <a:graphic>
          <a:graphicData uri="http://schemas.openxmlformats.org/drawingml/2006/table">
            <a:tbl>
              <a:tblPr>
                <a:tableStyleId>{ED083AE6-46FA-4A59-8FB0-9F97EB10719F}</a:tableStyleId>
              </a:tblPr>
              <a:tblGrid>
                <a:gridCol w="2103120">
                  <a:extLst>
                    <a:ext uri="{9D8B030D-6E8A-4147-A177-3AD203B41FA5}">
                      <a16:colId xmlns:a16="http://schemas.microsoft.com/office/drawing/2014/main" val="2037497018"/>
                    </a:ext>
                  </a:extLst>
                </a:gridCol>
                <a:gridCol w="2103120">
                  <a:extLst>
                    <a:ext uri="{9D8B030D-6E8A-4147-A177-3AD203B41FA5}">
                      <a16:colId xmlns:a16="http://schemas.microsoft.com/office/drawing/2014/main" val="3367237325"/>
                    </a:ext>
                  </a:extLst>
                </a:gridCol>
                <a:gridCol w="2103120">
                  <a:extLst>
                    <a:ext uri="{9D8B030D-6E8A-4147-A177-3AD203B41FA5}">
                      <a16:colId xmlns:a16="http://schemas.microsoft.com/office/drawing/2014/main" val="965603474"/>
                    </a:ext>
                  </a:extLst>
                </a:gridCol>
                <a:gridCol w="2103120">
                  <a:extLst>
                    <a:ext uri="{9D8B030D-6E8A-4147-A177-3AD203B41FA5}">
                      <a16:colId xmlns:a16="http://schemas.microsoft.com/office/drawing/2014/main" val="2121346559"/>
                    </a:ext>
                  </a:extLst>
                </a:gridCol>
                <a:gridCol w="2103120">
                  <a:extLst>
                    <a:ext uri="{9D8B030D-6E8A-4147-A177-3AD203B41FA5}">
                      <a16:colId xmlns:a16="http://schemas.microsoft.com/office/drawing/2014/main" val="2992790513"/>
                    </a:ext>
                  </a:extLst>
                </a:gridCol>
              </a:tblGrid>
              <a:tr h="0">
                <a:tc>
                  <a:txBody>
                    <a:bodyPr/>
                    <a:lstStyle/>
                    <a:p>
                      <a:pPr algn="ctr">
                        <a:buNone/>
                      </a:pPr>
                      <a:r>
                        <a:rPr lang="en-US" sz="1400" b="1" dirty="0"/>
                        <a:t>Parameter</a:t>
                      </a:r>
                      <a:endParaRPr lang="en-US" sz="1400" dirty="0"/>
                    </a:p>
                  </a:txBody>
                  <a:tcPr anchor="ctr"/>
                </a:tc>
                <a:tc>
                  <a:txBody>
                    <a:bodyPr/>
                    <a:lstStyle/>
                    <a:p>
                      <a:pPr algn="ctr">
                        <a:buNone/>
                      </a:pPr>
                      <a:r>
                        <a:rPr lang="en-US" sz="1400" b="1" dirty="0"/>
                        <a:t>Symbol </a:t>
                      </a:r>
                      <a:endParaRPr lang="en-US" sz="1400" dirty="0"/>
                    </a:p>
                  </a:txBody>
                  <a:tcPr anchor="ctr"/>
                </a:tc>
                <a:tc>
                  <a:txBody>
                    <a:bodyPr/>
                    <a:lstStyle/>
                    <a:p>
                      <a:pPr algn="ctr">
                        <a:buNone/>
                      </a:pPr>
                      <a:r>
                        <a:rPr lang="en-US" sz="1400" b="1"/>
                        <a:t>Original (240/1120)</a:t>
                      </a:r>
                      <a:endParaRPr lang="en-US" sz="1400"/>
                    </a:p>
                  </a:txBody>
                  <a:tcPr anchor="ctr"/>
                </a:tc>
                <a:tc>
                  <a:txBody>
                    <a:bodyPr/>
                    <a:lstStyle/>
                    <a:p>
                      <a:pPr algn="ctr">
                        <a:buNone/>
                      </a:pPr>
                      <a:r>
                        <a:rPr lang="en-US" sz="1400" b="1" dirty="0"/>
                        <a:t>Scaled × 1.4286 (1600 bore)</a:t>
                      </a:r>
                      <a:endParaRPr lang="en-US" sz="1400" dirty="0"/>
                    </a:p>
                  </a:txBody>
                  <a:tcPr anchor="ctr"/>
                </a:tc>
                <a:tc>
                  <a:txBody>
                    <a:bodyPr/>
                    <a:lstStyle/>
                    <a:p>
                      <a:pPr algn="ctr">
                        <a:buNone/>
                      </a:pPr>
                      <a:r>
                        <a:rPr lang="en-US" sz="1400" b="1" dirty="0"/>
                        <a:t>Remarks</a:t>
                      </a:r>
                      <a:endParaRPr lang="en-US" sz="1400" dirty="0"/>
                    </a:p>
                  </a:txBody>
                  <a:tcPr anchor="ctr"/>
                </a:tc>
                <a:extLst>
                  <a:ext uri="{0D108BD9-81ED-4DB2-BD59-A6C34878D82A}">
                    <a16:rowId xmlns:a16="http://schemas.microsoft.com/office/drawing/2014/main" val="1984460162"/>
                  </a:ext>
                </a:extLst>
              </a:tr>
              <a:tr h="0">
                <a:tc>
                  <a:txBody>
                    <a:bodyPr/>
                    <a:lstStyle/>
                    <a:p>
                      <a:pPr algn="ctr">
                        <a:buNone/>
                      </a:pPr>
                      <a:r>
                        <a:rPr lang="en-US" sz="1400"/>
                        <a:t>Rollers per row (variant A/B)</a:t>
                      </a:r>
                    </a:p>
                  </a:txBody>
                  <a:tcPr anchor="ctr"/>
                </a:tc>
                <a:tc>
                  <a:txBody>
                    <a:bodyPr/>
                    <a:lstStyle/>
                    <a:p>
                      <a:pPr algn="ctr">
                        <a:buNone/>
                      </a:pPr>
                      <a:r>
                        <a:rPr lang="en-US" sz="1400" dirty="0"/>
                        <a:t>n</a:t>
                      </a:r>
                    </a:p>
                  </a:txBody>
                  <a:tcPr anchor="ctr"/>
                </a:tc>
                <a:tc>
                  <a:txBody>
                    <a:bodyPr/>
                    <a:lstStyle/>
                    <a:p>
                      <a:pPr algn="ctr">
                        <a:buNone/>
                      </a:pPr>
                      <a:r>
                        <a:rPr lang="en-US" sz="1400" dirty="0"/>
                        <a:t>32 / 65</a:t>
                      </a:r>
                    </a:p>
                  </a:txBody>
                  <a:tcPr anchor="ctr"/>
                </a:tc>
                <a:tc>
                  <a:txBody>
                    <a:bodyPr/>
                    <a:lstStyle/>
                    <a:p>
                      <a:pPr algn="ctr">
                        <a:buNone/>
                      </a:pPr>
                      <a:r>
                        <a:rPr lang="en-US" sz="1400"/>
                        <a:t>32 / 65</a:t>
                      </a:r>
                    </a:p>
                  </a:txBody>
                  <a:tcPr anchor="ctr"/>
                </a:tc>
                <a:tc>
                  <a:txBody>
                    <a:bodyPr/>
                    <a:lstStyle/>
                    <a:p>
                      <a:pPr algn="ctr">
                        <a:buNone/>
                      </a:pPr>
                      <a:r>
                        <a:rPr lang="en-US" sz="1400"/>
                        <a:t>2 rows → 64 or 130 total</a:t>
                      </a:r>
                    </a:p>
                  </a:txBody>
                  <a:tcPr anchor="ctr"/>
                </a:tc>
                <a:extLst>
                  <a:ext uri="{0D108BD9-81ED-4DB2-BD59-A6C34878D82A}">
                    <a16:rowId xmlns:a16="http://schemas.microsoft.com/office/drawing/2014/main" val="1667636405"/>
                  </a:ext>
                </a:extLst>
              </a:tr>
              <a:tr h="0">
                <a:tc>
                  <a:txBody>
                    <a:bodyPr/>
                    <a:lstStyle/>
                    <a:p>
                      <a:pPr algn="ctr">
                        <a:buNone/>
                      </a:pPr>
                      <a:r>
                        <a:rPr lang="en-US" sz="1400" b="0"/>
                        <a:t>Angular spacing</a:t>
                      </a:r>
                    </a:p>
                  </a:txBody>
                  <a:tcPr anchor="ctr"/>
                </a:tc>
                <a:tc>
                  <a:txBody>
                    <a:bodyPr/>
                    <a:lstStyle/>
                    <a:p>
                      <a:pPr algn="ctr">
                        <a:buNone/>
                      </a:pPr>
                      <a:r>
                        <a:rPr lang="el-GR" sz="1400" dirty="0"/>
                        <a:t>θ</a:t>
                      </a:r>
                    </a:p>
                  </a:txBody>
                  <a:tcPr anchor="ctr"/>
                </a:tc>
                <a:tc>
                  <a:txBody>
                    <a:bodyPr/>
                    <a:lstStyle/>
                    <a:p>
                      <a:pPr algn="ctr">
                        <a:buNone/>
                      </a:pPr>
                      <a:r>
                        <a:rPr lang="en-US" sz="1400"/>
                        <a:t>11.25° / 5.538°</a:t>
                      </a:r>
                    </a:p>
                  </a:txBody>
                  <a:tcPr anchor="ctr"/>
                </a:tc>
                <a:tc>
                  <a:txBody>
                    <a:bodyPr/>
                    <a:lstStyle/>
                    <a:p>
                      <a:pPr algn="ctr">
                        <a:buNone/>
                      </a:pPr>
                      <a:r>
                        <a:rPr lang="en-US" sz="1400" dirty="0"/>
                        <a:t>same</a:t>
                      </a:r>
                    </a:p>
                  </a:txBody>
                  <a:tcPr anchor="ctr"/>
                </a:tc>
                <a:tc>
                  <a:txBody>
                    <a:bodyPr/>
                    <a:lstStyle/>
                    <a:p>
                      <a:pPr algn="ctr">
                        <a:buNone/>
                      </a:pPr>
                      <a:r>
                        <a:rPr lang="en-US" sz="1400"/>
                        <a:t>Angles don’t scale</a:t>
                      </a:r>
                    </a:p>
                  </a:txBody>
                  <a:tcPr anchor="ctr"/>
                </a:tc>
                <a:extLst>
                  <a:ext uri="{0D108BD9-81ED-4DB2-BD59-A6C34878D82A}">
                    <a16:rowId xmlns:a16="http://schemas.microsoft.com/office/drawing/2014/main" val="1491397264"/>
                  </a:ext>
                </a:extLst>
              </a:tr>
              <a:tr h="0">
                <a:tc>
                  <a:txBody>
                    <a:bodyPr/>
                    <a:lstStyle/>
                    <a:p>
                      <a:pPr algn="ctr">
                        <a:buNone/>
                      </a:pPr>
                      <a:r>
                        <a:rPr lang="en-US" sz="1400" b="0"/>
                        <a:t>Chord (center–center)</a:t>
                      </a:r>
                    </a:p>
                  </a:txBody>
                  <a:tcPr anchor="ctr"/>
                </a:tc>
                <a:tc>
                  <a:txBody>
                    <a:bodyPr/>
                    <a:lstStyle/>
                    <a:p>
                      <a:pPr algn="ctr">
                        <a:buNone/>
                      </a:pPr>
                      <a:r>
                        <a:rPr lang="en-US" sz="1400" dirty="0"/>
                        <a:t>c ≈</a:t>
                      </a:r>
                    </a:p>
                  </a:txBody>
                  <a:tcPr anchor="ctr"/>
                </a:tc>
                <a:tc>
                  <a:txBody>
                    <a:bodyPr/>
                    <a:lstStyle/>
                    <a:p>
                      <a:pPr algn="ctr">
                        <a:buNone/>
                      </a:pPr>
                      <a:r>
                        <a:rPr lang="en-US" sz="1400" dirty="0"/>
                        <a:t>136 mm / 67 mm</a:t>
                      </a:r>
                    </a:p>
                  </a:txBody>
                  <a:tcPr anchor="ctr"/>
                </a:tc>
                <a:tc>
                  <a:txBody>
                    <a:bodyPr/>
                    <a:lstStyle/>
                    <a:p>
                      <a:pPr algn="ctr">
                        <a:buNone/>
                      </a:pPr>
                      <a:r>
                        <a:rPr lang="en-US" sz="1400" b="1" dirty="0"/>
                        <a:t>194 mm / 96 mm</a:t>
                      </a:r>
                      <a:endParaRPr lang="en-US" sz="1400" dirty="0"/>
                    </a:p>
                  </a:txBody>
                  <a:tcPr anchor="ctr"/>
                </a:tc>
                <a:tc>
                  <a:txBody>
                    <a:bodyPr/>
                    <a:lstStyle/>
                    <a:p>
                      <a:pPr algn="ctr">
                        <a:buNone/>
                      </a:pPr>
                      <a:r>
                        <a:rPr lang="en-US" sz="1400" dirty="0"/>
                        <a:t>Linear × 1.4286</a:t>
                      </a:r>
                    </a:p>
                  </a:txBody>
                  <a:tcPr anchor="ctr"/>
                </a:tc>
                <a:extLst>
                  <a:ext uri="{0D108BD9-81ED-4DB2-BD59-A6C34878D82A}">
                    <a16:rowId xmlns:a16="http://schemas.microsoft.com/office/drawing/2014/main" val="3454091950"/>
                  </a:ext>
                </a:extLst>
              </a:tr>
              <a:tr h="0">
                <a:tc>
                  <a:txBody>
                    <a:bodyPr/>
                    <a:lstStyle/>
                    <a:p>
                      <a:pPr algn="ctr">
                        <a:buNone/>
                      </a:pPr>
                      <a:r>
                        <a:rPr lang="en-US" sz="1400" b="0" dirty="0"/>
                        <a:t>Arc distance (along PCD)</a:t>
                      </a:r>
                    </a:p>
                  </a:txBody>
                  <a:tcPr anchor="ctr"/>
                </a:tc>
                <a:tc>
                  <a:txBody>
                    <a:bodyPr/>
                    <a:lstStyle/>
                    <a:p>
                      <a:pPr algn="ctr">
                        <a:buNone/>
                      </a:pPr>
                      <a:r>
                        <a:rPr lang="en-US" sz="1400" dirty="0"/>
                        <a:t>s = </a:t>
                      </a:r>
                      <a:r>
                        <a:rPr lang="el-GR" sz="1400" dirty="0"/>
                        <a:t>π·</a:t>
                      </a:r>
                      <a:r>
                        <a:rPr lang="en-US" sz="1400" dirty="0"/>
                        <a:t>PCD/n ≈</a:t>
                      </a:r>
                    </a:p>
                  </a:txBody>
                  <a:tcPr anchor="ctr"/>
                </a:tc>
                <a:tc>
                  <a:txBody>
                    <a:bodyPr/>
                    <a:lstStyle/>
                    <a:p>
                      <a:pPr algn="ctr">
                        <a:buNone/>
                      </a:pPr>
                      <a:r>
                        <a:rPr lang="en-US" sz="1400"/>
                        <a:t>136.3 mm / 67.1 mm</a:t>
                      </a:r>
                    </a:p>
                  </a:txBody>
                  <a:tcPr anchor="ctr"/>
                </a:tc>
                <a:tc>
                  <a:txBody>
                    <a:bodyPr/>
                    <a:lstStyle/>
                    <a:p>
                      <a:pPr algn="ctr">
                        <a:buNone/>
                      </a:pPr>
                      <a:r>
                        <a:rPr lang="en-US" sz="1400" b="1" dirty="0"/>
                        <a:t>194.7 mm / 95.8 mm</a:t>
                      </a:r>
                      <a:endParaRPr lang="en-US" sz="1400" dirty="0"/>
                    </a:p>
                  </a:txBody>
                  <a:tcPr anchor="ctr"/>
                </a:tc>
                <a:tc>
                  <a:txBody>
                    <a:bodyPr/>
                    <a:lstStyle/>
                    <a:p>
                      <a:pPr algn="ctr">
                        <a:buNone/>
                      </a:pPr>
                      <a:r>
                        <a:rPr lang="en-US" sz="1400" dirty="0"/>
                        <a:t>≈ c for large PCD</a:t>
                      </a:r>
                    </a:p>
                  </a:txBody>
                  <a:tcPr anchor="ctr"/>
                </a:tc>
                <a:extLst>
                  <a:ext uri="{0D108BD9-81ED-4DB2-BD59-A6C34878D82A}">
                    <a16:rowId xmlns:a16="http://schemas.microsoft.com/office/drawing/2014/main" val="1041950865"/>
                  </a:ext>
                </a:extLst>
              </a:tr>
            </a:tbl>
          </a:graphicData>
        </a:graphic>
      </p:graphicFrame>
      <p:sp>
        <p:nvSpPr>
          <p:cNvPr id="14" name="TextBox 13">
            <a:extLst>
              <a:ext uri="{FF2B5EF4-FFF2-40B4-BE49-F238E27FC236}">
                <a16:creationId xmlns:a16="http://schemas.microsoft.com/office/drawing/2014/main" id="{A8172575-A763-4F97-7FBE-5B0D406CD09D}"/>
              </a:ext>
            </a:extLst>
          </p:cNvPr>
          <p:cNvSpPr txBox="1"/>
          <p:nvPr/>
        </p:nvSpPr>
        <p:spPr>
          <a:xfrm>
            <a:off x="1034143" y="3712823"/>
            <a:ext cx="6139542" cy="369332"/>
          </a:xfrm>
          <a:prstGeom prst="rect">
            <a:avLst/>
          </a:prstGeom>
          <a:noFill/>
        </p:spPr>
        <p:txBody>
          <a:bodyPr wrap="square">
            <a:spAutoFit/>
          </a:bodyPr>
          <a:lstStyle/>
          <a:p>
            <a:pPr marL="285750" indent="-285750">
              <a:buFont typeface="Arial" panose="020B0604020202020204" pitchFamily="34" charset="0"/>
              <a:buChar char="•"/>
            </a:pPr>
            <a:r>
              <a:rPr lang="en-US" b="1" u="sng" dirty="0">
                <a:effectLst>
                  <a:outerShdw blurRad="38100" dist="38100" dir="2700000" algn="tl">
                    <a:srgbClr val="000000">
                      <a:alpha val="43137"/>
                    </a:srgbClr>
                  </a:outerShdw>
                </a:effectLst>
              </a:rPr>
              <a:t>Roller Arrangement Geometry</a:t>
            </a:r>
          </a:p>
        </p:txBody>
      </p:sp>
      <p:sp>
        <p:nvSpPr>
          <p:cNvPr id="15" name="Title 1">
            <a:extLst>
              <a:ext uri="{FF2B5EF4-FFF2-40B4-BE49-F238E27FC236}">
                <a16:creationId xmlns:a16="http://schemas.microsoft.com/office/drawing/2014/main" id="{00B98859-967F-3F0F-3537-C55D6E03184E}"/>
              </a:ext>
            </a:extLst>
          </p:cNvPr>
          <p:cNvSpPr>
            <a:spLocks noGrp="1"/>
          </p:cNvSpPr>
          <p:nvPr>
            <p:ph type="title"/>
          </p:nvPr>
        </p:nvSpPr>
        <p:spPr>
          <a:xfrm>
            <a:off x="836645" y="383786"/>
            <a:ext cx="11866880" cy="1325563"/>
          </a:xfrm>
        </p:spPr>
        <p:txBody>
          <a:bodyPr>
            <a:normAutofit/>
          </a:bodyPr>
          <a:lstStyle/>
          <a:p>
            <a:r>
              <a:rPr lang="en-US" sz="3600" dirty="0"/>
              <a:t>Scaling : SKF Spherical Roller Bearing (Cylindrical Bore)</a:t>
            </a:r>
          </a:p>
        </p:txBody>
      </p:sp>
      <p:sp>
        <p:nvSpPr>
          <p:cNvPr id="2" name="TextBox 1">
            <a:extLst>
              <a:ext uri="{FF2B5EF4-FFF2-40B4-BE49-F238E27FC236}">
                <a16:creationId xmlns:a16="http://schemas.microsoft.com/office/drawing/2014/main" id="{FA59C4A7-9F21-15F4-F578-70250EECFA6B}"/>
              </a:ext>
            </a:extLst>
          </p:cNvPr>
          <p:cNvSpPr txBox="1"/>
          <p:nvPr/>
        </p:nvSpPr>
        <p:spPr>
          <a:xfrm>
            <a:off x="10242430" y="6289804"/>
            <a:ext cx="2090057" cy="230832"/>
          </a:xfrm>
          <a:prstGeom prst="rect">
            <a:avLst/>
          </a:prstGeom>
          <a:noFill/>
        </p:spPr>
        <p:txBody>
          <a:bodyPr wrap="square" rtlCol="0">
            <a:spAutoFit/>
          </a:bodyPr>
          <a:lstStyle/>
          <a:p>
            <a:pPr algn="l"/>
            <a:r>
              <a:rPr lang="en-US" sz="900" dirty="0"/>
              <a:t>Source: SKF</a:t>
            </a:r>
          </a:p>
        </p:txBody>
      </p:sp>
      <p:sp>
        <p:nvSpPr>
          <p:cNvPr id="3" name="Fußzeilenplatzhalter 5">
            <a:extLst>
              <a:ext uri="{FF2B5EF4-FFF2-40B4-BE49-F238E27FC236}">
                <a16:creationId xmlns:a16="http://schemas.microsoft.com/office/drawing/2014/main" id="{B9B4389A-3175-BC2A-8ADB-B88C42E9B669}"/>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6" name="Fußzeilenplatzhalter 5">
            <a:extLst>
              <a:ext uri="{FF2B5EF4-FFF2-40B4-BE49-F238E27FC236}">
                <a16:creationId xmlns:a16="http://schemas.microsoft.com/office/drawing/2014/main" id="{4F186822-1219-286C-578D-112B55CF40E0}"/>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8618479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08DEBFF-37CE-3050-8934-AF15FC9E2D61}"/>
              </a:ext>
            </a:extLst>
          </p:cNvPr>
          <p:cNvSpPr>
            <a:spLocks noGrp="1"/>
          </p:cNvSpPr>
          <p:nvPr>
            <p:ph type="dt" sz="half" idx="19"/>
          </p:nvPr>
        </p:nvSpPr>
        <p:spPr/>
        <p:txBody>
          <a:bodyPr/>
          <a:lstStyle/>
          <a:p>
            <a:r>
              <a:rPr lang="en-US"/>
              <a:t>04/11/2025</a:t>
            </a:r>
            <a:endParaRPr lang="en-GB" dirty="0"/>
          </a:p>
        </p:txBody>
      </p:sp>
      <p:sp>
        <p:nvSpPr>
          <p:cNvPr id="5" name="Slide Number Placeholder 4">
            <a:extLst>
              <a:ext uri="{FF2B5EF4-FFF2-40B4-BE49-F238E27FC236}">
                <a16:creationId xmlns:a16="http://schemas.microsoft.com/office/drawing/2014/main" id="{BB8B719F-EBBE-05E9-6FC5-F75EF2DA0C57}"/>
              </a:ext>
            </a:extLst>
          </p:cNvPr>
          <p:cNvSpPr>
            <a:spLocks noGrp="1"/>
          </p:cNvSpPr>
          <p:nvPr>
            <p:ph type="sldNum" sz="quarter" idx="21"/>
          </p:nvPr>
        </p:nvSpPr>
        <p:spPr/>
        <p:txBody>
          <a:bodyPr/>
          <a:lstStyle/>
          <a:p>
            <a:fld id="{013F6232-4F06-48BA-8F69-BF531F607829}" type="slidenum">
              <a:rPr lang="en-GB" smtClean="0"/>
              <a:pPr/>
              <a:t>106</a:t>
            </a:fld>
            <a:endParaRPr lang="en-GB" dirty="0"/>
          </a:p>
        </p:txBody>
      </p:sp>
      <p:graphicFrame>
        <p:nvGraphicFramePr>
          <p:cNvPr id="3" name="Table 2">
            <a:extLst>
              <a:ext uri="{FF2B5EF4-FFF2-40B4-BE49-F238E27FC236}">
                <a16:creationId xmlns:a16="http://schemas.microsoft.com/office/drawing/2014/main" id="{84465CE2-BCBE-1BC9-5885-4CE5947ED71B}"/>
              </a:ext>
            </a:extLst>
          </p:cNvPr>
          <p:cNvGraphicFramePr>
            <a:graphicFrameLocks noGrp="1"/>
          </p:cNvGraphicFramePr>
          <p:nvPr>
            <p:extLst>
              <p:ext uri="{D42A27DB-BD31-4B8C-83A1-F6EECF244321}">
                <p14:modId xmlns:p14="http://schemas.microsoft.com/office/powerpoint/2010/main" val="1099103876"/>
              </p:ext>
            </p:extLst>
          </p:nvPr>
        </p:nvGraphicFramePr>
        <p:xfrm>
          <a:off x="7825010" y="1945543"/>
          <a:ext cx="4161481" cy="3223846"/>
        </p:xfrm>
        <a:graphic>
          <a:graphicData uri="http://schemas.openxmlformats.org/drawingml/2006/table">
            <a:tbl>
              <a:tblPr>
                <a:tableStyleId>{ED083AE6-46FA-4A59-8FB0-9F97EB10719F}</a:tableStyleId>
              </a:tblPr>
              <a:tblGrid>
                <a:gridCol w="1599664">
                  <a:extLst>
                    <a:ext uri="{9D8B030D-6E8A-4147-A177-3AD203B41FA5}">
                      <a16:colId xmlns:a16="http://schemas.microsoft.com/office/drawing/2014/main" val="71923828"/>
                    </a:ext>
                  </a:extLst>
                </a:gridCol>
                <a:gridCol w="1725408">
                  <a:extLst>
                    <a:ext uri="{9D8B030D-6E8A-4147-A177-3AD203B41FA5}">
                      <a16:colId xmlns:a16="http://schemas.microsoft.com/office/drawing/2014/main" val="1596152100"/>
                    </a:ext>
                  </a:extLst>
                </a:gridCol>
                <a:gridCol w="836409">
                  <a:extLst>
                    <a:ext uri="{9D8B030D-6E8A-4147-A177-3AD203B41FA5}">
                      <a16:colId xmlns:a16="http://schemas.microsoft.com/office/drawing/2014/main" val="2159285916"/>
                    </a:ext>
                  </a:extLst>
                </a:gridCol>
              </a:tblGrid>
              <a:tr h="201807">
                <a:tc>
                  <a:txBody>
                    <a:bodyPr/>
                    <a:lstStyle/>
                    <a:p>
                      <a:pPr algn="ctr">
                        <a:buNone/>
                      </a:pPr>
                      <a:r>
                        <a:rPr lang="en-US" sz="1100" dirty="0"/>
                        <a:t>Symbol</a:t>
                      </a:r>
                    </a:p>
                  </a:txBody>
                  <a:tcPr anchor="ctr"/>
                </a:tc>
                <a:tc>
                  <a:txBody>
                    <a:bodyPr/>
                    <a:lstStyle/>
                    <a:p>
                      <a:pPr algn="ctr">
                        <a:buNone/>
                      </a:pPr>
                      <a:endParaRPr lang="en-US" sz="1100" dirty="0"/>
                    </a:p>
                  </a:txBody>
                  <a:tcPr anchor="ctr"/>
                </a:tc>
                <a:tc>
                  <a:txBody>
                    <a:bodyPr/>
                    <a:lstStyle/>
                    <a:p>
                      <a:pPr algn="ctr">
                        <a:buNone/>
                      </a:pPr>
                      <a:r>
                        <a:rPr lang="en-US" sz="1100" dirty="0"/>
                        <a:t>Units</a:t>
                      </a:r>
                    </a:p>
                  </a:txBody>
                  <a:tcPr anchor="ctr"/>
                </a:tc>
                <a:extLst>
                  <a:ext uri="{0D108BD9-81ED-4DB2-BD59-A6C34878D82A}">
                    <a16:rowId xmlns:a16="http://schemas.microsoft.com/office/drawing/2014/main" val="3314783864"/>
                  </a:ext>
                </a:extLst>
              </a:tr>
              <a:tr h="585702">
                <a:tc>
                  <a:txBody>
                    <a:bodyPr/>
                    <a:lstStyle/>
                    <a:p>
                      <a:pPr algn="ctr">
                        <a:buNone/>
                      </a:pPr>
                      <a:r>
                        <a:rPr lang="en-US" sz="1400" b="1" dirty="0"/>
                        <a:t>c</a:t>
                      </a:r>
                      <a:endParaRPr lang="en-US" sz="1400" dirty="0"/>
                    </a:p>
                  </a:txBody>
                  <a:tcPr anchor="ctr"/>
                </a:tc>
                <a:tc>
                  <a:txBody>
                    <a:bodyPr/>
                    <a:lstStyle/>
                    <a:p>
                      <a:pPr algn="ctr">
                        <a:buNone/>
                      </a:pPr>
                      <a:r>
                        <a:rPr lang="en-US" sz="1400" dirty="0"/>
                        <a:t>Straight-line distance between adjacent roller centers (the chord)</a:t>
                      </a:r>
                    </a:p>
                  </a:txBody>
                  <a:tcPr anchor="ctr"/>
                </a:tc>
                <a:tc>
                  <a:txBody>
                    <a:bodyPr/>
                    <a:lstStyle/>
                    <a:p>
                      <a:pPr algn="ctr">
                        <a:buNone/>
                      </a:pPr>
                      <a:r>
                        <a:rPr lang="en-US" sz="1400" dirty="0"/>
                        <a:t>mm</a:t>
                      </a:r>
                    </a:p>
                  </a:txBody>
                  <a:tcPr anchor="ctr"/>
                </a:tc>
                <a:extLst>
                  <a:ext uri="{0D108BD9-81ED-4DB2-BD59-A6C34878D82A}">
                    <a16:rowId xmlns:a16="http://schemas.microsoft.com/office/drawing/2014/main" val="2900890786"/>
                  </a:ext>
                </a:extLst>
              </a:tr>
              <a:tr h="468136">
                <a:tc>
                  <a:txBody>
                    <a:bodyPr/>
                    <a:lstStyle/>
                    <a:p>
                      <a:pPr algn="ctr">
                        <a:buNone/>
                      </a:pPr>
                      <a:r>
                        <a:rPr lang="el-GR" sz="1400" b="1" dirty="0"/>
                        <a:t>θ</a:t>
                      </a:r>
                      <a:endParaRPr lang="el-GR" sz="1400" dirty="0"/>
                    </a:p>
                  </a:txBody>
                  <a:tcPr anchor="ctr"/>
                </a:tc>
                <a:tc>
                  <a:txBody>
                    <a:bodyPr/>
                    <a:lstStyle/>
                    <a:p>
                      <a:pPr algn="ctr">
                        <a:buNone/>
                      </a:pPr>
                      <a:r>
                        <a:rPr lang="en-US" sz="1400" dirty="0"/>
                        <a:t>Angular spacing between those rollers, (360°/n)</a:t>
                      </a:r>
                    </a:p>
                  </a:txBody>
                  <a:tcPr anchor="ctr"/>
                </a:tc>
                <a:tc>
                  <a:txBody>
                    <a:bodyPr/>
                    <a:lstStyle/>
                    <a:p>
                      <a:pPr algn="ctr">
                        <a:buNone/>
                      </a:pPr>
                      <a:r>
                        <a:rPr lang="en-US" sz="1400" dirty="0"/>
                        <a:t>degrees</a:t>
                      </a:r>
                    </a:p>
                  </a:txBody>
                  <a:tcPr anchor="ctr"/>
                </a:tc>
                <a:extLst>
                  <a:ext uri="{0D108BD9-81ED-4DB2-BD59-A6C34878D82A}">
                    <a16:rowId xmlns:a16="http://schemas.microsoft.com/office/drawing/2014/main" val="2472679656"/>
                  </a:ext>
                </a:extLst>
              </a:tr>
              <a:tr h="770206">
                <a:tc>
                  <a:txBody>
                    <a:bodyPr/>
                    <a:lstStyle/>
                    <a:p>
                      <a:pPr algn="ctr">
                        <a:buNone/>
                      </a:pPr>
                      <a:r>
                        <a:rPr lang="en-US" sz="1400" b="1"/>
                        <a:t>R</a:t>
                      </a:r>
                      <a:endParaRPr lang="en-US" sz="1400"/>
                    </a:p>
                  </a:txBody>
                  <a:tcPr anchor="ctr"/>
                </a:tc>
                <a:tc>
                  <a:txBody>
                    <a:bodyPr/>
                    <a:lstStyle/>
                    <a:p>
                      <a:pPr algn="ctr">
                        <a:buNone/>
                      </a:pPr>
                      <a:r>
                        <a:rPr lang="en-US" sz="1400" dirty="0"/>
                        <a:t>Radius of the circle through the roller centers</a:t>
                      </a:r>
                    </a:p>
                  </a:txBody>
                  <a:tcPr anchor="ctr"/>
                </a:tc>
                <a:tc>
                  <a:txBody>
                    <a:bodyPr/>
                    <a:lstStyle/>
                    <a:p>
                      <a:pPr algn="ctr">
                        <a:buNone/>
                      </a:pPr>
                      <a:r>
                        <a:rPr lang="en-US" sz="1400" dirty="0"/>
                        <a:t>mm</a:t>
                      </a:r>
                    </a:p>
                  </a:txBody>
                  <a:tcPr anchor="ctr"/>
                </a:tc>
                <a:extLst>
                  <a:ext uri="{0D108BD9-81ED-4DB2-BD59-A6C34878D82A}">
                    <a16:rowId xmlns:a16="http://schemas.microsoft.com/office/drawing/2014/main" val="3803614884"/>
                  </a:ext>
                </a:extLst>
              </a:tr>
              <a:tr h="483618">
                <a:tc>
                  <a:txBody>
                    <a:bodyPr/>
                    <a:lstStyle/>
                    <a:p>
                      <a:pPr algn="ctr">
                        <a:buNone/>
                      </a:pPr>
                      <a:r>
                        <a:rPr lang="en-US" sz="1400" b="1" dirty="0"/>
                        <a:t>PCD</a:t>
                      </a:r>
                      <a:endParaRPr lang="en-US" sz="1400" dirty="0"/>
                    </a:p>
                  </a:txBody>
                  <a:tcPr anchor="ctr"/>
                </a:tc>
                <a:tc>
                  <a:txBody>
                    <a:bodyPr/>
                    <a:lstStyle/>
                    <a:p>
                      <a:pPr algn="ctr">
                        <a:buNone/>
                      </a:pPr>
                      <a:r>
                        <a:rPr lang="en-US" sz="1400" dirty="0"/>
                        <a:t>(2R) — the diameter of that circle</a:t>
                      </a:r>
                    </a:p>
                  </a:txBody>
                  <a:tcPr anchor="ctr"/>
                </a:tc>
                <a:tc>
                  <a:txBody>
                    <a:bodyPr/>
                    <a:lstStyle/>
                    <a:p>
                      <a:pPr algn="ctr">
                        <a:buNone/>
                      </a:pPr>
                      <a:r>
                        <a:rPr lang="en-US" sz="1400" dirty="0"/>
                        <a:t>mm</a:t>
                      </a:r>
                    </a:p>
                  </a:txBody>
                  <a:tcPr anchor="ctr"/>
                </a:tc>
                <a:extLst>
                  <a:ext uri="{0D108BD9-81ED-4DB2-BD59-A6C34878D82A}">
                    <a16:rowId xmlns:a16="http://schemas.microsoft.com/office/drawing/2014/main" val="3029456302"/>
                  </a:ext>
                </a:extLst>
              </a:tr>
            </a:tbl>
          </a:graphicData>
        </a:graphic>
      </p:graphicFrame>
      <p:pic>
        <p:nvPicPr>
          <p:cNvPr id="11" name="Picture 10">
            <a:extLst>
              <a:ext uri="{FF2B5EF4-FFF2-40B4-BE49-F238E27FC236}">
                <a16:creationId xmlns:a16="http://schemas.microsoft.com/office/drawing/2014/main" id="{8CB718FA-592E-553F-460D-A2D1503FE24E}"/>
              </a:ext>
            </a:extLst>
          </p:cNvPr>
          <p:cNvPicPr>
            <a:picLocks noChangeAspect="1"/>
          </p:cNvPicPr>
          <p:nvPr/>
        </p:nvPicPr>
        <p:blipFill>
          <a:blip r:embed="rId2"/>
          <a:stretch>
            <a:fillRect/>
          </a:stretch>
        </p:blipFill>
        <p:spPr>
          <a:xfrm>
            <a:off x="698241" y="1650844"/>
            <a:ext cx="3017782" cy="1333616"/>
          </a:xfrm>
          <a:prstGeom prst="rect">
            <a:avLst/>
          </a:prstGeom>
        </p:spPr>
      </p:pic>
      <p:sp>
        <p:nvSpPr>
          <p:cNvPr id="14" name="TextBox 13">
            <a:extLst>
              <a:ext uri="{FF2B5EF4-FFF2-40B4-BE49-F238E27FC236}">
                <a16:creationId xmlns:a16="http://schemas.microsoft.com/office/drawing/2014/main" id="{B61646AE-993C-D241-2E6D-AAD442709A01}"/>
              </a:ext>
            </a:extLst>
          </p:cNvPr>
          <p:cNvSpPr txBox="1"/>
          <p:nvPr/>
        </p:nvSpPr>
        <p:spPr>
          <a:xfrm>
            <a:off x="478194" y="1440133"/>
            <a:ext cx="6200190" cy="369332"/>
          </a:xfrm>
          <a:prstGeom prst="rect">
            <a:avLst/>
          </a:prstGeom>
          <a:noFill/>
        </p:spPr>
        <p:txBody>
          <a:bodyPr wrap="square">
            <a:spAutoFit/>
          </a:bodyPr>
          <a:lstStyle/>
          <a:p>
            <a:pPr marL="285750" indent="-285750">
              <a:buFont typeface="Wingdings" panose="05000000000000000000" pitchFamily="2" charset="2"/>
              <a:buChar char="§"/>
            </a:pPr>
            <a:r>
              <a:rPr lang="en-US" dirty="0"/>
              <a:t>chord-length formula</a:t>
            </a:r>
          </a:p>
        </p:txBody>
      </p:sp>
      <p:pic>
        <p:nvPicPr>
          <p:cNvPr id="16" name="Picture 15">
            <a:extLst>
              <a:ext uri="{FF2B5EF4-FFF2-40B4-BE49-F238E27FC236}">
                <a16:creationId xmlns:a16="http://schemas.microsoft.com/office/drawing/2014/main" id="{25F3225E-20A2-1902-FE03-32928169D00F}"/>
              </a:ext>
            </a:extLst>
          </p:cNvPr>
          <p:cNvPicPr>
            <a:picLocks noChangeAspect="1"/>
          </p:cNvPicPr>
          <p:nvPr/>
        </p:nvPicPr>
        <p:blipFill>
          <a:blip r:embed="rId3"/>
          <a:stretch>
            <a:fillRect/>
          </a:stretch>
        </p:blipFill>
        <p:spPr>
          <a:xfrm>
            <a:off x="838200" y="2976407"/>
            <a:ext cx="1676545" cy="617273"/>
          </a:xfrm>
          <a:prstGeom prst="rect">
            <a:avLst/>
          </a:prstGeom>
        </p:spPr>
      </p:pic>
      <p:sp>
        <p:nvSpPr>
          <p:cNvPr id="18" name="TextBox 17">
            <a:extLst>
              <a:ext uri="{FF2B5EF4-FFF2-40B4-BE49-F238E27FC236}">
                <a16:creationId xmlns:a16="http://schemas.microsoft.com/office/drawing/2014/main" id="{1C7D58D8-3F38-60FC-8C54-E9B9EB58155C}"/>
              </a:ext>
            </a:extLst>
          </p:cNvPr>
          <p:cNvSpPr txBox="1"/>
          <p:nvPr/>
        </p:nvSpPr>
        <p:spPr>
          <a:xfrm>
            <a:off x="478194" y="3648121"/>
            <a:ext cx="6200190" cy="369332"/>
          </a:xfrm>
          <a:prstGeom prst="rect">
            <a:avLst/>
          </a:prstGeom>
          <a:noFill/>
        </p:spPr>
        <p:txBody>
          <a:bodyPr wrap="square">
            <a:spAutoFit/>
          </a:bodyPr>
          <a:lstStyle/>
          <a:p>
            <a:r>
              <a:rPr lang="en-US" dirty="0"/>
              <a:t>Pitch-circle diameter (PCD)</a:t>
            </a:r>
          </a:p>
        </p:txBody>
      </p:sp>
      <p:sp>
        <p:nvSpPr>
          <p:cNvPr id="20" name="TextBox 19">
            <a:extLst>
              <a:ext uri="{FF2B5EF4-FFF2-40B4-BE49-F238E27FC236}">
                <a16:creationId xmlns:a16="http://schemas.microsoft.com/office/drawing/2014/main" id="{C1F8B711-B2EF-A6F7-287F-DAACF5420DF0}"/>
              </a:ext>
            </a:extLst>
          </p:cNvPr>
          <p:cNvSpPr txBox="1"/>
          <p:nvPr/>
        </p:nvSpPr>
        <p:spPr>
          <a:xfrm>
            <a:off x="478194" y="4031921"/>
            <a:ext cx="6200190" cy="369332"/>
          </a:xfrm>
          <a:prstGeom prst="rect">
            <a:avLst/>
          </a:prstGeom>
          <a:noFill/>
        </p:spPr>
        <p:txBody>
          <a:bodyPr wrap="square">
            <a:spAutoFit/>
          </a:bodyPr>
          <a:lstStyle/>
          <a:p>
            <a:pPr marL="285750" indent="-285750">
              <a:buFont typeface="Wingdings" panose="05000000000000000000" pitchFamily="2" charset="2"/>
              <a:buChar char="§"/>
            </a:pPr>
            <a:r>
              <a:rPr lang="en-US" dirty="0"/>
              <a:t>PCD=2R,</a:t>
            </a:r>
          </a:p>
        </p:txBody>
      </p:sp>
      <p:pic>
        <p:nvPicPr>
          <p:cNvPr id="22" name="Picture 21">
            <a:extLst>
              <a:ext uri="{FF2B5EF4-FFF2-40B4-BE49-F238E27FC236}">
                <a16:creationId xmlns:a16="http://schemas.microsoft.com/office/drawing/2014/main" id="{3A82AAFC-74D8-9315-F890-E0879117DF94}"/>
              </a:ext>
            </a:extLst>
          </p:cNvPr>
          <p:cNvPicPr>
            <a:picLocks noChangeAspect="1"/>
          </p:cNvPicPr>
          <p:nvPr/>
        </p:nvPicPr>
        <p:blipFill>
          <a:blip r:embed="rId4"/>
          <a:stretch>
            <a:fillRect/>
          </a:stretch>
        </p:blipFill>
        <p:spPr>
          <a:xfrm>
            <a:off x="275253" y="3007620"/>
            <a:ext cx="1760373" cy="647756"/>
          </a:xfrm>
          <a:prstGeom prst="rect">
            <a:avLst/>
          </a:prstGeom>
        </p:spPr>
      </p:pic>
      <p:pic>
        <p:nvPicPr>
          <p:cNvPr id="24" name="Picture 23">
            <a:extLst>
              <a:ext uri="{FF2B5EF4-FFF2-40B4-BE49-F238E27FC236}">
                <a16:creationId xmlns:a16="http://schemas.microsoft.com/office/drawing/2014/main" id="{E2E79764-1802-8592-D2C5-C5C790DAC398}"/>
              </a:ext>
            </a:extLst>
          </p:cNvPr>
          <p:cNvPicPr>
            <a:picLocks noChangeAspect="1"/>
          </p:cNvPicPr>
          <p:nvPr/>
        </p:nvPicPr>
        <p:blipFill>
          <a:blip r:embed="rId5"/>
          <a:stretch>
            <a:fillRect/>
          </a:stretch>
        </p:blipFill>
        <p:spPr>
          <a:xfrm>
            <a:off x="831602" y="5279685"/>
            <a:ext cx="1493649" cy="624894"/>
          </a:xfrm>
          <a:prstGeom prst="rect">
            <a:avLst/>
          </a:prstGeom>
        </p:spPr>
      </p:pic>
      <p:sp>
        <p:nvSpPr>
          <p:cNvPr id="26" name="TextBox 25">
            <a:extLst>
              <a:ext uri="{FF2B5EF4-FFF2-40B4-BE49-F238E27FC236}">
                <a16:creationId xmlns:a16="http://schemas.microsoft.com/office/drawing/2014/main" id="{9884E047-B265-B9D4-F0C0-D0B33CC41C0C}"/>
              </a:ext>
            </a:extLst>
          </p:cNvPr>
          <p:cNvSpPr txBox="1"/>
          <p:nvPr/>
        </p:nvSpPr>
        <p:spPr>
          <a:xfrm>
            <a:off x="474430" y="6081802"/>
            <a:ext cx="9254039" cy="307777"/>
          </a:xfrm>
          <a:prstGeom prst="rect">
            <a:avLst/>
          </a:prstGeom>
          <a:noFill/>
        </p:spPr>
        <p:txBody>
          <a:bodyPr wrap="square">
            <a:spAutoFit/>
          </a:bodyPr>
          <a:lstStyle/>
          <a:p>
            <a:pPr marL="171450" indent="-171450">
              <a:buFont typeface="Wingdings" panose="05000000000000000000" pitchFamily="2" charset="2"/>
              <a:buChar char="§"/>
            </a:pPr>
            <a:r>
              <a:rPr lang="en-US" sz="1400" dirty="0"/>
              <a:t>Arc distance (s) = the distance along the circular path (the pitch circle) between the centers of two adjacent rollers</a:t>
            </a:r>
          </a:p>
        </p:txBody>
      </p:sp>
      <p:pic>
        <p:nvPicPr>
          <p:cNvPr id="35" name="Picture 34">
            <a:extLst>
              <a:ext uri="{FF2B5EF4-FFF2-40B4-BE49-F238E27FC236}">
                <a16:creationId xmlns:a16="http://schemas.microsoft.com/office/drawing/2014/main" id="{9B245FB0-6650-1FCA-C830-C4FA42CFA415}"/>
              </a:ext>
            </a:extLst>
          </p:cNvPr>
          <p:cNvPicPr>
            <a:picLocks noChangeAspect="1"/>
          </p:cNvPicPr>
          <p:nvPr/>
        </p:nvPicPr>
        <p:blipFill>
          <a:blip r:embed="rId6"/>
          <a:stretch>
            <a:fillRect/>
          </a:stretch>
        </p:blipFill>
        <p:spPr>
          <a:xfrm>
            <a:off x="3855982" y="1864280"/>
            <a:ext cx="3715032" cy="3458799"/>
          </a:xfrm>
          <a:prstGeom prst="rect">
            <a:avLst/>
          </a:prstGeom>
        </p:spPr>
      </p:pic>
      <p:cxnSp>
        <p:nvCxnSpPr>
          <p:cNvPr id="36" name="Connector: Curved 35">
            <a:extLst>
              <a:ext uri="{FF2B5EF4-FFF2-40B4-BE49-F238E27FC236}">
                <a16:creationId xmlns:a16="http://schemas.microsoft.com/office/drawing/2014/main" id="{3995858C-E6A6-4AF4-5D75-73CC77804BDD}"/>
              </a:ext>
            </a:extLst>
          </p:cNvPr>
          <p:cNvCxnSpPr>
            <a:cxnSpLocks/>
          </p:cNvCxnSpPr>
          <p:nvPr/>
        </p:nvCxnSpPr>
        <p:spPr>
          <a:xfrm>
            <a:off x="2951670" y="2779631"/>
            <a:ext cx="1595218" cy="48159"/>
          </a:xfrm>
          <a:prstGeom prst="curvedConnector3">
            <a:avLst>
              <a:gd name="adj1" fmla="val 50000"/>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93DF9AE-F308-F815-75C2-04F2ECEB9C27}"/>
              </a:ext>
            </a:extLst>
          </p:cNvPr>
          <p:cNvSpPr txBox="1"/>
          <p:nvPr/>
        </p:nvSpPr>
        <p:spPr>
          <a:xfrm>
            <a:off x="4884308" y="5328670"/>
            <a:ext cx="2178964" cy="369332"/>
          </a:xfrm>
          <a:prstGeom prst="rect">
            <a:avLst/>
          </a:prstGeom>
          <a:noFill/>
        </p:spPr>
        <p:txBody>
          <a:bodyPr wrap="square">
            <a:spAutoFit/>
          </a:bodyPr>
          <a:lstStyle/>
          <a:p>
            <a:pPr algn="r">
              <a:buNone/>
            </a:pPr>
            <a:r>
              <a:rPr lang="en-US" sz="1800" b="1" i="0" dirty="0"/>
              <a:t>240/1120 CAF/W33</a:t>
            </a:r>
          </a:p>
        </p:txBody>
      </p:sp>
      <p:sp>
        <p:nvSpPr>
          <p:cNvPr id="6" name="TextBox 5">
            <a:extLst>
              <a:ext uri="{FF2B5EF4-FFF2-40B4-BE49-F238E27FC236}">
                <a16:creationId xmlns:a16="http://schemas.microsoft.com/office/drawing/2014/main" id="{43A74E16-7DED-EC4C-B6A1-86BC400A259D}"/>
              </a:ext>
            </a:extLst>
          </p:cNvPr>
          <p:cNvSpPr txBox="1"/>
          <p:nvPr/>
        </p:nvSpPr>
        <p:spPr>
          <a:xfrm>
            <a:off x="4005943" y="5421099"/>
            <a:ext cx="2090057" cy="230832"/>
          </a:xfrm>
          <a:prstGeom prst="rect">
            <a:avLst/>
          </a:prstGeom>
          <a:noFill/>
        </p:spPr>
        <p:txBody>
          <a:bodyPr wrap="square" rtlCol="0">
            <a:spAutoFit/>
          </a:bodyPr>
          <a:lstStyle/>
          <a:p>
            <a:pPr algn="l"/>
            <a:r>
              <a:rPr lang="en-US" sz="900" dirty="0"/>
              <a:t>Source: SKF</a:t>
            </a:r>
          </a:p>
        </p:txBody>
      </p:sp>
      <p:sp>
        <p:nvSpPr>
          <p:cNvPr id="2" name="Fußzeilenplatzhalter 5">
            <a:extLst>
              <a:ext uri="{FF2B5EF4-FFF2-40B4-BE49-F238E27FC236}">
                <a16:creationId xmlns:a16="http://schemas.microsoft.com/office/drawing/2014/main" id="{57F49602-49C5-D674-7A62-5EFE77CD2F25}"/>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7" name="Fußzeilenplatzhalter 5">
            <a:extLst>
              <a:ext uri="{FF2B5EF4-FFF2-40B4-BE49-F238E27FC236}">
                <a16:creationId xmlns:a16="http://schemas.microsoft.com/office/drawing/2014/main" id="{D4332E6E-ADD2-6E69-B558-B31304CF157D}"/>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8161830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600845-1A0B-06D2-5B73-D36FD105607B}"/>
              </a:ext>
            </a:extLst>
          </p:cNvPr>
          <p:cNvSpPr>
            <a:spLocks noGrp="1"/>
          </p:cNvSpPr>
          <p:nvPr>
            <p:ph type="dt" sz="half" idx="19"/>
          </p:nvPr>
        </p:nvSpPr>
        <p:spPr/>
        <p:txBody>
          <a:bodyPr/>
          <a:lstStyle/>
          <a:p>
            <a:r>
              <a:rPr lang="en-US"/>
              <a:t>04/11/2025</a:t>
            </a:r>
            <a:endParaRPr lang="en-GB" dirty="0"/>
          </a:p>
        </p:txBody>
      </p:sp>
      <p:sp>
        <p:nvSpPr>
          <p:cNvPr id="5" name="Slide Number Placeholder 4">
            <a:extLst>
              <a:ext uri="{FF2B5EF4-FFF2-40B4-BE49-F238E27FC236}">
                <a16:creationId xmlns:a16="http://schemas.microsoft.com/office/drawing/2014/main" id="{2842E0A1-35B5-1EDE-A1C7-19467C248FD1}"/>
              </a:ext>
            </a:extLst>
          </p:cNvPr>
          <p:cNvSpPr>
            <a:spLocks noGrp="1"/>
          </p:cNvSpPr>
          <p:nvPr>
            <p:ph type="sldNum" sz="quarter" idx="21"/>
          </p:nvPr>
        </p:nvSpPr>
        <p:spPr/>
        <p:txBody>
          <a:bodyPr/>
          <a:lstStyle/>
          <a:p>
            <a:fld id="{013F6232-4F06-48BA-8F69-BF531F607829}" type="slidenum">
              <a:rPr lang="en-GB" smtClean="0"/>
              <a:pPr/>
              <a:t>107</a:t>
            </a:fld>
            <a:endParaRPr lang="en-GB" dirty="0"/>
          </a:p>
        </p:txBody>
      </p:sp>
      <p:graphicFrame>
        <p:nvGraphicFramePr>
          <p:cNvPr id="7" name="Table 6">
            <a:extLst>
              <a:ext uri="{FF2B5EF4-FFF2-40B4-BE49-F238E27FC236}">
                <a16:creationId xmlns:a16="http://schemas.microsoft.com/office/drawing/2014/main" id="{D72299D5-7834-7D87-9B8C-ED2EB92292BE}"/>
              </a:ext>
            </a:extLst>
          </p:cNvPr>
          <p:cNvGraphicFramePr>
            <a:graphicFrameLocks noGrp="1"/>
          </p:cNvGraphicFramePr>
          <p:nvPr>
            <p:extLst>
              <p:ext uri="{D42A27DB-BD31-4B8C-83A1-F6EECF244321}">
                <p14:modId xmlns:p14="http://schemas.microsoft.com/office/powerpoint/2010/main" val="3703959646"/>
              </p:ext>
            </p:extLst>
          </p:nvPr>
        </p:nvGraphicFramePr>
        <p:xfrm>
          <a:off x="838200" y="1646247"/>
          <a:ext cx="10515600" cy="1737360"/>
        </p:xfrm>
        <a:graphic>
          <a:graphicData uri="http://schemas.openxmlformats.org/drawingml/2006/table">
            <a:tbl>
              <a:tblPr>
                <a:tableStyleId>{ED083AE6-46FA-4A59-8FB0-9F97EB10719F}</a:tableStyleId>
              </a:tblPr>
              <a:tblGrid>
                <a:gridCol w="2103120">
                  <a:extLst>
                    <a:ext uri="{9D8B030D-6E8A-4147-A177-3AD203B41FA5}">
                      <a16:colId xmlns:a16="http://schemas.microsoft.com/office/drawing/2014/main" val="656415994"/>
                    </a:ext>
                  </a:extLst>
                </a:gridCol>
                <a:gridCol w="2103120">
                  <a:extLst>
                    <a:ext uri="{9D8B030D-6E8A-4147-A177-3AD203B41FA5}">
                      <a16:colId xmlns:a16="http://schemas.microsoft.com/office/drawing/2014/main" val="2824584485"/>
                    </a:ext>
                  </a:extLst>
                </a:gridCol>
                <a:gridCol w="2103120">
                  <a:extLst>
                    <a:ext uri="{9D8B030D-6E8A-4147-A177-3AD203B41FA5}">
                      <a16:colId xmlns:a16="http://schemas.microsoft.com/office/drawing/2014/main" val="1343232015"/>
                    </a:ext>
                  </a:extLst>
                </a:gridCol>
                <a:gridCol w="2103120">
                  <a:extLst>
                    <a:ext uri="{9D8B030D-6E8A-4147-A177-3AD203B41FA5}">
                      <a16:colId xmlns:a16="http://schemas.microsoft.com/office/drawing/2014/main" val="536602805"/>
                    </a:ext>
                  </a:extLst>
                </a:gridCol>
                <a:gridCol w="2103120">
                  <a:extLst>
                    <a:ext uri="{9D8B030D-6E8A-4147-A177-3AD203B41FA5}">
                      <a16:colId xmlns:a16="http://schemas.microsoft.com/office/drawing/2014/main" val="1072297202"/>
                    </a:ext>
                  </a:extLst>
                </a:gridCol>
              </a:tblGrid>
              <a:tr h="0">
                <a:tc>
                  <a:txBody>
                    <a:bodyPr/>
                    <a:lstStyle/>
                    <a:p>
                      <a:pPr algn="l">
                        <a:buNone/>
                      </a:pPr>
                      <a:r>
                        <a:rPr lang="en-US" sz="1400" b="1" dirty="0"/>
                        <a:t>Parameter</a:t>
                      </a:r>
                      <a:endParaRPr lang="en-US" sz="1400" dirty="0"/>
                    </a:p>
                  </a:txBody>
                  <a:tcPr anchor="ctr"/>
                </a:tc>
                <a:tc>
                  <a:txBody>
                    <a:bodyPr/>
                    <a:lstStyle/>
                    <a:p>
                      <a:pPr algn="l">
                        <a:buNone/>
                      </a:pPr>
                      <a:r>
                        <a:rPr lang="en-US" sz="1400" b="1" dirty="0"/>
                        <a:t>Symbol </a:t>
                      </a:r>
                      <a:endParaRPr lang="en-US" sz="1400" dirty="0"/>
                    </a:p>
                  </a:txBody>
                  <a:tcPr anchor="ctr"/>
                </a:tc>
                <a:tc>
                  <a:txBody>
                    <a:bodyPr/>
                    <a:lstStyle/>
                    <a:p>
                      <a:pPr algn="r">
                        <a:buNone/>
                      </a:pPr>
                      <a:r>
                        <a:rPr lang="en-US" sz="1400" b="1" dirty="0"/>
                        <a:t>Original (240/1120)</a:t>
                      </a:r>
                      <a:endParaRPr lang="en-US" sz="1400" dirty="0"/>
                    </a:p>
                  </a:txBody>
                  <a:tcPr anchor="ctr"/>
                </a:tc>
                <a:tc>
                  <a:txBody>
                    <a:bodyPr/>
                    <a:lstStyle/>
                    <a:p>
                      <a:pPr algn="r">
                        <a:buNone/>
                      </a:pPr>
                      <a:r>
                        <a:rPr lang="en-US" sz="1400" b="1" dirty="0"/>
                        <a:t>Scaled × 1.4286 (1600 bore)</a:t>
                      </a:r>
                      <a:endParaRPr lang="en-US" sz="1400" dirty="0"/>
                    </a:p>
                  </a:txBody>
                  <a:tcPr anchor="ctr"/>
                </a:tc>
                <a:tc>
                  <a:txBody>
                    <a:bodyPr/>
                    <a:lstStyle/>
                    <a:p>
                      <a:pPr algn="l">
                        <a:buNone/>
                      </a:pPr>
                      <a:r>
                        <a:rPr lang="en-US" sz="1400" b="1"/>
                        <a:t>Notes</a:t>
                      </a:r>
                      <a:endParaRPr lang="en-US" sz="1400"/>
                    </a:p>
                  </a:txBody>
                  <a:tcPr anchor="ctr"/>
                </a:tc>
                <a:extLst>
                  <a:ext uri="{0D108BD9-81ED-4DB2-BD59-A6C34878D82A}">
                    <a16:rowId xmlns:a16="http://schemas.microsoft.com/office/drawing/2014/main" val="2709967486"/>
                  </a:ext>
                </a:extLst>
              </a:tr>
              <a:tr h="0">
                <a:tc>
                  <a:txBody>
                    <a:bodyPr/>
                    <a:lstStyle/>
                    <a:p>
                      <a:pPr algn="l">
                        <a:buNone/>
                      </a:pPr>
                      <a:r>
                        <a:rPr lang="en-US" sz="1400" b="1" dirty="0"/>
                        <a:t>Roller diameter</a:t>
                      </a:r>
                      <a:endParaRPr lang="en-US" sz="1400" dirty="0"/>
                    </a:p>
                  </a:txBody>
                  <a:tcPr anchor="ctr"/>
                </a:tc>
                <a:tc>
                  <a:txBody>
                    <a:bodyPr/>
                    <a:lstStyle/>
                    <a:p>
                      <a:pPr algn="l">
                        <a:buNone/>
                      </a:pPr>
                      <a:r>
                        <a:rPr lang="en-US" sz="1400" dirty="0"/>
                        <a:t>Dᵣ≈</a:t>
                      </a:r>
                    </a:p>
                  </a:txBody>
                  <a:tcPr anchor="ctr"/>
                </a:tc>
                <a:tc>
                  <a:txBody>
                    <a:bodyPr/>
                    <a:lstStyle/>
                    <a:p>
                      <a:pPr algn="r">
                        <a:buNone/>
                      </a:pPr>
                      <a:r>
                        <a:rPr lang="en-US" sz="1400"/>
                        <a:t>100 mm</a:t>
                      </a:r>
                    </a:p>
                  </a:txBody>
                  <a:tcPr anchor="ctr"/>
                </a:tc>
                <a:tc>
                  <a:txBody>
                    <a:bodyPr/>
                    <a:lstStyle/>
                    <a:p>
                      <a:pPr algn="r">
                        <a:buNone/>
                      </a:pPr>
                      <a:r>
                        <a:rPr lang="en-US" sz="1400" b="1" dirty="0"/>
                        <a:t>143 mm</a:t>
                      </a:r>
                      <a:endParaRPr lang="en-US" sz="1400" dirty="0"/>
                    </a:p>
                  </a:txBody>
                  <a:tcPr anchor="ctr"/>
                </a:tc>
                <a:tc>
                  <a:txBody>
                    <a:bodyPr/>
                    <a:lstStyle/>
                    <a:p>
                      <a:pPr algn="l">
                        <a:buNone/>
                      </a:pPr>
                      <a:r>
                        <a:rPr lang="en-US" sz="1400"/>
                        <a:t>Linear scale</a:t>
                      </a:r>
                    </a:p>
                  </a:txBody>
                  <a:tcPr anchor="ctr"/>
                </a:tc>
                <a:extLst>
                  <a:ext uri="{0D108BD9-81ED-4DB2-BD59-A6C34878D82A}">
                    <a16:rowId xmlns:a16="http://schemas.microsoft.com/office/drawing/2014/main" val="2281838056"/>
                  </a:ext>
                </a:extLst>
              </a:tr>
              <a:tr h="0">
                <a:tc>
                  <a:txBody>
                    <a:bodyPr/>
                    <a:lstStyle/>
                    <a:p>
                      <a:pPr algn="l">
                        <a:buNone/>
                      </a:pPr>
                      <a:r>
                        <a:rPr lang="en-US" sz="1400" b="1" dirty="0"/>
                        <a:t>Roller length</a:t>
                      </a:r>
                      <a:endParaRPr lang="en-US" sz="1400" dirty="0"/>
                    </a:p>
                  </a:txBody>
                  <a:tcPr anchor="ctr"/>
                </a:tc>
                <a:tc>
                  <a:txBody>
                    <a:bodyPr/>
                    <a:lstStyle/>
                    <a:p>
                      <a:pPr algn="l">
                        <a:buNone/>
                      </a:pPr>
                      <a:r>
                        <a:rPr lang="en-US" sz="1400" dirty="0"/>
                        <a:t>Lᵣ≈</a:t>
                      </a:r>
                    </a:p>
                  </a:txBody>
                  <a:tcPr anchor="ctr"/>
                </a:tc>
                <a:tc>
                  <a:txBody>
                    <a:bodyPr/>
                    <a:lstStyle/>
                    <a:p>
                      <a:pPr algn="r">
                        <a:buNone/>
                      </a:pPr>
                      <a:r>
                        <a:rPr lang="en-US" sz="1400"/>
                        <a:t>186 mm</a:t>
                      </a:r>
                    </a:p>
                  </a:txBody>
                  <a:tcPr anchor="ctr"/>
                </a:tc>
                <a:tc>
                  <a:txBody>
                    <a:bodyPr/>
                    <a:lstStyle/>
                    <a:p>
                      <a:pPr algn="r">
                        <a:buNone/>
                      </a:pPr>
                      <a:r>
                        <a:rPr lang="en-US" sz="1400" b="1" dirty="0"/>
                        <a:t>266 mm</a:t>
                      </a:r>
                      <a:endParaRPr lang="en-US" sz="1400" dirty="0"/>
                    </a:p>
                  </a:txBody>
                  <a:tcPr anchor="ctr"/>
                </a:tc>
                <a:tc>
                  <a:txBody>
                    <a:bodyPr/>
                    <a:lstStyle/>
                    <a:p>
                      <a:pPr algn="l">
                        <a:buNone/>
                      </a:pPr>
                      <a:r>
                        <a:rPr lang="en-US" sz="1400"/>
                        <a:t>Corrected length scaled</a:t>
                      </a:r>
                    </a:p>
                  </a:txBody>
                  <a:tcPr anchor="ctr"/>
                </a:tc>
                <a:extLst>
                  <a:ext uri="{0D108BD9-81ED-4DB2-BD59-A6C34878D82A}">
                    <a16:rowId xmlns:a16="http://schemas.microsoft.com/office/drawing/2014/main" val="3075489305"/>
                  </a:ext>
                </a:extLst>
              </a:tr>
              <a:tr h="0">
                <a:tc>
                  <a:txBody>
                    <a:bodyPr/>
                    <a:lstStyle/>
                    <a:p>
                      <a:pPr algn="l">
                        <a:buNone/>
                      </a:pPr>
                      <a:r>
                        <a:rPr lang="en-US" sz="1400"/>
                        <a:t>Cage inner Ø</a:t>
                      </a:r>
                    </a:p>
                  </a:txBody>
                  <a:tcPr anchor="ctr"/>
                </a:tc>
                <a:tc>
                  <a:txBody>
                    <a:bodyPr/>
                    <a:lstStyle/>
                    <a:p>
                      <a:pPr algn="l">
                        <a:buNone/>
                      </a:pPr>
                      <a:r>
                        <a:rPr lang="en-US" sz="1400" dirty="0"/>
                        <a:t>≈</a:t>
                      </a:r>
                    </a:p>
                  </a:txBody>
                  <a:tcPr anchor="ctr"/>
                </a:tc>
                <a:tc>
                  <a:txBody>
                    <a:bodyPr/>
                    <a:lstStyle/>
                    <a:p>
                      <a:pPr algn="r">
                        <a:buNone/>
                      </a:pPr>
                      <a:r>
                        <a:rPr lang="en-US" sz="1400"/>
                        <a:t>1220 mm</a:t>
                      </a:r>
                    </a:p>
                  </a:txBody>
                  <a:tcPr anchor="ctr"/>
                </a:tc>
                <a:tc>
                  <a:txBody>
                    <a:bodyPr/>
                    <a:lstStyle/>
                    <a:p>
                      <a:pPr algn="r">
                        <a:buNone/>
                      </a:pPr>
                      <a:r>
                        <a:rPr lang="en-US" sz="1400" b="1" dirty="0"/>
                        <a:t>1743 mm</a:t>
                      </a:r>
                      <a:endParaRPr lang="en-US" sz="1400" dirty="0"/>
                    </a:p>
                  </a:txBody>
                  <a:tcPr anchor="ctr"/>
                </a:tc>
                <a:tc>
                  <a:txBody>
                    <a:bodyPr/>
                    <a:lstStyle/>
                    <a:p>
                      <a:pPr algn="l">
                        <a:buNone/>
                      </a:pPr>
                      <a:r>
                        <a:rPr lang="en-US" sz="1400" dirty="0"/>
                        <a:t>Inner-ring guided</a:t>
                      </a:r>
                    </a:p>
                  </a:txBody>
                  <a:tcPr anchor="ctr"/>
                </a:tc>
                <a:extLst>
                  <a:ext uri="{0D108BD9-81ED-4DB2-BD59-A6C34878D82A}">
                    <a16:rowId xmlns:a16="http://schemas.microsoft.com/office/drawing/2014/main" val="4062003211"/>
                  </a:ext>
                </a:extLst>
              </a:tr>
              <a:tr h="0">
                <a:tc>
                  <a:txBody>
                    <a:bodyPr/>
                    <a:lstStyle/>
                    <a:p>
                      <a:pPr algn="l">
                        <a:buNone/>
                      </a:pPr>
                      <a:r>
                        <a:rPr lang="en-US" sz="1400"/>
                        <a:t>Cage outer Ø</a:t>
                      </a:r>
                    </a:p>
                  </a:txBody>
                  <a:tcPr anchor="ctr"/>
                </a:tc>
                <a:tc>
                  <a:txBody>
                    <a:bodyPr/>
                    <a:lstStyle/>
                    <a:p>
                      <a:pPr algn="l">
                        <a:buNone/>
                      </a:pPr>
                      <a:r>
                        <a:rPr lang="en-US" sz="1400" dirty="0"/>
                        <a:t>≈</a:t>
                      </a:r>
                    </a:p>
                  </a:txBody>
                  <a:tcPr anchor="ctr"/>
                </a:tc>
                <a:tc>
                  <a:txBody>
                    <a:bodyPr/>
                    <a:lstStyle/>
                    <a:p>
                      <a:pPr algn="r">
                        <a:buNone/>
                      </a:pPr>
                      <a:r>
                        <a:rPr lang="en-US" sz="1400" dirty="0"/>
                        <a:t>1480 mm</a:t>
                      </a:r>
                    </a:p>
                  </a:txBody>
                  <a:tcPr anchor="ctr"/>
                </a:tc>
                <a:tc>
                  <a:txBody>
                    <a:bodyPr/>
                    <a:lstStyle/>
                    <a:p>
                      <a:pPr algn="r">
                        <a:buNone/>
                      </a:pPr>
                      <a:r>
                        <a:rPr lang="en-US" sz="1400" b="1"/>
                        <a:t>2114 mm</a:t>
                      </a:r>
                      <a:endParaRPr lang="en-US" sz="1400"/>
                    </a:p>
                  </a:txBody>
                  <a:tcPr anchor="ctr"/>
                </a:tc>
                <a:tc>
                  <a:txBody>
                    <a:bodyPr/>
                    <a:lstStyle/>
                    <a:p>
                      <a:pPr algn="l">
                        <a:buNone/>
                      </a:pPr>
                      <a:r>
                        <a:rPr lang="en-US" sz="1400" dirty="0"/>
                        <a:t>Between raceways</a:t>
                      </a:r>
                    </a:p>
                  </a:txBody>
                  <a:tcPr anchor="ctr"/>
                </a:tc>
                <a:extLst>
                  <a:ext uri="{0D108BD9-81ED-4DB2-BD59-A6C34878D82A}">
                    <a16:rowId xmlns:a16="http://schemas.microsoft.com/office/drawing/2014/main" val="3690633680"/>
                  </a:ext>
                </a:extLst>
              </a:tr>
            </a:tbl>
          </a:graphicData>
        </a:graphic>
      </p:graphicFrame>
      <p:graphicFrame>
        <p:nvGraphicFramePr>
          <p:cNvPr id="9" name="Table 8">
            <a:extLst>
              <a:ext uri="{FF2B5EF4-FFF2-40B4-BE49-F238E27FC236}">
                <a16:creationId xmlns:a16="http://schemas.microsoft.com/office/drawing/2014/main" id="{82012D17-4090-05F8-3FC9-18C1B0B2D6E8}"/>
              </a:ext>
            </a:extLst>
          </p:cNvPr>
          <p:cNvGraphicFramePr>
            <a:graphicFrameLocks noGrp="1"/>
          </p:cNvGraphicFramePr>
          <p:nvPr>
            <p:extLst>
              <p:ext uri="{D42A27DB-BD31-4B8C-83A1-F6EECF244321}">
                <p14:modId xmlns:p14="http://schemas.microsoft.com/office/powerpoint/2010/main" val="2125670059"/>
              </p:ext>
            </p:extLst>
          </p:nvPr>
        </p:nvGraphicFramePr>
        <p:xfrm>
          <a:off x="838200" y="4148525"/>
          <a:ext cx="10515600" cy="1432560"/>
        </p:xfrm>
        <a:graphic>
          <a:graphicData uri="http://schemas.openxmlformats.org/drawingml/2006/table">
            <a:tbl>
              <a:tblPr>
                <a:tableStyleId>{ED083AE6-46FA-4A59-8FB0-9F97EB10719F}</a:tableStyleId>
              </a:tblPr>
              <a:tblGrid>
                <a:gridCol w="2103120">
                  <a:extLst>
                    <a:ext uri="{9D8B030D-6E8A-4147-A177-3AD203B41FA5}">
                      <a16:colId xmlns:a16="http://schemas.microsoft.com/office/drawing/2014/main" val="2007041284"/>
                    </a:ext>
                  </a:extLst>
                </a:gridCol>
                <a:gridCol w="2103120">
                  <a:extLst>
                    <a:ext uri="{9D8B030D-6E8A-4147-A177-3AD203B41FA5}">
                      <a16:colId xmlns:a16="http://schemas.microsoft.com/office/drawing/2014/main" val="120858002"/>
                    </a:ext>
                  </a:extLst>
                </a:gridCol>
                <a:gridCol w="2103120">
                  <a:extLst>
                    <a:ext uri="{9D8B030D-6E8A-4147-A177-3AD203B41FA5}">
                      <a16:colId xmlns:a16="http://schemas.microsoft.com/office/drawing/2014/main" val="1776439222"/>
                    </a:ext>
                  </a:extLst>
                </a:gridCol>
                <a:gridCol w="2103120">
                  <a:extLst>
                    <a:ext uri="{9D8B030D-6E8A-4147-A177-3AD203B41FA5}">
                      <a16:colId xmlns:a16="http://schemas.microsoft.com/office/drawing/2014/main" val="1974814453"/>
                    </a:ext>
                  </a:extLst>
                </a:gridCol>
                <a:gridCol w="2103120">
                  <a:extLst>
                    <a:ext uri="{9D8B030D-6E8A-4147-A177-3AD203B41FA5}">
                      <a16:colId xmlns:a16="http://schemas.microsoft.com/office/drawing/2014/main" val="4087771576"/>
                    </a:ext>
                  </a:extLst>
                </a:gridCol>
              </a:tblGrid>
              <a:tr h="0">
                <a:tc>
                  <a:txBody>
                    <a:bodyPr/>
                    <a:lstStyle/>
                    <a:p>
                      <a:pPr algn="l">
                        <a:buNone/>
                      </a:pPr>
                      <a:r>
                        <a:rPr lang="en-US" sz="1400" b="1" dirty="0"/>
                        <a:t>Parameter</a:t>
                      </a:r>
                      <a:endParaRPr lang="en-US" sz="1400" dirty="0"/>
                    </a:p>
                  </a:txBody>
                  <a:tcPr anchor="ctr"/>
                </a:tc>
                <a:tc>
                  <a:txBody>
                    <a:bodyPr/>
                    <a:lstStyle/>
                    <a:p>
                      <a:pPr algn="l">
                        <a:buNone/>
                      </a:pPr>
                      <a:r>
                        <a:rPr lang="en-US" sz="1400" b="1" dirty="0"/>
                        <a:t>Symbol / Meaning</a:t>
                      </a:r>
                      <a:endParaRPr lang="en-US" sz="1400" dirty="0"/>
                    </a:p>
                  </a:txBody>
                  <a:tcPr anchor="ctr"/>
                </a:tc>
                <a:tc>
                  <a:txBody>
                    <a:bodyPr/>
                    <a:lstStyle/>
                    <a:p>
                      <a:pPr algn="r">
                        <a:buNone/>
                      </a:pPr>
                      <a:r>
                        <a:rPr lang="en-US" sz="1400" b="1"/>
                        <a:t>Original (240/1120)</a:t>
                      </a:r>
                      <a:endParaRPr lang="en-US" sz="1400"/>
                    </a:p>
                  </a:txBody>
                  <a:tcPr anchor="ctr"/>
                </a:tc>
                <a:tc>
                  <a:txBody>
                    <a:bodyPr/>
                    <a:lstStyle/>
                    <a:p>
                      <a:pPr algn="r">
                        <a:buNone/>
                      </a:pPr>
                      <a:r>
                        <a:rPr lang="en-US" sz="1400" b="1" dirty="0"/>
                        <a:t>Scaled × 1.4286 (1600 bore)</a:t>
                      </a:r>
                      <a:endParaRPr lang="en-US" sz="1400" dirty="0"/>
                    </a:p>
                  </a:txBody>
                  <a:tcPr anchor="ctr"/>
                </a:tc>
                <a:tc>
                  <a:txBody>
                    <a:bodyPr/>
                    <a:lstStyle/>
                    <a:p>
                      <a:pPr algn="l">
                        <a:buNone/>
                      </a:pPr>
                      <a:r>
                        <a:rPr lang="en-US" sz="1400" b="1"/>
                        <a:t>Notes</a:t>
                      </a:r>
                      <a:endParaRPr lang="en-US" sz="1400"/>
                    </a:p>
                  </a:txBody>
                  <a:tcPr anchor="ctr"/>
                </a:tc>
                <a:extLst>
                  <a:ext uri="{0D108BD9-81ED-4DB2-BD59-A6C34878D82A}">
                    <a16:rowId xmlns:a16="http://schemas.microsoft.com/office/drawing/2014/main" val="3379539592"/>
                  </a:ext>
                </a:extLst>
              </a:tr>
              <a:tr h="0">
                <a:tc>
                  <a:txBody>
                    <a:bodyPr/>
                    <a:lstStyle/>
                    <a:p>
                      <a:pPr algn="l">
                        <a:buNone/>
                      </a:pPr>
                      <a:r>
                        <a:rPr lang="en-US" sz="1400"/>
                        <a:t>W33 groove width</a:t>
                      </a:r>
                    </a:p>
                  </a:txBody>
                  <a:tcPr anchor="ctr"/>
                </a:tc>
                <a:tc>
                  <a:txBody>
                    <a:bodyPr/>
                    <a:lstStyle/>
                    <a:p>
                      <a:pPr algn="l">
                        <a:buNone/>
                      </a:pPr>
                      <a:endParaRPr lang="en-US" sz="1400" dirty="0"/>
                    </a:p>
                  </a:txBody>
                  <a:tcPr anchor="ctr"/>
                </a:tc>
                <a:tc>
                  <a:txBody>
                    <a:bodyPr/>
                    <a:lstStyle/>
                    <a:p>
                      <a:pPr algn="r">
                        <a:buNone/>
                      </a:pPr>
                      <a:r>
                        <a:rPr lang="en-US" sz="1400" dirty="0"/>
                        <a:t>12 mm</a:t>
                      </a:r>
                    </a:p>
                  </a:txBody>
                  <a:tcPr anchor="ctr"/>
                </a:tc>
                <a:tc>
                  <a:txBody>
                    <a:bodyPr/>
                    <a:lstStyle/>
                    <a:p>
                      <a:pPr algn="r">
                        <a:buNone/>
                      </a:pPr>
                      <a:r>
                        <a:rPr lang="en-US" sz="1400" b="1" dirty="0"/>
                        <a:t>17 mm</a:t>
                      </a:r>
                      <a:endParaRPr lang="en-US" sz="1400" dirty="0"/>
                    </a:p>
                  </a:txBody>
                  <a:tcPr anchor="ctr"/>
                </a:tc>
                <a:tc>
                  <a:txBody>
                    <a:bodyPr/>
                    <a:lstStyle/>
                    <a:p>
                      <a:pPr algn="l">
                        <a:buNone/>
                      </a:pPr>
                      <a:r>
                        <a:rPr lang="en-US" sz="1400" dirty="0"/>
                        <a:t>Lubrication groove</a:t>
                      </a:r>
                    </a:p>
                  </a:txBody>
                  <a:tcPr anchor="ctr"/>
                </a:tc>
                <a:extLst>
                  <a:ext uri="{0D108BD9-81ED-4DB2-BD59-A6C34878D82A}">
                    <a16:rowId xmlns:a16="http://schemas.microsoft.com/office/drawing/2014/main" val="396022250"/>
                  </a:ext>
                </a:extLst>
              </a:tr>
              <a:tr h="0">
                <a:tc>
                  <a:txBody>
                    <a:bodyPr/>
                    <a:lstStyle/>
                    <a:p>
                      <a:pPr algn="l">
                        <a:buNone/>
                      </a:pPr>
                      <a:r>
                        <a:rPr lang="en-US" sz="1400"/>
                        <a:t>W33 groove depth</a:t>
                      </a:r>
                    </a:p>
                  </a:txBody>
                  <a:tcPr anchor="ctr"/>
                </a:tc>
                <a:tc>
                  <a:txBody>
                    <a:bodyPr/>
                    <a:lstStyle/>
                    <a:p>
                      <a:pPr algn="l">
                        <a:buNone/>
                      </a:pPr>
                      <a:endParaRPr lang="en-US" sz="1400" dirty="0"/>
                    </a:p>
                  </a:txBody>
                  <a:tcPr anchor="ctr"/>
                </a:tc>
                <a:tc>
                  <a:txBody>
                    <a:bodyPr/>
                    <a:lstStyle/>
                    <a:p>
                      <a:pPr algn="r">
                        <a:buNone/>
                      </a:pPr>
                      <a:r>
                        <a:rPr lang="en-US" sz="1400"/>
                        <a:t>5 mm</a:t>
                      </a:r>
                    </a:p>
                  </a:txBody>
                  <a:tcPr anchor="ctr"/>
                </a:tc>
                <a:tc>
                  <a:txBody>
                    <a:bodyPr/>
                    <a:lstStyle/>
                    <a:p>
                      <a:pPr algn="r">
                        <a:buNone/>
                      </a:pPr>
                      <a:r>
                        <a:rPr lang="en-US" sz="1400" b="1" dirty="0"/>
                        <a:t>7 mm</a:t>
                      </a:r>
                      <a:endParaRPr lang="en-US" sz="1400" dirty="0"/>
                    </a:p>
                  </a:txBody>
                  <a:tcPr anchor="ctr"/>
                </a:tc>
                <a:tc>
                  <a:txBody>
                    <a:bodyPr/>
                    <a:lstStyle/>
                    <a:p>
                      <a:pPr algn="l">
                        <a:buNone/>
                      </a:pPr>
                      <a:r>
                        <a:rPr lang="en-US" sz="1400" dirty="0"/>
                        <a:t>Lubrication groove</a:t>
                      </a:r>
                    </a:p>
                  </a:txBody>
                  <a:tcPr anchor="ctr"/>
                </a:tc>
                <a:extLst>
                  <a:ext uri="{0D108BD9-81ED-4DB2-BD59-A6C34878D82A}">
                    <a16:rowId xmlns:a16="http://schemas.microsoft.com/office/drawing/2014/main" val="87114046"/>
                  </a:ext>
                </a:extLst>
              </a:tr>
              <a:tr h="0">
                <a:tc>
                  <a:txBody>
                    <a:bodyPr/>
                    <a:lstStyle/>
                    <a:p>
                      <a:pPr algn="l">
                        <a:buNone/>
                      </a:pPr>
                      <a:r>
                        <a:rPr lang="en-US" sz="1400"/>
                        <a:t>Materials</a:t>
                      </a:r>
                    </a:p>
                  </a:txBody>
                  <a:tcPr anchor="ctr"/>
                </a:tc>
                <a:tc>
                  <a:txBody>
                    <a:bodyPr/>
                    <a:lstStyle/>
                    <a:p>
                      <a:pPr algn="l">
                        <a:buNone/>
                      </a:pPr>
                      <a:endParaRPr lang="en-US" sz="1400" dirty="0"/>
                    </a:p>
                  </a:txBody>
                  <a:tcPr anchor="ctr"/>
                </a:tc>
                <a:tc>
                  <a:txBody>
                    <a:bodyPr/>
                    <a:lstStyle/>
                    <a:p>
                      <a:pPr algn="r">
                        <a:buNone/>
                      </a:pPr>
                      <a:r>
                        <a:rPr lang="en-US" sz="1400"/>
                        <a:t>Bearing steel / brass (CA)</a:t>
                      </a:r>
                    </a:p>
                  </a:txBody>
                  <a:tcPr anchor="ctr"/>
                </a:tc>
                <a:tc>
                  <a:txBody>
                    <a:bodyPr/>
                    <a:lstStyle/>
                    <a:p>
                      <a:pPr algn="r">
                        <a:buNone/>
                      </a:pPr>
                      <a:r>
                        <a:rPr lang="en-US" sz="1400"/>
                        <a:t>Same</a:t>
                      </a:r>
                    </a:p>
                  </a:txBody>
                  <a:tcPr anchor="ctr"/>
                </a:tc>
                <a:tc>
                  <a:txBody>
                    <a:bodyPr/>
                    <a:lstStyle/>
                    <a:p>
                      <a:pPr algn="l">
                        <a:buNone/>
                      </a:pPr>
                      <a:r>
                        <a:rPr lang="en-US" sz="1400" dirty="0"/>
                        <a:t>Design unchanged</a:t>
                      </a:r>
                    </a:p>
                  </a:txBody>
                  <a:tcPr anchor="ctr"/>
                </a:tc>
                <a:extLst>
                  <a:ext uri="{0D108BD9-81ED-4DB2-BD59-A6C34878D82A}">
                    <a16:rowId xmlns:a16="http://schemas.microsoft.com/office/drawing/2014/main" val="2915833363"/>
                  </a:ext>
                </a:extLst>
              </a:tr>
            </a:tbl>
          </a:graphicData>
        </a:graphic>
      </p:graphicFrame>
      <p:sp>
        <p:nvSpPr>
          <p:cNvPr id="11" name="TextBox 10">
            <a:extLst>
              <a:ext uri="{FF2B5EF4-FFF2-40B4-BE49-F238E27FC236}">
                <a16:creationId xmlns:a16="http://schemas.microsoft.com/office/drawing/2014/main" id="{DA3E94A7-D9F6-C92B-AF3D-E71CB7AA94C9}"/>
              </a:ext>
            </a:extLst>
          </p:cNvPr>
          <p:cNvSpPr txBox="1"/>
          <p:nvPr/>
        </p:nvSpPr>
        <p:spPr>
          <a:xfrm>
            <a:off x="1017036" y="1276915"/>
            <a:ext cx="6139542" cy="369332"/>
          </a:xfrm>
          <a:prstGeom prst="rect">
            <a:avLst/>
          </a:prstGeom>
          <a:noFill/>
        </p:spPr>
        <p:txBody>
          <a:bodyPr wrap="square">
            <a:spAutoFit/>
          </a:bodyPr>
          <a:lstStyle/>
          <a:p>
            <a:pPr marL="285750" indent="-285750">
              <a:buFont typeface="Wingdings" panose="05000000000000000000" pitchFamily="2" charset="2"/>
              <a:buChar char="§"/>
            </a:pPr>
            <a:r>
              <a:rPr lang="en-US" b="1" dirty="0"/>
              <a:t>Roller &amp; Cage Core Dimensions</a:t>
            </a:r>
          </a:p>
        </p:txBody>
      </p:sp>
      <p:sp>
        <p:nvSpPr>
          <p:cNvPr id="15" name="TextBox 14">
            <a:extLst>
              <a:ext uri="{FF2B5EF4-FFF2-40B4-BE49-F238E27FC236}">
                <a16:creationId xmlns:a16="http://schemas.microsoft.com/office/drawing/2014/main" id="{2F679197-AD50-0DE8-CA67-E2B2A8226709}"/>
              </a:ext>
            </a:extLst>
          </p:cNvPr>
          <p:cNvSpPr txBox="1"/>
          <p:nvPr/>
        </p:nvSpPr>
        <p:spPr>
          <a:xfrm>
            <a:off x="951722" y="3581400"/>
            <a:ext cx="6139542" cy="369332"/>
          </a:xfrm>
          <a:prstGeom prst="rect">
            <a:avLst/>
          </a:prstGeom>
          <a:noFill/>
        </p:spPr>
        <p:txBody>
          <a:bodyPr wrap="square">
            <a:spAutoFit/>
          </a:bodyPr>
          <a:lstStyle/>
          <a:p>
            <a:pPr marL="285750" indent="-285750">
              <a:buFont typeface="Wingdings" panose="05000000000000000000" pitchFamily="2" charset="2"/>
              <a:buChar char="§"/>
            </a:pPr>
            <a:r>
              <a:rPr lang="en-US" b="1" dirty="0"/>
              <a:t>Lubrication &amp; Material</a:t>
            </a:r>
          </a:p>
        </p:txBody>
      </p:sp>
      <p:sp>
        <p:nvSpPr>
          <p:cNvPr id="2" name="Fußzeilenplatzhalter 5">
            <a:extLst>
              <a:ext uri="{FF2B5EF4-FFF2-40B4-BE49-F238E27FC236}">
                <a16:creationId xmlns:a16="http://schemas.microsoft.com/office/drawing/2014/main" id="{902AAFF0-690A-D254-F47F-56D9A73CAAB8}"/>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3" name="Fußzeilenplatzhalter 5">
            <a:extLst>
              <a:ext uri="{FF2B5EF4-FFF2-40B4-BE49-F238E27FC236}">
                <a16:creationId xmlns:a16="http://schemas.microsoft.com/office/drawing/2014/main" id="{54B01B2B-AF41-AB3D-5D5F-350F7245745D}"/>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2292620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7E7EEF-D009-9C15-54D8-6CD25E76934E}"/>
              </a:ext>
            </a:extLst>
          </p:cNvPr>
          <p:cNvSpPr>
            <a:spLocks noGrp="1"/>
          </p:cNvSpPr>
          <p:nvPr>
            <p:ph type="dt" sz="half" idx="19"/>
          </p:nvPr>
        </p:nvSpPr>
        <p:spPr/>
        <p:txBody>
          <a:bodyPr/>
          <a:lstStyle/>
          <a:p>
            <a:r>
              <a:rPr lang="en-US"/>
              <a:t>04/11/2025</a:t>
            </a:r>
            <a:endParaRPr lang="en-GB" dirty="0"/>
          </a:p>
        </p:txBody>
      </p:sp>
      <p:sp>
        <p:nvSpPr>
          <p:cNvPr id="5" name="Slide Number Placeholder 4">
            <a:extLst>
              <a:ext uri="{FF2B5EF4-FFF2-40B4-BE49-F238E27FC236}">
                <a16:creationId xmlns:a16="http://schemas.microsoft.com/office/drawing/2014/main" id="{04C41C30-A01E-DD87-8980-546F480DF4B5}"/>
              </a:ext>
            </a:extLst>
          </p:cNvPr>
          <p:cNvSpPr>
            <a:spLocks noGrp="1"/>
          </p:cNvSpPr>
          <p:nvPr>
            <p:ph type="sldNum" sz="quarter" idx="21"/>
          </p:nvPr>
        </p:nvSpPr>
        <p:spPr/>
        <p:txBody>
          <a:bodyPr/>
          <a:lstStyle/>
          <a:p>
            <a:fld id="{013F6232-4F06-48BA-8F69-BF531F607829}" type="slidenum">
              <a:rPr lang="en-GB" smtClean="0"/>
              <a:pPr/>
              <a:t>108</a:t>
            </a:fld>
            <a:endParaRPr lang="en-GB" dirty="0"/>
          </a:p>
        </p:txBody>
      </p:sp>
      <p:sp>
        <p:nvSpPr>
          <p:cNvPr id="6" name="Title 1">
            <a:extLst>
              <a:ext uri="{FF2B5EF4-FFF2-40B4-BE49-F238E27FC236}">
                <a16:creationId xmlns:a16="http://schemas.microsoft.com/office/drawing/2014/main" id="{184C7686-4194-6B33-F5D9-13999505DE71}"/>
              </a:ext>
            </a:extLst>
          </p:cNvPr>
          <p:cNvSpPr>
            <a:spLocks noGrp="1"/>
          </p:cNvSpPr>
          <p:nvPr>
            <p:ph type="title"/>
          </p:nvPr>
        </p:nvSpPr>
        <p:spPr>
          <a:xfrm>
            <a:off x="724678" y="346464"/>
            <a:ext cx="11866880" cy="1325563"/>
          </a:xfrm>
        </p:spPr>
        <p:txBody>
          <a:bodyPr>
            <a:normAutofit/>
          </a:bodyPr>
          <a:lstStyle/>
          <a:p>
            <a:r>
              <a:rPr lang="en-US" sz="3600" dirty="0"/>
              <a:t>Scaling : Bearing Housing  </a:t>
            </a:r>
          </a:p>
        </p:txBody>
      </p:sp>
      <p:pic>
        <p:nvPicPr>
          <p:cNvPr id="10" name="Picture 9">
            <a:extLst>
              <a:ext uri="{FF2B5EF4-FFF2-40B4-BE49-F238E27FC236}">
                <a16:creationId xmlns:a16="http://schemas.microsoft.com/office/drawing/2014/main" id="{B4523F94-7CF8-8EE7-99FB-42363A4D2188}"/>
              </a:ext>
            </a:extLst>
          </p:cNvPr>
          <p:cNvPicPr>
            <a:picLocks noChangeAspect="1"/>
          </p:cNvPicPr>
          <p:nvPr/>
        </p:nvPicPr>
        <p:blipFill>
          <a:blip r:embed="rId2"/>
          <a:stretch>
            <a:fillRect/>
          </a:stretch>
        </p:blipFill>
        <p:spPr>
          <a:xfrm>
            <a:off x="766700" y="2043575"/>
            <a:ext cx="3998912" cy="2292940"/>
          </a:xfrm>
          <a:prstGeom prst="rect">
            <a:avLst/>
          </a:prstGeom>
        </p:spPr>
      </p:pic>
      <p:sp>
        <p:nvSpPr>
          <p:cNvPr id="12" name="TextBox 11">
            <a:extLst>
              <a:ext uri="{FF2B5EF4-FFF2-40B4-BE49-F238E27FC236}">
                <a16:creationId xmlns:a16="http://schemas.microsoft.com/office/drawing/2014/main" id="{35E534EB-93E9-F48A-21C2-4F5BF1F5C54A}"/>
              </a:ext>
            </a:extLst>
          </p:cNvPr>
          <p:cNvSpPr txBox="1"/>
          <p:nvPr/>
        </p:nvSpPr>
        <p:spPr>
          <a:xfrm>
            <a:off x="130632" y="1619288"/>
            <a:ext cx="7343190" cy="369332"/>
          </a:xfrm>
          <a:prstGeom prst="rect">
            <a:avLst/>
          </a:prstGeom>
          <a:noFill/>
        </p:spPr>
        <p:txBody>
          <a:bodyPr wrap="square">
            <a:spAutoFit/>
          </a:bodyPr>
          <a:lstStyle/>
          <a:p>
            <a:pPr marL="285750" indent="-285750">
              <a:buFont typeface="Wingdings" panose="05000000000000000000" pitchFamily="2" charset="2"/>
              <a:buChar char="§"/>
            </a:pPr>
            <a:r>
              <a:rPr lang="en-US" dirty="0"/>
              <a:t>SAF 240 Split </a:t>
            </a:r>
            <a:r>
              <a:rPr lang="en-US" b="1" dirty="0" err="1"/>
              <a:t>plummer</a:t>
            </a:r>
            <a:r>
              <a:rPr lang="en-US" b="1" dirty="0"/>
              <a:t> (pillow) block housing without bearing</a:t>
            </a:r>
          </a:p>
        </p:txBody>
      </p:sp>
      <p:pic>
        <p:nvPicPr>
          <p:cNvPr id="14" name="Picture 13">
            <a:extLst>
              <a:ext uri="{FF2B5EF4-FFF2-40B4-BE49-F238E27FC236}">
                <a16:creationId xmlns:a16="http://schemas.microsoft.com/office/drawing/2014/main" id="{F7EB56E7-9745-C62E-FA9F-39AC785DFF36}"/>
              </a:ext>
            </a:extLst>
          </p:cNvPr>
          <p:cNvPicPr>
            <a:picLocks noChangeAspect="1"/>
          </p:cNvPicPr>
          <p:nvPr/>
        </p:nvPicPr>
        <p:blipFill>
          <a:blip r:embed="rId3"/>
          <a:stretch>
            <a:fillRect/>
          </a:stretch>
        </p:blipFill>
        <p:spPr>
          <a:xfrm>
            <a:off x="5887616" y="1989728"/>
            <a:ext cx="3534002" cy="2448553"/>
          </a:xfrm>
          <a:prstGeom prst="rect">
            <a:avLst/>
          </a:prstGeom>
        </p:spPr>
      </p:pic>
      <p:sp>
        <p:nvSpPr>
          <p:cNvPr id="15" name="TextBox 14">
            <a:extLst>
              <a:ext uri="{FF2B5EF4-FFF2-40B4-BE49-F238E27FC236}">
                <a16:creationId xmlns:a16="http://schemas.microsoft.com/office/drawing/2014/main" id="{1443AD68-081D-ABFC-4122-35C8325E7CDA}"/>
              </a:ext>
            </a:extLst>
          </p:cNvPr>
          <p:cNvSpPr txBox="1"/>
          <p:nvPr/>
        </p:nvSpPr>
        <p:spPr>
          <a:xfrm>
            <a:off x="489112" y="1335689"/>
            <a:ext cx="2860578" cy="338554"/>
          </a:xfrm>
          <a:prstGeom prst="rect">
            <a:avLst/>
          </a:prstGeom>
          <a:noFill/>
        </p:spPr>
        <p:txBody>
          <a:bodyPr wrap="square" rtlCol="0">
            <a:spAutoFit/>
          </a:bodyPr>
          <a:lstStyle/>
          <a:p>
            <a:pPr algn="l"/>
            <a:r>
              <a:rPr lang="en-US" sz="1600" b="1" u="sng" dirty="0"/>
              <a:t>Case-1</a:t>
            </a:r>
          </a:p>
        </p:txBody>
      </p:sp>
      <p:sp>
        <p:nvSpPr>
          <p:cNvPr id="20" name="TextBox 19">
            <a:extLst>
              <a:ext uri="{FF2B5EF4-FFF2-40B4-BE49-F238E27FC236}">
                <a16:creationId xmlns:a16="http://schemas.microsoft.com/office/drawing/2014/main" id="{23DE3503-3C37-E6DE-834B-ECDEC3B8AE88}"/>
              </a:ext>
            </a:extLst>
          </p:cNvPr>
          <p:cNvSpPr txBox="1"/>
          <p:nvPr/>
        </p:nvSpPr>
        <p:spPr>
          <a:xfrm>
            <a:off x="640703" y="4438281"/>
            <a:ext cx="4892350" cy="1569660"/>
          </a:xfrm>
          <a:prstGeom prst="rect">
            <a:avLst/>
          </a:prstGeom>
          <a:noFill/>
        </p:spPr>
        <p:txBody>
          <a:bodyPr wrap="square" rtlCol="0">
            <a:spAutoFit/>
          </a:bodyPr>
          <a:lstStyle/>
          <a:p>
            <a:pPr marL="285750" indent="-285750" algn="l">
              <a:buFont typeface="Wingdings" panose="05000000000000000000" pitchFamily="2" charset="2"/>
              <a:buChar char="§"/>
            </a:pPr>
            <a:r>
              <a:rPr lang="en-US" dirty="0"/>
              <a:t>Outer </a:t>
            </a:r>
            <a:r>
              <a:rPr lang="en-US" dirty="0" err="1"/>
              <a:t>Diamter</a:t>
            </a:r>
            <a:r>
              <a:rPr lang="en-US" dirty="0"/>
              <a:t> of bearing Housing :360mm</a:t>
            </a:r>
          </a:p>
          <a:p>
            <a:pPr marL="285750" indent="-285750" algn="l">
              <a:buFont typeface="Wingdings" panose="05000000000000000000" pitchFamily="2" charset="2"/>
              <a:buChar char="§"/>
            </a:pPr>
            <a:r>
              <a:rPr lang="en-US" dirty="0"/>
              <a:t>Bearing Seat width : 107.798mm</a:t>
            </a:r>
          </a:p>
          <a:p>
            <a:pPr marL="285750" indent="-285750" algn="l">
              <a:buFont typeface="Wingdings" panose="05000000000000000000" pitchFamily="2" charset="2"/>
              <a:buChar char="§"/>
            </a:pPr>
            <a:r>
              <a:rPr lang="en-US" dirty="0"/>
              <a:t>Total Length of bearing Housing : 749.3mm</a:t>
            </a:r>
          </a:p>
          <a:p>
            <a:pPr marL="285750" indent="-285750" algn="l">
              <a:buFont typeface="Wingdings" panose="05000000000000000000" pitchFamily="2" charset="2"/>
              <a:buChar char="§"/>
            </a:pPr>
            <a:r>
              <a:rPr lang="en-US" dirty="0"/>
              <a:t>Total width of bearing Housing : 285.75mm</a:t>
            </a:r>
          </a:p>
          <a:p>
            <a:pPr algn="l"/>
            <a:endParaRPr lang="en-US" sz="1200" dirty="0"/>
          </a:p>
          <a:p>
            <a:pPr algn="l"/>
            <a:endParaRPr lang="en-US" sz="1200" dirty="0"/>
          </a:p>
        </p:txBody>
      </p:sp>
      <p:sp>
        <p:nvSpPr>
          <p:cNvPr id="21" name="TextBox 20">
            <a:extLst>
              <a:ext uri="{FF2B5EF4-FFF2-40B4-BE49-F238E27FC236}">
                <a16:creationId xmlns:a16="http://schemas.microsoft.com/office/drawing/2014/main" id="{F250A5A2-8D28-F7B1-6CA0-3DFC42C66ACB}"/>
              </a:ext>
            </a:extLst>
          </p:cNvPr>
          <p:cNvSpPr txBox="1"/>
          <p:nvPr/>
        </p:nvSpPr>
        <p:spPr>
          <a:xfrm>
            <a:off x="6189710" y="4540047"/>
            <a:ext cx="5118992" cy="2585323"/>
          </a:xfrm>
          <a:prstGeom prst="rect">
            <a:avLst/>
          </a:prstGeom>
          <a:noFill/>
        </p:spPr>
        <p:txBody>
          <a:bodyPr wrap="square" rtlCol="0">
            <a:spAutoFit/>
          </a:bodyPr>
          <a:lstStyle/>
          <a:p>
            <a:pPr algn="l"/>
            <a:r>
              <a:rPr lang="en-US" b="1" u="sng" dirty="0"/>
              <a:t>Scaling factor : </a:t>
            </a:r>
          </a:p>
          <a:p>
            <a:pPr marL="285750" indent="-285750" algn="l">
              <a:buFont typeface="Wingdings" panose="05000000000000000000" pitchFamily="2" charset="2"/>
              <a:buChar char="§"/>
            </a:pPr>
            <a:r>
              <a:rPr lang="en-US" dirty="0"/>
              <a:t>Total Length of bearing housing  for Syria =(2257mm/360mm) * 749.30mm</a:t>
            </a:r>
          </a:p>
          <a:p>
            <a:pPr algn="l"/>
            <a:r>
              <a:rPr lang="en-US" dirty="0"/>
              <a:t>       =   </a:t>
            </a:r>
            <a:r>
              <a:rPr lang="en-US" dirty="0">
                <a:highlight>
                  <a:srgbClr val="FFFF00"/>
                </a:highlight>
              </a:rPr>
              <a:t>4697 mm</a:t>
            </a:r>
          </a:p>
          <a:p>
            <a:pPr marL="285750" indent="-285750" algn="l">
              <a:buFont typeface="Wingdings" panose="05000000000000000000" pitchFamily="2" charset="2"/>
              <a:buChar char="§"/>
            </a:pPr>
            <a:r>
              <a:rPr lang="en-US" dirty="0">
                <a:highlight>
                  <a:srgbClr val="FFFFFF"/>
                </a:highlight>
              </a:rPr>
              <a:t>Total width of </a:t>
            </a:r>
            <a:r>
              <a:rPr lang="en-US" dirty="0" err="1">
                <a:highlight>
                  <a:srgbClr val="FFFFFF"/>
                </a:highlight>
              </a:rPr>
              <a:t>bearin</a:t>
            </a:r>
            <a:r>
              <a:rPr lang="en-US" dirty="0">
                <a:highlight>
                  <a:srgbClr val="FFFFFF"/>
                </a:highlight>
              </a:rPr>
              <a:t> Housing for Syria =</a:t>
            </a:r>
          </a:p>
          <a:p>
            <a:pPr algn="l"/>
            <a:r>
              <a:rPr lang="en-US" dirty="0">
                <a:highlight>
                  <a:srgbClr val="FFFFFF"/>
                </a:highlight>
              </a:rPr>
              <a:t>         =(660mm/107.798mm)*285.75 mm</a:t>
            </a:r>
          </a:p>
          <a:p>
            <a:pPr algn="l"/>
            <a:r>
              <a:rPr lang="en-US" dirty="0">
                <a:highlight>
                  <a:srgbClr val="FFFFFF"/>
                </a:highlight>
              </a:rPr>
              <a:t>        =</a:t>
            </a:r>
            <a:r>
              <a:rPr lang="en-US" dirty="0">
                <a:highlight>
                  <a:srgbClr val="FFFF00"/>
                </a:highlight>
              </a:rPr>
              <a:t>1750mm</a:t>
            </a:r>
          </a:p>
          <a:p>
            <a:pPr algn="l"/>
            <a:endParaRPr lang="en-US" dirty="0">
              <a:highlight>
                <a:srgbClr val="FFFF00"/>
              </a:highlight>
            </a:endParaRPr>
          </a:p>
          <a:p>
            <a:pPr marL="171450" indent="-171450" algn="l">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25231C95-0E31-86D3-B1B7-0BF8FDD6262A}"/>
              </a:ext>
            </a:extLst>
          </p:cNvPr>
          <p:cNvSpPr txBox="1"/>
          <p:nvPr/>
        </p:nvSpPr>
        <p:spPr>
          <a:xfrm>
            <a:off x="10242430" y="6289804"/>
            <a:ext cx="2090057" cy="230832"/>
          </a:xfrm>
          <a:prstGeom prst="rect">
            <a:avLst/>
          </a:prstGeom>
          <a:noFill/>
        </p:spPr>
        <p:txBody>
          <a:bodyPr wrap="square" rtlCol="0">
            <a:spAutoFit/>
          </a:bodyPr>
          <a:lstStyle/>
          <a:p>
            <a:pPr algn="l"/>
            <a:r>
              <a:rPr lang="en-US" sz="900" dirty="0"/>
              <a:t>Source: SKF</a:t>
            </a:r>
          </a:p>
        </p:txBody>
      </p:sp>
      <p:sp>
        <p:nvSpPr>
          <p:cNvPr id="3" name="Fußzeilenplatzhalter 5">
            <a:extLst>
              <a:ext uri="{FF2B5EF4-FFF2-40B4-BE49-F238E27FC236}">
                <a16:creationId xmlns:a16="http://schemas.microsoft.com/office/drawing/2014/main" id="{3D45019A-E680-C111-975D-A7E7C0F94048}"/>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7" name="Fußzeilenplatzhalter 5">
            <a:extLst>
              <a:ext uri="{FF2B5EF4-FFF2-40B4-BE49-F238E27FC236}">
                <a16:creationId xmlns:a16="http://schemas.microsoft.com/office/drawing/2014/main" id="{FB537AAD-8868-0D8E-0B81-5F0AA5DB25FC}"/>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360294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93E0E-0CB5-58BC-088D-9EB343C340B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6BCE34E-39E8-97EA-2394-6DAC7F81728A}"/>
              </a:ext>
            </a:extLst>
          </p:cNvPr>
          <p:cNvSpPr>
            <a:spLocks noGrp="1"/>
          </p:cNvSpPr>
          <p:nvPr>
            <p:ph type="dt" sz="half" idx="19"/>
          </p:nvPr>
        </p:nvSpPr>
        <p:spPr/>
        <p:txBody>
          <a:bodyPr/>
          <a:lstStyle/>
          <a:p>
            <a:r>
              <a:rPr lang="en-US"/>
              <a:t>04/11/2025</a:t>
            </a:r>
            <a:endParaRPr lang="en-GB" dirty="0"/>
          </a:p>
        </p:txBody>
      </p:sp>
      <p:sp>
        <p:nvSpPr>
          <p:cNvPr id="5" name="Slide Number Placeholder 4">
            <a:extLst>
              <a:ext uri="{FF2B5EF4-FFF2-40B4-BE49-F238E27FC236}">
                <a16:creationId xmlns:a16="http://schemas.microsoft.com/office/drawing/2014/main" id="{47EF9CFD-4E71-E074-FF93-5E522083C9FF}"/>
              </a:ext>
            </a:extLst>
          </p:cNvPr>
          <p:cNvSpPr>
            <a:spLocks noGrp="1"/>
          </p:cNvSpPr>
          <p:nvPr>
            <p:ph type="sldNum" sz="quarter" idx="21"/>
          </p:nvPr>
        </p:nvSpPr>
        <p:spPr/>
        <p:txBody>
          <a:bodyPr/>
          <a:lstStyle/>
          <a:p>
            <a:fld id="{013F6232-4F06-48BA-8F69-BF531F607829}" type="slidenum">
              <a:rPr lang="en-GB" smtClean="0"/>
              <a:pPr/>
              <a:t>109</a:t>
            </a:fld>
            <a:endParaRPr lang="en-GB" dirty="0"/>
          </a:p>
        </p:txBody>
      </p:sp>
      <p:sp>
        <p:nvSpPr>
          <p:cNvPr id="8" name="TextBox 7">
            <a:extLst>
              <a:ext uri="{FF2B5EF4-FFF2-40B4-BE49-F238E27FC236}">
                <a16:creationId xmlns:a16="http://schemas.microsoft.com/office/drawing/2014/main" id="{2657982A-2151-F241-41A4-0D83D27B7664}"/>
              </a:ext>
            </a:extLst>
          </p:cNvPr>
          <p:cNvSpPr txBox="1"/>
          <p:nvPr/>
        </p:nvSpPr>
        <p:spPr>
          <a:xfrm>
            <a:off x="5626359" y="4510595"/>
            <a:ext cx="6139542" cy="369332"/>
          </a:xfrm>
          <a:prstGeom prst="rect">
            <a:avLst/>
          </a:prstGeom>
          <a:noFill/>
        </p:spPr>
        <p:txBody>
          <a:bodyPr wrap="square">
            <a:spAutoFit/>
          </a:bodyPr>
          <a:lstStyle/>
          <a:p>
            <a:pPr algn="l"/>
            <a:r>
              <a:rPr lang="en-US" sz="1800" b="1" u="sng" dirty="0"/>
              <a:t>Case-</a:t>
            </a:r>
            <a:r>
              <a:rPr lang="en-US" b="1" u="sng" dirty="0"/>
              <a:t>3</a:t>
            </a:r>
            <a:endParaRPr lang="en-US" sz="1800" b="1" u="sng" dirty="0"/>
          </a:p>
        </p:txBody>
      </p:sp>
      <p:sp>
        <p:nvSpPr>
          <p:cNvPr id="9" name="TextBox 8">
            <a:extLst>
              <a:ext uri="{FF2B5EF4-FFF2-40B4-BE49-F238E27FC236}">
                <a16:creationId xmlns:a16="http://schemas.microsoft.com/office/drawing/2014/main" id="{59BAA738-5527-FED6-D1D1-2B3B73EC868D}"/>
              </a:ext>
            </a:extLst>
          </p:cNvPr>
          <p:cNvSpPr txBox="1"/>
          <p:nvPr/>
        </p:nvSpPr>
        <p:spPr>
          <a:xfrm>
            <a:off x="923731" y="1819527"/>
            <a:ext cx="8714791" cy="369332"/>
          </a:xfrm>
          <a:prstGeom prst="rect">
            <a:avLst/>
          </a:prstGeom>
          <a:noFill/>
        </p:spPr>
        <p:txBody>
          <a:bodyPr wrap="square" rtlCol="0">
            <a:spAutoFit/>
          </a:bodyPr>
          <a:lstStyle/>
          <a:p>
            <a:pPr marL="285750" indent="-285750" algn="l">
              <a:buFont typeface="Wingdings" panose="05000000000000000000" pitchFamily="2" charset="2"/>
              <a:buChar char="§"/>
            </a:pPr>
            <a:r>
              <a:rPr lang="en-US" dirty="0"/>
              <a:t>Scaling based on </a:t>
            </a:r>
            <a:r>
              <a:rPr lang="en-US" b="1" dirty="0">
                <a:highlight>
                  <a:srgbClr val="FFFFFF"/>
                </a:highlight>
              </a:rPr>
              <a:t>Optimus 60E</a:t>
            </a:r>
          </a:p>
        </p:txBody>
      </p:sp>
      <p:sp>
        <p:nvSpPr>
          <p:cNvPr id="10" name="TextBox 9">
            <a:extLst>
              <a:ext uri="{FF2B5EF4-FFF2-40B4-BE49-F238E27FC236}">
                <a16:creationId xmlns:a16="http://schemas.microsoft.com/office/drawing/2014/main" id="{12E45F3A-D625-E65B-6B82-1E9C5C6C4DA8}"/>
              </a:ext>
            </a:extLst>
          </p:cNvPr>
          <p:cNvSpPr txBox="1"/>
          <p:nvPr/>
        </p:nvSpPr>
        <p:spPr>
          <a:xfrm>
            <a:off x="923731" y="2254173"/>
            <a:ext cx="4892350" cy="2400657"/>
          </a:xfrm>
          <a:prstGeom prst="rect">
            <a:avLst/>
          </a:prstGeom>
          <a:noFill/>
        </p:spPr>
        <p:txBody>
          <a:bodyPr wrap="square" rtlCol="0">
            <a:spAutoFit/>
          </a:bodyPr>
          <a:lstStyle/>
          <a:p>
            <a:pPr marL="285750" indent="-285750" algn="l">
              <a:buFont typeface="Wingdings" panose="05000000000000000000" pitchFamily="2" charset="2"/>
              <a:buChar char="§"/>
            </a:pPr>
            <a:r>
              <a:rPr lang="en-US" dirty="0"/>
              <a:t>Outer </a:t>
            </a:r>
            <a:r>
              <a:rPr lang="en-US" dirty="0" err="1"/>
              <a:t>Diamter</a:t>
            </a:r>
            <a:r>
              <a:rPr lang="en-US" dirty="0"/>
              <a:t> of bearing Housing :650mm</a:t>
            </a:r>
          </a:p>
          <a:p>
            <a:pPr marL="285750" indent="-285750" algn="l">
              <a:buFont typeface="Wingdings" panose="05000000000000000000" pitchFamily="2" charset="2"/>
              <a:buChar char="§"/>
            </a:pPr>
            <a:r>
              <a:rPr lang="en-US" dirty="0"/>
              <a:t>Bearing Seat width : 212mm</a:t>
            </a:r>
          </a:p>
          <a:p>
            <a:pPr marL="285750" indent="-285750" algn="l">
              <a:buFont typeface="Wingdings" panose="05000000000000000000" pitchFamily="2" charset="2"/>
              <a:buChar char="§"/>
            </a:pPr>
            <a:r>
              <a:rPr lang="en-US" dirty="0"/>
              <a:t>Total width of bearing Housing : 270mm</a:t>
            </a:r>
          </a:p>
          <a:p>
            <a:pPr marL="285750" indent="-285750">
              <a:buFont typeface="Wingdings" panose="05000000000000000000" pitchFamily="2" charset="2"/>
              <a:buChar char="§"/>
            </a:pPr>
            <a:r>
              <a:rPr lang="en-US" dirty="0"/>
              <a:t>Width of Legs:450mm</a:t>
            </a:r>
          </a:p>
          <a:p>
            <a:pPr marL="285750" indent="-285750">
              <a:buFont typeface="Wingdings" panose="05000000000000000000" pitchFamily="2" charset="2"/>
              <a:buChar char="§"/>
            </a:pPr>
            <a:r>
              <a:rPr lang="en-US" dirty="0"/>
              <a:t> Total Length of bearing Housing : 1250mm</a:t>
            </a:r>
          </a:p>
          <a:p>
            <a:pPr marL="285750" indent="-285750">
              <a:buFont typeface="Wingdings" panose="05000000000000000000" pitchFamily="2" charset="2"/>
              <a:buChar char="§"/>
            </a:pPr>
            <a:endParaRPr lang="en-US" dirty="0"/>
          </a:p>
          <a:p>
            <a:pPr marL="285750" indent="-285750" algn="l">
              <a:buFont typeface="Wingdings" panose="05000000000000000000" pitchFamily="2" charset="2"/>
              <a:buChar char="§"/>
            </a:pPr>
            <a:endParaRPr lang="en-US" dirty="0"/>
          </a:p>
          <a:p>
            <a:pPr algn="l"/>
            <a:endParaRPr lang="en-US" sz="1200" dirty="0"/>
          </a:p>
          <a:p>
            <a:pPr algn="l"/>
            <a:endParaRPr lang="en-US" sz="1200" dirty="0"/>
          </a:p>
        </p:txBody>
      </p:sp>
      <p:pic>
        <p:nvPicPr>
          <p:cNvPr id="12" name="Picture 11">
            <a:extLst>
              <a:ext uri="{FF2B5EF4-FFF2-40B4-BE49-F238E27FC236}">
                <a16:creationId xmlns:a16="http://schemas.microsoft.com/office/drawing/2014/main" id="{2832F65D-0CC3-3DBD-2B93-6B1A7073907D}"/>
              </a:ext>
            </a:extLst>
          </p:cNvPr>
          <p:cNvPicPr>
            <a:picLocks noChangeAspect="1"/>
          </p:cNvPicPr>
          <p:nvPr/>
        </p:nvPicPr>
        <p:blipFill>
          <a:blip r:embed="rId2"/>
          <a:stretch>
            <a:fillRect/>
          </a:stretch>
        </p:blipFill>
        <p:spPr>
          <a:xfrm>
            <a:off x="6375919" y="1516616"/>
            <a:ext cx="4892350" cy="2705877"/>
          </a:xfrm>
          <a:prstGeom prst="rect">
            <a:avLst/>
          </a:prstGeom>
        </p:spPr>
      </p:pic>
      <p:sp>
        <p:nvSpPr>
          <p:cNvPr id="16" name="TextBox 15">
            <a:extLst>
              <a:ext uri="{FF2B5EF4-FFF2-40B4-BE49-F238E27FC236}">
                <a16:creationId xmlns:a16="http://schemas.microsoft.com/office/drawing/2014/main" id="{ACB1B32B-A1F0-8048-B932-DC8723A7D1A0}"/>
              </a:ext>
            </a:extLst>
          </p:cNvPr>
          <p:cNvSpPr txBox="1"/>
          <p:nvPr/>
        </p:nvSpPr>
        <p:spPr>
          <a:xfrm>
            <a:off x="697089" y="3771932"/>
            <a:ext cx="5118992" cy="2585323"/>
          </a:xfrm>
          <a:prstGeom prst="rect">
            <a:avLst/>
          </a:prstGeom>
          <a:noFill/>
        </p:spPr>
        <p:txBody>
          <a:bodyPr wrap="square" rtlCol="0">
            <a:spAutoFit/>
          </a:bodyPr>
          <a:lstStyle/>
          <a:p>
            <a:pPr algn="l"/>
            <a:r>
              <a:rPr lang="en-US" b="1" u="sng" dirty="0"/>
              <a:t>Scaling factor : </a:t>
            </a:r>
          </a:p>
          <a:p>
            <a:pPr marL="285750" indent="-285750" algn="l">
              <a:buFont typeface="Wingdings" panose="05000000000000000000" pitchFamily="2" charset="2"/>
              <a:buChar char="§"/>
            </a:pPr>
            <a:r>
              <a:rPr lang="en-US" b="1" dirty="0"/>
              <a:t>Total Length of bearing housing  </a:t>
            </a:r>
            <a:r>
              <a:rPr lang="en-US" dirty="0"/>
              <a:t>for Syria =(2257mm/650mm) * 1250mm</a:t>
            </a:r>
          </a:p>
          <a:p>
            <a:pPr algn="l"/>
            <a:r>
              <a:rPr lang="en-US" dirty="0"/>
              <a:t>       =   </a:t>
            </a:r>
            <a:r>
              <a:rPr lang="en-US" dirty="0">
                <a:highlight>
                  <a:srgbClr val="FFFF00"/>
                </a:highlight>
              </a:rPr>
              <a:t>4340 mm</a:t>
            </a:r>
          </a:p>
          <a:p>
            <a:pPr marL="285750" indent="-285750" algn="l">
              <a:buFont typeface="Wingdings" panose="05000000000000000000" pitchFamily="2" charset="2"/>
              <a:buChar char="§"/>
            </a:pPr>
            <a:r>
              <a:rPr lang="en-US" b="1" dirty="0">
                <a:highlight>
                  <a:srgbClr val="FFFFFF"/>
                </a:highlight>
              </a:rPr>
              <a:t>Total width of </a:t>
            </a:r>
            <a:r>
              <a:rPr lang="en-US" b="1" dirty="0" err="1">
                <a:highlight>
                  <a:srgbClr val="FFFFFF"/>
                </a:highlight>
              </a:rPr>
              <a:t>bearin</a:t>
            </a:r>
            <a:r>
              <a:rPr lang="en-US" b="1" dirty="0">
                <a:highlight>
                  <a:srgbClr val="FFFFFF"/>
                </a:highlight>
              </a:rPr>
              <a:t> Housing for Syria </a:t>
            </a:r>
            <a:r>
              <a:rPr lang="en-US" dirty="0">
                <a:highlight>
                  <a:srgbClr val="FFFFFF"/>
                </a:highlight>
              </a:rPr>
              <a:t>=</a:t>
            </a:r>
          </a:p>
          <a:p>
            <a:pPr algn="l"/>
            <a:r>
              <a:rPr lang="en-US" dirty="0">
                <a:highlight>
                  <a:srgbClr val="FFFFFF"/>
                </a:highlight>
              </a:rPr>
              <a:t>         =(270mm/212mm)*660 mm</a:t>
            </a:r>
          </a:p>
          <a:p>
            <a:pPr algn="l"/>
            <a:r>
              <a:rPr lang="en-US" dirty="0">
                <a:highlight>
                  <a:srgbClr val="FFFFFF"/>
                </a:highlight>
              </a:rPr>
              <a:t>        =</a:t>
            </a:r>
            <a:r>
              <a:rPr lang="en-US" dirty="0">
                <a:highlight>
                  <a:srgbClr val="FFFF00"/>
                </a:highlight>
              </a:rPr>
              <a:t>1400mm</a:t>
            </a:r>
          </a:p>
          <a:p>
            <a:pPr algn="l"/>
            <a:endParaRPr lang="en-US" dirty="0">
              <a:highlight>
                <a:srgbClr val="FFFF00"/>
              </a:highlight>
            </a:endParaRPr>
          </a:p>
          <a:p>
            <a:pPr marL="171450" indent="-171450" algn="l">
              <a:buFont typeface="Arial" panose="020B0604020202020204" pitchFamily="34" charset="0"/>
              <a:buChar char="•"/>
            </a:pPr>
            <a:endParaRPr lang="en-US" dirty="0"/>
          </a:p>
        </p:txBody>
      </p:sp>
      <p:cxnSp>
        <p:nvCxnSpPr>
          <p:cNvPr id="18" name="Straight Connector 17">
            <a:extLst>
              <a:ext uri="{FF2B5EF4-FFF2-40B4-BE49-F238E27FC236}">
                <a16:creationId xmlns:a16="http://schemas.microsoft.com/office/drawing/2014/main" id="{9C214454-02A5-6821-3ACD-38E71B49712E}"/>
              </a:ext>
            </a:extLst>
          </p:cNvPr>
          <p:cNvCxnSpPr>
            <a:cxnSpLocks/>
          </p:cNvCxnSpPr>
          <p:nvPr/>
        </p:nvCxnSpPr>
        <p:spPr>
          <a:xfrm>
            <a:off x="5439746" y="4441371"/>
            <a:ext cx="6512767"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7A13B448-C3C5-ADDB-373E-C107D4E2B1A6}"/>
              </a:ext>
            </a:extLst>
          </p:cNvPr>
          <p:cNvCxnSpPr/>
          <p:nvPr/>
        </p:nvCxnSpPr>
        <p:spPr>
          <a:xfrm>
            <a:off x="5449078" y="4441371"/>
            <a:ext cx="0" cy="1987421"/>
          </a:xfrm>
          <a:prstGeom prst="line">
            <a:avLst/>
          </a:prstGeom>
          <a:ln w="76200">
            <a:solidFill>
              <a:schemeClr val="accent6"/>
            </a:solidFill>
          </a:ln>
        </p:spPr>
        <p:style>
          <a:lnRef idx="3">
            <a:schemeClr val="accent3"/>
          </a:lnRef>
          <a:fillRef idx="0">
            <a:schemeClr val="accent3"/>
          </a:fillRef>
          <a:effectRef idx="2">
            <a:schemeClr val="accent3"/>
          </a:effectRef>
          <a:fontRef idx="minor">
            <a:schemeClr val="tx1"/>
          </a:fontRef>
        </p:style>
      </p:cxnSp>
      <p:sp>
        <p:nvSpPr>
          <p:cNvPr id="23" name="TextBox 22">
            <a:extLst>
              <a:ext uri="{FF2B5EF4-FFF2-40B4-BE49-F238E27FC236}">
                <a16:creationId xmlns:a16="http://schemas.microsoft.com/office/drawing/2014/main" id="{816F04C5-3459-F74E-E842-7AC3215628D1}"/>
              </a:ext>
            </a:extLst>
          </p:cNvPr>
          <p:cNvSpPr txBox="1"/>
          <p:nvPr/>
        </p:nvSpPr>
        <p:spPr>
          <a:xfrm>
            <a:off x="1076131" y="1516616"/>
            <a:ext cx="6139542" cy="369332"/>
          </a:xfrm>
          <a:prstGeom prst="rect">
            <a:avLst/>
          </a:prstGeom>
          <a:noFill/>
        </p:spPr>
        <p:txBody>
          <a:bodyPr wrap="square">
            <a:spAutoFit/>
          </a:bodyPr>
          <a:lstStyle/>
          <a:p>
            <a:pPr algn="l"/>
            <a:r>
              <a:rPr lang="en-US" sz="1800" b="1" u="sng" dirty="0"/>
              <a:t>Case-2</a:t>
            </a:r>
          </a:p>
        </p:txBody>
      </p:sp>
      <p:sp>
        <p:nvSpPr>
          <p:cNvPr id="24" name="TextBox 23">
            <a:extLst>
              <a:ext uri="{FF2B5EF4-FFF2-40B4-BE49-F238E27FC236}">
                <a16:creationId xmlns:a16="http://schemas.microsoft.com/office/drawing/2014/main" id="{79315635-CCFC-A3AD-A2CC-7AA61E03756F}"/>
              </a:ext>
            </a:extLst>
          </p:cNvPr>
          <p:cNvSpPr txBox="1"/>
          <p:nvPr/>
        </p:nvSpPr>
        <p:spPr>
          <a:xfrm>
            <a:off x="5626359" y="4879927"/>
            <a:ext cx="5118991" cy="1477328"/>
          </a:xfrm>
          <a:prstGeom prst="rect">
            <a:avLst/>
          </a:prstGeom>
          <a:noFill/>
        </p:spPr>
        <p:txBody>
          <a:bodyPr wrap="square" rtlCol="0">
            <a:spAutoFit/>
          </a:bodyPr>
          <a:lstStyle/>
          <a:p>
            <a:pPr marL="285750" indent="-285750" algn="l">
              <a:buFont typeface="Wingdings" panose="05000000000000000000" pitchFamily="2" charset="2"/>
              <a:buChar char="§"/>
            </a:pPr>
            <a:r>
              <a:rPr lang="en-US" dirty="0"/>
              <a:t>Purely based on our assumption we take </a:t>
            </a:r>
            <a:r>
              <a:rPr lang="en-US" b="1" dirty="0"/>
              <a:t>Total length of housing </a:t>
            </a:r>
            <a:r>
              <a:rPr lang="en-US" dirty="0"/>
              <a:t>as </a:t>
            </a:r>
            <a:r>
              <a:rPr lang="en-US" dirty="0">
                <a:highlight>
                  <a:srgbClr val="FFFF00"/>
                </a:highlight>
              </a:rPr>
              <a:t>3057mm</a:t>
            </a:r>
            <a:r>
              <a:rPr lang="en-US" dirty="0"/>
              <a:t> which is within tower top </a:t>
            </a:r>
            <a:r>
              <a:rPr lang="en-US" dirty="0" err="1"/>
              <a:t>diamer</a:t>
            </a:r>
            <a:r>
              <a:rPr lang="en-US" dirty="0"/>
              <a:t> (3800mm) .</a:t>
            </a:r>
          </a:p>
          <a:p>
            <a:pPr marL="285750" indent="-285750" algn="l">
              <a:buFont typeface="Wingdings" panose="05000000000000000000" pitchFamily="2" charset="2"/>
              <a:buChar char="§"/>
            </a:pPr>
            <a:r>
              <a:rPr lang="en-US" b="1" dirty="0"/>
              <a:t>Total width of housing </a:t>
            </a:r>
            <a:r>
              <a:rPr lang="en-US" dirty="0"/>
              <a:t>around </a:t>
            </a:r>
            <a:r>
              <a:rPr lang="en-US" dirty="0">
                <a:highlight>
                  <a:srgbClr val="FFFF00"/>
                </a:highlight>
              </a:rPr>
              <a:t>1400mm</a:t>
            </a:r>
          </a:p>
          <a:p>
            <a:pPr marL="285750" indent="-285750" algn="l">
              <a:buFont typeface="Wingdings" panose="05000000000000000000" pitchFamily="2" charset="2"/>
              <a:buChar char="§"/>
            </a:pPr>
            <a:r>
              <a:rPr lang="en-US" dirty="0">
                <a:solidFill>
                  <a:schemeClr val="bg1"/>
                </a:solidFill>
              </a:rPr>
              <a:t>T</a:t>
            </a:r>
          </a:p>
        </p:txBody>
      </p:sp>
      <p:sp>
        <p:nvSpPr>
          <p:cNvPr id="2" name="TextBox 1">
            <a:extLst>
              <a:ext uri="{FF2B5EF4-FFF2-40B4-BE49-F238E27FC236}">
                <a16:creationId xmlns:a16="http://schemas.microsoft.com/office/drawing/2014/main" id="{61614B3C-B3AF-D3E0-7BA8-CAEC78348AA6}"/>
              </a:ext>
            </a:extLst>
          </p:cNvPr>
          <p:cNvSpPr txBox="1"/>
          <p:nvPr/>
        </p:nvSpPr>
        <p:spPr>
          <a:xfrm>
            <a:off x="10907484" y="4032092"/>
            <a:ext cx="2090057" cy="230832"/>
          </a:xfrm>
          <a:prstGeom prst="rect">
            <a:avLst/>
          </a:prstGeom>
          <a:noFill/>
        </p:spPr>
        <p:txBody>
          <a:bodyPr wrap="square" rtlCol="0">
            <a:spAutoFit/>
          </a:bodyPr>
          <a:lstStyle/>
          <a:p>
            <a:pPr algn="l"/>
            <a:r>
              <a:rPr lang="en-US" sz="900" dirty="0"/>
              <a:t>Source: Optimus 60E</a:t>
            </a:r>
          </a:p>
        </p:txBody>
      </p:sp>
      <p:sp>
        <p:nvSpPr>
          <p:cNvPr id="3" name="Fußzeilenplatzhalter 5">
            <a:extLst>
              <a:ext uri="{FF2B5EF4-FFF2-40B4-BE49-F238E27FC236}">
                <a16:creationId xmlns:a16="http://schemas.microsoft.com/office/drawing/2014/main" id="{33C9AD9B-F4A2-AF09-AA60-606F353ADF40}"/>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6" name="Fußzeilenplatzhalter 5">
            <a:extLst>
              <a:ext uri="{FF2B5EF4-FFF2-40B4-BE49-F238E27FC236}">
                <a16:creationId xmlns:a16="http://schemas.microsoft.com/office/drawing/2014/main" id="{756E06C3-99EB-F1B6-854B-1CA775AC12AF}"/>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1237105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83E1E-49B6-D5BF-FCCA-4EFA3B107423}"/>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07EF1511-2DB7-9F9C-DF55-09A9D5D5F675}"/>
              </a:ext>
            </a:extLst>
          </p:cNvPr>
          <p:cNvSpPr>
            <a:spLocks noGrp="1"/>
          </p:cNvSpPr>
          <p:nvPr>
            <p:ph type="title"/>
          </p:nvPr>
        </p:nvSpPr>
        <p:spPr>
          <a:xfrm>
            <a:off x="651588" y="600942"/>
            <a:ext cx="11353800" cy="1325563"/>
          </a:xfrm>
        </p:spPr>
        <p:txBody>
          <a:bodyPr>
            <a:normAutofit/>
          </a:bodyPr>
          <a:lstStyle/>
          <a:p>
            <a:r>
              <a:rPr lang="de-DE" dirty="0"/>
              <a:t>2.ii. Benchmarks</a:t>
            </a:r>
            <a:br>
              <a:rPr kumimoji="0" lang="en-US" altLang="en-DE" sz="44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endParaRPr lang="en-GB" dirty="0"/>
          </a:p>
        </p:txBody>
      </p:sp>
      <p:sp>
        <p:nvSpPr>
          <p:cNvPr id="13" name="Inhaltsplatzhalter 12">
            <a:extLst>
              <a:ext uri="{FF2B5EF4-FFF2-40B4-BE49-F238E27FC236}">
                <a16:creationId xmlns:a16="http://schemas.microsoft.com/office/drawing/2014/main" id="{40ABB36D-1E21-C8D7-967B-C7E3795DEF58}"/>
              </a:ext>
            </a:extLst>
          </p:cNvPr>
          <p:cNvSpPr>
            <a:spLocks noGrp="1"/>
          </p:cNvSpPr>
          <p:nvPr>
            <p:ph idx="1"/>
          </p:nvPr>
        </p:nvSpPr>
        <p:spPr>
          <a:xfrm>
            <a:off x="1024812" y="4082785"/>
            <a:ext cx="7052215" cy="1618316"/>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DE" sz="16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br>
              <a:rPr kumimoji="0" lang="en-US" altLang="en-DE" sz="16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endParaRPr kumimoji="0" lang="en-US" altLang="en-DE" sz="2800" b="0" i="0" u="none" strike="noStrike" cap="none" normalizeH="0" baseline="0" dirty="0">
              <a:ln>
                <a:noFill/>
              </a:ln>
              <a:solidFill>
                <a:schemeClr val="tx1"/>
              </a:solidFill>
              <a:effectLst/>
              <a:latin typeface="Arial" panose="020B0604020202020204" pitchFamily="34" charset="0"/>
            </a:endParaRPr>
          </a:p>
          <a:p>
            <a:pPr marL="0" indent="0">
              <a:buNone/>
            </a:pPr>
            <a:endParaRPr lang="en-GB" sz="1600" dirty="0"/>
          </a:p>
        </p:txBody>
      </p:sp>
      <p:sp>
        <p:nvSpPr>
          <p:cNvPr id="14" name="Textplatzhalter 13">
            <a:extLst>
              <a:ext uri="{FF2B5EF4-FFF2-40B4-BE49-F238E27FC236}">
                <a16:creationId xmlns:a16="http://schemas.microsoft.com/office/drawing/2014/main" id="{0616315A-08A3-5E75-7190-186683796F60}"/>
              </a:ext>
            </a:extLst>
          </p:cNvPr>
          <p:cNvSpPr>
            <a:spLocks noGrp="1"/>
          </p:cNvSpPr>
          <p:nvPr>
            <p:ph type="body" sz="quarter" idx="18"/>
          </p:nvPr>
        </p:nvSpPr>
        <p:spPr/>
        <p:txBody>
          <a:bodyPr/>
          <a:lstStyle/>
          <a:p>
            <a:r>
              <a:rPr lang="en-GB" dirty="0" err="1"/>
              <a:t>Bakhtyar</a:t>
            </a:r>
            <a:r>
              <a:rPr lang="en-GB" dirty="0"/>
              <a:t> Karim</a:t>
            </a:r>
          </a:p>
        </p:txBody>
      </p:sp>
      <p:sp>
        <p:nvSpPr>
          <p:cNvPr id="2" name="Datumsplatzhalter 1">
            <a:extLst>
              <a:ext uri="{FF2B5EF4-FFF2-40B4-BE49-F238E27FC236}">
                <a16:creationId xmlns:a16="http://schemas.microsoft.com/office/drawing/2014/main" id="{A12A1110-A3D7-533A-889D-2E074FB6B6D0}"/>
              </a:ext>
            </a:extLst>
          </p:cNvPr>
          <p:cNvSpPr>
            <a:spLocks noGrp="1"/>
          </p:cNvSpPr>
          <p:nvPr>
            <p:ph type="dt" sz="half" idx="19"/>
          </p:nvPr>
        </p:nvSpPr>
        <p:spPr/>
        <p:txBody>
          <a:bodyPr/>
          <a:lstStyle/>
          <a:p>
            <a:fld id="{2D1EE79A-E6D4-4691-9116-935A2AA336A9}" type="datetime1">
              <a:rPr lang="en-GB" smtClean="0"/>
              <a:t>03/11/2025</a:t>
            </a:fld>
            <a:endParaRPr lang="en-GB"/>
          </a:p>
        </p:txBody>
      </p:sp>
      <p:sp>
        <p:nvSpPr>
          <p:cNvPr id="3" name="Fußzeilenplatzhalter 2">
            <a:extLst>
              <a:ext uri="{FF2B5EF4-FFF2-40B4-BE49-F238E27FC236}">
                <a16:creationId xmlns:a16="http://schemas.microsoft.com/office/drawing/2014/main" id="{2F8C0B50-3198-3D5E-8E33-B3169ADD04B9}"/>
              </a:ext>
            </a:extLst>
          </p:cNvPr>
          <p:cNvSpPr>
            <a:spLocks noGrp="1"/>
          </p:cNvSpPr>
          <p:nvPr>
            <p:ph type="ftr" sz="quarter" idx="20"/>
          </p:nvPr>
        </p:nvSpPr>
        <p:spPr/>
        <p:txBody>
          <a:bodyPr/>
          <a:lstStyle/>
          <a:p>
            <a:r>
              <a:rPr lang="en-GB" dirty="0"/>
              <a:t>Management Team PM / Optimus Syria</a:t>
            </a:r>
          </a:p>
        </p:txBody>
      </p:sp>
      <p:sp>
        <p:nvSpPr>
          <p:cNvPr id="4" name="Foliennummernplatzhalter 3">
            <a:extLst>
              <a:ext uri="{FF2B5EF4-FFF2-40B4-BE49-F238E27FC236}">
                <a16:creationId xmlns:a16="http://schemas.microsoft.com/office/drawing/2014/main" id="{84D4B51B-B078-82AA-9BC4-2B7706BFA908}"/>
              </a:ext>
            </a:extLst>
          </p:cNvPr>
          <p:cNvSpPr>
            <a:spLocks noGrp="1"/>
          </p:cNvSpPr>
          <p:nvPr>
            <p:ph type="sldNum" sz="quarter" idx="21"/>
          </p:nvPr>
        </p:nvSpPr>
        <p:spPr/>
        <p:txBody>
          <a:bodyPr/>
          <a:lstStyle/>
          <a:p>
            <a:fld id="{013F6232-4F06-48BA-8F69-BF531F607829}" type="slidenum">
              <a:rPr lang="en-GB" smtClean="0"/>
              <a:t>11</a:t>
            </a:fld>
            <a:endParaRPr lang="en-GB"/>
          </a:p>
        </p:txBody>
      </p:sp>
      <p:sp>
        <p:nvSpPr>
          <p:cNvPr id="10" name="Inhaltsplatzhalter 2">
            <a:extLst>
              <a:ext uri="{FF2B5EF4-FFF2-40B4-BE49-F238E27FC236}">
                <a16:creationId xmlns:a16="http://schemas.microsoft.com/office/drawing/2014/main" id="{8B846AFB-DC75-1698-8BF9-53F54B5C946E}"/>
              </a:ext>
            </a:extLst>
          </p:cNvPr>
          <p:cNvSpPr txBox="1">
            <a:spLocks/>
          </p:cNvSpPr>
          <p:nvPr/>
        </p:nvSpPr>
        <p:spPr>
          <a:xfrm>
            <a:off x="492527" y="5183017"/>
            <a:ext cx="11671922" cy="9495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We assume our wind turbine Necell mass will be between 240-400 approximatly around 320 Tonnes</a:t>
            </a:r>
          </a:p>
        </p:txBody>
      </p:sp>
      <p:graphicFrame>
        <p:nvGraphicFramePr>
          <p:cNvPr id="6" name="Table 5">
            <a:extLst>
              <a:ext uri="{FF2B5EF4-FFF2-40B4-BE49-F238E27FC236}">
                <a16:creationId xmlns:a16="http://schemas.microsoft.com/office/drawing/2014/main" id="{6F34B2A1-65AA-C86B-161A-EB9AE512409C}"/>
              </a:ext>
            </a:extLst>
          </p:cNvPr>
          <p:cNvGraphicFramePr>
            <a:graphicFrameLocks noGrp="1"/>
          </p:cNvGraphicFramePr>
          <p:nvPr>
            <p:extLst>
              <p:ext uri="{D42A27DB-BD31-4B8C-83A1-F6EECF244321}">
                <p14:modId xmlns:p14="http://schemas.microsoft.com/office/powerpoint/2010/main" val="3686397962"/>
              </p:ext>
            </p:extLst>
          </p:nvPr>
        </p:nvGraphicFramePr>
        <p:xfrm>
          <a:off x="1169851" y="1646027"/>
          <a:ext cx="9609910" cy="3285468"/>
        </p:xfrm>
        <a:graphic>
          <a:graphicData uri="http://schemas.openxmlformats.org/drawingml/2006/table">
            <a:tbl>
              <a:tblPr>
                <a:tableStyleId>{D113A9D2-9D6B-4929-AA2D-F23B5EE8CBE7}</a:tableStyleId>
              </a:tblPr>
              <a:tblGrid>
                <a:gridCol w="2246472">
                  <a:extLst>
                    <a:ext uri="{9D8B030D-6E8A-4147-A177-3AD203B41FA5}">
                      <a16:colId xmlns:a16="http://schemas.microsoft.com/office/drawing/2014/main" val="978091964"/>
                    </a:ext>
                  </a:extLst>
                </a:gridCol>
                <a:gridCol w="2870494">
                  <a:extLst>
                    <a:ext uri="{9D8B030D-6E8A-4147-A177-3AD203B41FA5}">
                      <a16:colId xmlns:a16="http://schemas.microsoft.com/office/drawing/2014/main" val="2282339010"/>
                    </a:ext>
                  </a:extLst>
                </a:gridCol>
                <a:gridCol w="2246472">
                  <a:extLst>
                    <a:ext uri="{9D8B030D-6E8A-4147-A177-3AD203B41FA5}">
                      <a16:colId xmlns:a16="http://schemas.microsoft.com/office/drawing/2014/main" val="2380971628"/>
                    </a:ext>
                  </a:extLst>
                </a:gridCol>
                <a:gridCol w="2246472">
                  <a:extLst>
                    <a:ext uri="{9D8B030D-6E8A-4147-A177-3AD203B41FA5}">
                      <a16:colId xmlns:a16="http://schemas.microsoft.com/office/drawing/2014/main" val="1074727843"/>
                    </a:ext>
                  </a:extLst>
                </a:gridCol>
              </a:tblGrid>
              <a:tr h="453429">
                <a:tc>
                  <a:txBody>
                    <a:bodyPr/>
                    <a:lstStyle/>
                    <a:p>
                      <a:pPr algn="ctr" fontAlgn="b">
                        <a:buNone/>
                      </a:pPr>
                      <a:r>
                        <a:rPr lang="en-US" sz="1600" u="none" strike="noStrike" dirty="0">
                          <a:effectLst/>
                        </a:rPr>
                        <a:t>Turbine Model</a:t>
                      </a:r>
                      <a:endParaRPr lang="en-US"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US" sz="1600" u="none" strike="noStrike" dirty="0">
                          <a:effectLst/>
                        </a:rPr>
                        <a:t>Diameter (m)</a:t>
                      </a:r>
                      <a:endParaRPr lang="en-US"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US" sz="1600" u="none" strike="noStrike">
                          <a:effectLst/>
                        </a:rPr>
                        <a:t>Rated Power (MW)</a:t>
                      </a:r>
                      <a:endParaRPr lang="en-US"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US" sz="1600" u="none" strike="noStrike">
                          <a:effectLst/>
                        </a:rPr>
                        <a:t>Nacelle Mass (tonnes)</a:t>
                      </a:r>
                      <a:endParaRPr lang="en-US"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1400746"/>
                  </a:ext>
                </a:extLst>
              </a:tr>
              <a:tr h="404577">
                <a:tc>
                  <a:txBody>
                    <a:bodyPr/>
                    <a:lstStyle/>
                    <a:p>
                      <a:pPr algn="l" fontAlgn="b">
                        <a:buNone/>
                      </a:pPr>
                      <a:r>
                        <a:rPr lang="en-US" sz="1600" u="none" strike="noStrike" dirty="0">
                          <a:effectLst/>
                        </a:rPr>
                        <a:t>Enercon</a:t>
                      </a:r>
                      <a:endParaRPr lang="en-US"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112</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4.5</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355</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70888493"/>
                  </a:ext>
                </a:extLst>
              </a:tr>
              <a:tr h="404577">
                <a:tc>
                  <a:txBody>
                    <a:bodyPr/>
                    <a:lstStyle/>
                    <a:p>
                      <a:pPr algn="l" fontAlgn="b">
                        <a:buNone/>
                      </a:pPr>
                      <a:r>
                        <a:rPr lang="en-US" sz="1600" u="none" strike="noStrike" dirty="0" err="1">
                          <a:effectLst/>
                        </a:rPr>
                        <a:t>REpower</a:t>
                      </a:r>
                      <a:r>
                        <a:rPr lang="en-US" sz="1600" u="none" strike="noStrike" dirty="0">
                          <a:effectLst/>
                        </a:rPr>
                        <a:t> (Senvion)</a:t>
                      </a:r>
                      <a:endParaRPr lang="en-US"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126.5</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5</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315</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10158602"/>
                  </a:ext>
                </a:extLst>
              </a:tr>
              <a:tr h="404577">
                <a:tc>
                  <a:txBody>
                    <a:bodyPr/>
                    <a:lstStyle/>
                    <a:p>
                      <a:pPr algn="l" fontAlgn="b">
                        <a:buNone/>
                      </a:pPr>
                      <a:r>
                        <a:rPr lang="en-US" sz="1600" u="none" strike="noStrike" dirty="0">
                          <a:effectLst/>
                        </a:rPr>
                        <a:t>AREVA</a:t>
                      </a:r>
                      <a:endParaRPr lang="en-US"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dirty="0">
                          <a:effectLst/>
                        </a:rPr>
                        <a:t>120</a:t>
                      </a:r>
                      <a:endParaRPr lang="en-DE"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5</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349</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2060526"/>
                  </a:ext>
                </a:extLst>
              </a:tr>
              <a:tr h="404577">
                <a:tc>
                  <a:txBody>
                    <a:bodyPr/>
                    <a:lstStyle/>
                    <a:p>
                      <a:pPr algn="l" fontAlgn="b">
                        <a:buNone/>
                      </a:pPr>
                      <a:r>
                        <a:rPr lang="en-US" sz="1600" u="none" strike="noStrike" dirty="0">
                          <a:effectLst/>
                        </a:rPr>
                        <a:t>Bard VM</a:t>
                      </a:r>
                      <a:endParaRPr lang="en-US"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122</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dirty="0">
                          <a:effectLst/>
                        </a:rPr>
                        <a:t>5.28</a:t>
                      </a:r>
                      <a:endParaRPr lang="en-DE"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dirty="0">
                          <a:effectLst/>
                        </a:rPr>
                        <a:t>280</a:t>
                      </a:r>
                      <a:endParaRPr lang="en-DE"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66657997"/>
                  </a:ext>
                </a:extLst>
              </a:tr>
              <a:tr h="404577">
                <a:tc>
                  <a:txBody>
                    <a:bodyPr/>
                    <a:lstStyle/>
                    <a:p>
                      <a:pPr algn="l" fontAlgn="b">
                        <a:buNone/>
                      </a:pPr>
                      <a:r>
                        <a:rPr lang="en-US" sz="1600" u="none" strike="noStrike" dirty="0">
                          <a:effectLst/>
                        </a:rPr>
                        <a:t>Enercon </a:t>
                      </a:r>
                      <a:endParaRPr lang="en-US"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dirty="0">
                          <a:effectLst/>
                        </a:rPr>
                        <a:t>12</a:t>
                      </a:r>
                      <a:r>
                        <a:rPr lang="en-US" sz="1600" u="none" strike="noStrike" dirty="0">
                          <a:effectLst/>
                        </a:rPr>
                        <a:t>6</a:t>
                      </a:r>
                      <a:endParaRPr lang="en-DE"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6</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dirty="0">
                          <a:effectLst/>
                        </a:rPr>
                        <a:t>348</a:t>
                      </a:r>
                      <a:endParaRPr lang="en-DE"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7478700"/>
                  </a:ext>
                </a:extLst>
              </a:tr>
              <a:tr h="404577">
                <a:tc>
                  <a:txBody>
                    <a:bodyPr/>
                    <a:lstStyle/>
                    <a:p>
                      <a:pPr algn="l" fontAlgn="b">
                        <a:buNone/>
                      </a:pPr>
                      <a:r>
                        <a:rPr lang="en-US" sz="1600" u="none" strike="noStrike" dirty="0">
                          <a:effectLst/>
                        </a:rPr>
                        <a:t>NREL</a:t>
                      </a:r>
                      <a:endParaRPr lang="en-US"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126</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5</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240</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72889983"/>
                  </a:ext>
                </a:extLst>
              </a:tr>
              <a:tr h="404577">
                <a:tc>
                  <a:txBody>
                    <a:bodyPr/>
                    <a:lstStyle/>
                    <a:p>
                      <a:pPr algn="l" fontAlgn="b">
                        <a:buNone/>
                      </a:pPr>
                      <a:r>
                        <a:rPr lang="en-US" sz="1600" u="none" strike="noStrike" dirty="0">
                          <a:effectLst/>
                        </a:rPr>
                        <a:t>Alstom</a:t>
                      </a:r>
                      <a:endParaRPr lang="en-US"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150</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a:effectLst/>
                        </a:rPr>
                        <a:t>6</a:t>
                      </a:r>
                      <a:endParaRPr lang="en-DE" sz="16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buNone/>
                      </a:pPr>
                      <a:r>
                        <a:rPr lang="en-DE" sz="1600" u="none" strike="noStrike" dirty="0">
                          <a:effectLst/>
                        </a:rPr>
                        <a:t>400</a:t>
                      </a:r>
                      <a:endParaRPr lang="en-DE" sz="1600" b="0" i="0" u="none" strike="noStrike" dirty="0">
                        <a:solidFill>
                          <a:srgbClr val="000000"/>
                        </a:solidFill>
                        <a:effectLst/>
                        <a:latin typeface="Arial" panose="020B0604020202020204" pitchFamily="34" charset="0"/>
                      </a:endParaRP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86129906"/>
                  </a:ext>
                </a:extLst>
              </a:tr>
            </a:tbl>
          </a:graphicData>
        </a:graphic>
      </p:graphicFrame>
      <p:sp>
        <p:nvSpPr>
          <p:cNvPr id="8" name="Textfeld 10">
            <a:extLst>
              <a:ext uri="{FF2B5EF4-FFF2-40B4-BE49-F238E27FC236}">
                <a16:creationId xmlns:a16="http://schemas.microsoft.com/office/drawing/2014/main" id="{3E292569-2474-3B83-45CB-561EFD7BAC9B}"/>
              </a:ext>
            </a:extLst>
          </p:cNvPr>
          <p:cNvSpPr txBox="1"/>
          <p:nvPr/>
        </p:nvSpPr>
        <p:spPr>
          <a:xfrm>
            <a:off x="812800" y="6219031"/>
            <a:ext cx="2794000" cy="523220"/>
          </a:xfrm>
          <a:prstGeom prst="rect">
            <a:avLst/>
          </a:prstGeom>
          <a:noFill/>
        </p:spPr>
        <p:txBody>
          <a:bodyPr wrap="square" rtlCol="0">
            <a:spAutoFit/>
          </a:bodyPr>
          <a:lstStyle/>
          <a:p>
            <a:r>
              <a:rPr lang="en-DE" sz="1400" dirty="0"/>
              <a:t>[</a:t>
            </a:r>
            <a:r>
              <a:rPr lang="en-US" sz="1400" dirty="0"/>
              <a:t>5</a:t>
            </a:r>
            <a:r>
              <a:rPr lang="en-DE" sz="1400" dirty="0"/>
              <a:t>], [</a:t>
            </a:r>
            <a:r>
              <a:rPr lang="en-US" sz="1400" dirty="0"/>
              <a:t>6</a:t>
            </a:r>
            <a:r>
              <a:rPr lang="en-DE" sz="1400" dirty="0"/>
              <a:t>], [</a:t>
            </a:r>
            <a:r>
              <a:rPr lang="en-US" sz="1400" dirty="0"/>
              <a:t>7</a:t>
            </a:r>
            <a:r>
              <a:rPr lang="en-DE" sz="1400" dirty="0"/>
              <a:t>], [</a:t>
            </a:r>
            <a:r>
              <a:rPr lang="en-US" sz="1400" dirty="0"/>
              <a:t>8</a:t>
            </a:r>
            <a:r>
              <a:rPr lang="en-DE" sz="1400" dirty="0"/>
              <a:t>], [</a:t>
            </a:r>
            <a:r>
              <a:rPr lang="en-US" sz="1400" dirty="0"/>
              <a:t>9</a:t>
            </a:r>
            <a:r>
              <a:rPr lang="en-DE" sz="1400" dirty="0"/>
              <a:t>], [</a:t>
            </a:r>
            <a:r>
              <a:rPr lang="en-US" sz="1400" dirty="0"/>
              <a:t>10</a:t>
            </a:r>
            <a:r>
              <a:rPr lang="en-DE" sz="1400" dirty="0"/>
              <a:t>], [</a:t>
            </a:r>
            <a:r>
              <a:rPr lang="en-US" sz="1400" dirty="0"/>
              <a:t>11</a:t>
            </a:r>
            <a:r>
              <a:rPr lang="en-DE" sz="1400" dirty="0"/>
              <a:t>],</a:t>
            </a:r>
            <a:endParaRPr lang="de-DE" sz="1400" dirty="0"/>
          </a:p>
          <a:p>
            <a:endParaRPr lang="de-DE" sz="1400" dirty="0"/>
          </a:p>
        </p:txBody>
      </p:sp>
    </p:spTree>
    <p:extLst>
      <p:ext uri="{BB962C8B-B14F-4D97-AF65-F5344CB8AC3E}">
        <p14:creationId xmlns:p14="http://schemas.microsoft.com/office/powerpoint/2010/main" val="35493727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91CBD-6FEC-1897-A0CA-3F51C51E216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C8008443-46ED-488C-45A1-5D7AEF170167}"/>
              </a:ext>
            </a:extLst>
          </p:cNvPr>
          <p:cNvSpPr>
            <a:spLocks noGrp="1"/>
          </p:cNvSpPr>
          <p:nvPr>
            <p:ph type="dt" sz="half" idx="19"/>
          </p:nvPr>
        </p:nvSpPr>
        <p:spPr/>
        <p:txBody>
          <a:bodyPr/>
          <a:lstStyle/>
          <a:p>
            <a:r>
              <a:rPr lang="en-US"/>
              <a:t>04/11/2025</a:t>
            </a:r>
            <a:endParaRPr lang="en-GB" dirty="0"/>
          </a:p>
        </p:txBody>
      </p:sp>
      <p:sp>
        <p:nvSpPr>
          <p:cNvPr id="5" name="Slide Number Placeholder 4">
            <a:extLst>
              <a:ext uri="{FF2B5EF4-FFF2-40B4-BE49-F238E27FC236}">
                <a16:creationId xmlns:a16="http://schemas.microsoft.com/office/drawing/2014/main" id="{EF76D7CD-17ED-23FA-AA2F-78E020D4FA0A}"/>
              </a:ext>
            </a:extLst>
          </p:cNvPr>
          <p:cNvSpPr>
            <a:spLocks noGrp="1"/>
          </p:cNvSpPr>
          <p:nvPr>
            <p:ph type="sldNum" sz="quarter" idx="21"/>
          </p:nvPr>
        </p:nvSpPr>
        <p:spPr/>
        <p:txBody>
          <a:bodyPr/>
          <a:lstStyle/>
          <a:p>
            <a:fld id="{013F6232-4F06-48BA-8F69-BF531F607829}" type="slidenum">
              <a:rPr lang="en-GB" smtClean="0"/>
              <a:pPr/>
              <a:t>110</a:t>
            </a:fld>
            <a:endParaRPr lang="en-GB" dirty="0"/>
          </a:p>
        </p:txBody>
      </p:sp>
      <p:graphicFrame>
        <p:nvGraphicFramePr>
          <p:cNvPr id="21" name="Table 20">
            <a:extLst>
              <a:ext uri="{FF2B5EF4-FFF2-40B4-BE49-F238E27FC236}">
                <a16:creationId xmlns:a16="http://schemas.microsoft.com/office/drawing/2014/main" id="{D4F38294-5FD2-91AF-8DD1-07EFB745BCF8}"/>
              </a:ext>
            </a:extLst>
          </p:cNvPr>
          <p:cNvGraphicFramePr>
            <a:graphicFrameLocks noGrp="1"/>
          </p:cNvGraphicFramePr>
          <p:nvPr>
            <p:extLst>
              <p:ext uri="{D42A27DB-BD31-4B8C-83A1-F6EECF244321}">
                <p14:modId xmlns:p14="http://schemas.microsoft.com/office/powerpoint/2010/main" val="2481009661"/>
              </p:ext>
            </p:extLst>
          </p:nvPr>
        </p:nvGraphicFramePr>
        <p:xfrm>
          <a:off x="7733008" y="4278978"/>
          <a:ext cx="4124646" cy="1920240"/>
        </p:xfrm>
        <a:graphic>
          <a:graphicData uri="http://schemas.openxmlformats.org/drawingml/2006/table">
            <a:tbl>
              <a:tblPr firstRow="1" bandRow="1">
                <a:tableStyleId>{5C22544A-7EE6-4342-B048-85BDC9FD1C3A}</a:tableStyleId>
              </a:tblPr>
              <a:tblGrid>
                <a:gridCol w="2464782">
                  <a:extLst>
                    <a:ext uri="{9D8B030D-6E8A-4147-A177-3AD203B41FA5}">
                      <a16:colId xmlns:a16="http://schemas.microsoft.com/office/drawing/2014/main" val="3872727638"/>
                    </a:ext>
                  </a:extLst>
                </a:gridCol>
                <a:gridCol w="1659864">
                  <a:extLst>
                    <a:ext uri="{9D8B030D-6E8A-4147-A177-3AD203B41FA5}">
                      <a16:colId xmlns:a16="http://schemas.microsoft.com/office/drawing/2014/main" val="2880772078"/>
                    </a:ext>
                  </a:extLst>
                </a:gridCol>
              </a:tblGrid>
              <a:tr h="243157">
                <a:tc>
                  <a:txBody>
                    <a:bodyPr/>
                    <a:lstStyle/>
                    <a:p>
                      <a:r>
                        <a:rPr lang="en-US" dirty="0"/>
                        <a:t>Description </a:t>
                      </a:r>
                    </a:p>
                  </a:txBody>
                  <a:tcPr/>
                </a:tc>
                <a:tc>
                  <a:txBody>
                    <a:bodyPr/>
                    <a:lstStyle/>
                    <a:p>
                      <a:r>
                        <a:rPr lang="en-US" dirty="0"/>
                        <a:t>Value</a:t>
                      </a:r>
                    </a:p>
                  </a:txBody>
                  <a:tcPr/>
                </a:tc>
                <a:extLst>
                  <a:ext uri="{0D108BD9-81ED-4DB2-BD59-A6C34878D82A}">
                    <a16:rowId xmlns:a16="http://schemas.microsoft.com/office/drawing/2014/main" val="2301975782"/>
                  </a:ext>
                </a:extLst>
              </a:tr>
              <a:tr h="556695">
                <a:tc>
                  <a:txBody>
                    <a:bodyPr/>
                    <a:lstStyle/>
                    <a:p>
                      <a:r>
                        <a:rPr lang="en-US" dirty="0"/>
                        <a:t>Diameter of the socket at hexagonal head side of the Bolt  (C)</a:t>
                      </a:r>
                    </a:p>
                  </a:txBody>
                  <a:tcPr/>
                </a:tc>
                <a:tc>
                  <a:txBody>
                    <a:bodyPr/>
                    <a:lstStyle/>
                    <a:p>
                      <a:r>
                        <a:rPr lang="en-US" dirty="0"/>
                        <a:t>102 mm</a:t>
                      </a:r>
                    </a:p>
                  </a:txBody>
                  <a:tcPr/>
                </a:tc>
                <a:extLst>
                  <a:ext uri="{0D108BD9-81ED-4DB2-BD59-A6C34878D82A}">
                    <a16:rowId xmlns:a16="http://schemas.microsoft.com/office/drawing/2014/main" val="2159907970"/>
                  </a:ext>
                </a:extLst>
              </a:tr>
              <a:tr h="243157">
                <a:tc>
                  <a:txBody>
                    <a:bodyPr/>
                    <a:lstStyle/>
                    <a:p>
                      <a:r>
                        <a:rPr lang="en-US" dirty="0"/>
                        <a:t>Diameter of the socket at Anvil of  (A)</a:t>
                      </a:r>
                    </a:p>
                  </a:txBody>
                  <a:tcPr/>
                </a:tc>
                <a:tc>
                  <a:txBody>
                    <a:bodyPr/>
                    <a:lstStyle/>
                    <a:p>
                      <a:r>
                        <a:rPr lang="en-US" dirty="0"/>
                        <a:t>84 mm</a:t>
                      </a:r>
                    </a:p>
                  </a:txBody>
                  <a:tcPr/>
                </a:tc>
                <a:extLst>
                  <a:ext uri="{0D108BD9-81ED-4DB2-BD59-A6C34878D82A}">
                    <a16:rowId xmlns:a16="http://schemas.microsoft.com/office/drawing/2014/main" val="231716205"/>
                  </a:ext>
                </a:extLst>
              </a:tr>
            </a:tbl>
          </a:graphicData>
        </a:graphic>
      </p:graphicFrame>
      <p:sp>
        <p:nvSpPr>
          <p:cNvPr id="24" name="Title 1">
            <a:extLst>
              <a:ext uri="{FF2B5EF4-FFF2-40B4-BE49-F238E27FC236}">
                <a16:creationId xmlns:a16="http://schemas.microsoft.com/office/drawing/2014/main" id="{9DB3F0B9-3A22-346A-3158-5373C7D9AF0C}"/>
              </a:ext>
            </a:extLst>
          </p:cNvPr>
          <p:cNvSpPr>
            <a:spLocks noGrp="1"/>
          </p:cNvSpPr>
          <p:nvPr>
            <p:ph type="title"/>
          </p:nvPr>
        </p:nvSpPr>
        <p:spPr>
          <a:xfrm>
            <a:off x="428692" y="291197"/>
            <a:ext cx="11866880" cy="1325563"/>
          </a:xfrm>
        </p:spPr>
        <p:txBody>
          <a:bodyPr>
            <a:normAutofit/>
          </a:bodyPr>
          <a:lstStyle/>
          <a:p>
            <a:r>
              <a:rPr lang="en-US" sz="4000" dirty="0"/>
              <a:t>Battery </a:t>
            </a:r>
            <a:r>
              <a:rPr lang="en-US" sz="4000" dirty="0" err="1"/>
              <a:t>Torqure</a:t>
            </a:r>
            <a:r>
              <a:rPr lang="en-US" sz="4000" dirty="0"/>
              <a:t> wrench for M39 bolts</a:t>
            </a:r>
          </a:p>
        </p:txBody>
      </p:sp>
      <p:pic>
        <p:nvPicPr>
          <p:cNvPr id="7" name="Picture 6">
            <a:extLst>
              <a:ext uri="{FF2B5EF4-FFF2-40B4-BE49-F238E27FC236}">
                <a16:creationId xmlns:a16="http://schemas.microsoft.com/office/drawing/2014/main" id="{D828986C-6B3C-FE71-9020-A456243C23BF}"/>
              </a:ext>
            </a:extLst>
          </p:cNvPr>
          <p:cNvPicPr>
            <a:picLocks noChangeAspect="1"/>
          </p:cNvPicPr>
          <p:nvPr/>
        </p:nvPicPr>
        <p:blipFill>
          <a:blip r:embed="rId2"/>
          <a:stretch>
            <a:fillRect/>
          </a:stretch>
        </p:blipFill>
        <p:spPr>
          <a:xfrm>
            <a:off x="0" y="1427584"/>
            <a:ext cx="7257766" cy="4973216"/>
          </a:xfrm>
          <a:prstGeom prst="rect">
            <a:avLst/>
          </a:prstGeom>
        </p:spPr>
      </p:pic>
      <p:pic>
        <p:nvPicPr>
          <p:cNvPr id="9" name="Picture 8">
            <a:extLst>
              <a:ext uri="{FF2B5EF4-FFF2-40B4-BE49-F238E27FC236}">
                <a16:creationId xmlns:a16="http://schemas.microsoft.com/office/drawing/2014/main" id="{7796F44E-04DA-35C2-4FDF-D7B793B25159}"/>
              </a:ext>
            </a:extLst>
          </p:cNvPr>
          <p:cNvPicPr>
            <a:picLocks noChangeAspect="1"/>
          </p:cNvPicPr>
          <p:nvPr/>
        </p:nvPicPr>
        <p:blipFill>
          <a:blip r:embed="rId3"/>
          <a:stretch>
            <a:fillRect/>
          </a:stretch>
        </p:blipFill>
        <p:spPr>
          <a:xfrm>
            <a:off x="7566611" y="1427584"/>
            <a:ext cx="3172924" cy="2150920"/>
          </a:xfrm>
          <a:prstGeom prst="rect">
            <a:avLst/>
          </a:prstGeom>
        </p:spPr>
      </p:pic>
      <p:sp>
        <p:nvSpPr>
          <p:cNvPr id="11" name="Rectangle 10">
            <a:extLst>
              <a:ext uri="{FF2B5EF4-FFF2-40B4-BE49-F238E27FC236}">
                <a16:creationId xmlns:a16="http://schemas.microsoft.com/office/drawing/2014/main" id="{9E17BBF1-9CB0-4D8B-DEF0-B7DA7633C177}"/>
              </a:ext>
            </a:extLst>
          </p:cNvPr>
          <p:cNvSpPr/>
          <p:nvPr/>
        </p:nvSpPr>
        <p:spPr>
          <a:xfrm>
            <a:off x="51786" y="6199218"/>
            <a:ext cx="7257766" cy="21460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A0A7B9-634D-40A2-86CA-C438F2D9C82E}"/>
              </a:ext>
            </a:extLst>
          </p:cNvPr>
          <p:cNvSpPr txBox="1"/>
          <p:nvPr/>
        </p:nvSpPr>
        <p:spPr>
          <a:xfrm>
            <a:off x="10242430" y="6289804"/>
            <a:ext cx="2090057" cy="230832"/>
          </a:xfrm>
          <a:prstGeom prst="rect">
            <a:avLst/>
          </a:prstGeom>
          <a:noFill/>
        </p:spPr>
        <p:txBody>
          <a:bodyPr wrap="square" rtlCol="0">
            <a:spAutoFit/>
          </a:bodyPr>
          <a:lstStyle/>
          <a:p>
            <a:pPr algn="l"/>
            <a:r>
              <a:rPr lang="en-US" sz="900" dirty="0"/>
              <a:t>Source: ENERPAC</a:t>
            </a:r>
          </a:p>
        </p:txBody>
      </p:sp>
      <p:sp>
        <p:nvSpPr>
          <p:cNvPr id="2" name="Fußzeilenplatzhalter 5">
            <a:extLst>
              <a:ext uri="{FF2B5EF4-FFF2-40B4-BE49-F238E27FC236}">
                <a16:creationId xmlns:a16="http://schemas.microsoft.com/office/drawing/2014/main" id="{BB48A818-FD3A-9426-CC83-6A3F5199B19F}"/>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3" name="Fußzeilenplatzhalter 5">
            <a:extLst>
              <a:ext uri="{FF2B5EF4-FFF2-40B4-BE49-F238E27FC236}">
                <a16:creationId xmlns:a16="http://schemas.microsoft.com/office/drawing/2014/main" id="{DCA9C15A-E4FB-26EA-FBB3-AEAD0C4CED49}"/>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29994683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5E1DF7-8E58-92F6-4A27-2620DBDCE78E}"/>
              </a:ext>
            </a:extLst>
          </p:cNvPr>
          <p:cNvSpPr>
            <a:spLocks noGrp="1"/>
          </p:cNvSpPr>
          <p:nvPr>
            <p:ph type="dt" sz="half" idx="19"/>
          </p:nvPr>
        </p:nvSpPr>
        <p:spPr/>
        <p:txBody>
          <a:bodyPr/>
          <a:lstStyle/>
          <a:p>
            <a:r>
              <a:rPr lang="en-US"/>
              <a:t>04/11/2025</a:t>
            </a:r>
            <a:endParaRPr lang="en-GB" dirty="0"/>
          </a:p>
        </p:txBody>
      </p:sp>
      <p:sp>
        <p:nvSpPr>
          <p:cNvPr id="5" name="Slide Number Placeholder 4">
            <a:extLst>
              <a:ext uri="{FF2B5EF4-FFF2-40B4-BE49-F238E27FC236}">
                <a16:creationId xmlns:a16="http://schemas.microsoft.com/office/drawing/2014/main" id="{ABE5A249-1BCB-A211-EACB-188FE63A3312}"/>
              </a:ext>
            </a:extLst>
          </p:cNvPr>
          <p:cNvSpPr>
            <a:spLocks noGrp="1"/>
          </p:cNvSpPr>
          <p:nvPr>
            <p:ph type="sldNum" sz="quarter" idx="21"/>
          </p:nvPr>
        </p:nvSpPr>
        <p:spPr/>
        <p:txBody>
          <a:bodyPr/>
          <a:lstStyle/>
          <a:p>
            <a:fld id="{013F6232-4F06-48BA-8F69-BF531F607829}" type="slidenum">
              <a:rPr lang="en-GB" smtClean="0"/>
              <a:pPr/>
              <a:t>111</a:t>
            </a:fld>
            <a:endParaRPr lang="en-GB" dirty="0"/>
          </a:p>
        </p:txBody>
      </p:sp>
      <p:pic>
        <p:nvPicPr>
          <p:cNvPr id="8" name="Picture 7">
            <a:extLst>
              <a:ext uri="{FF2B5EF4-FFF2-40B4-BE49-F238E27FC236}">
                <a16:creationId xmlns:a16="http://schemas.microsoft.com/office/drawing/2014/main" id="{DD283CF4-9684-BF40-2172-EE23B5A9F170}"/>
              </a:ext>
            </a:extLst>
          </p:cNvPr>
          <p:cNvPicPr>
            <a:picLocks noChangeAspect="1"/>
          </p:cNvPicPr>
          <p:nvPr/>
        </p:nvPicPr>
        <p:blipFill>
          <a:blip r:embed="rId2"/>
          <a:srcRect l="3080" t="8206"/>
          <a:stretch>
            <a:fillRect/>
          </a:stretch>
        </p:blipFill>
        <p:spPr>
          <a:xfrm>
            <a:off x="5477070" y="1779328"/>
            <a:ext cx="6401163" cy="4299663"/>
          </a:xfrm>
          <a:prstGeom prst="rect">
            <a:avLst/>
          </a:prstGeom>
        </p:spPr>
      </p:pic>
      <p:sp>
        <p:nvSpPr>
          <p:cNvPr id="10" name="TextBox 9">
            <a:extLst>
              <a:ext uri="{FF2B5EF4-FFF2-40B4-BE49-F238E27FC236}">
                <a16:creationId xmlns:a16="http://schemas.microsoft.com/office/drawing/2014/main" id="{4FACC716-C12B-E229-80AB-ED7AF48EB60A}"/>
              </a:ext>
            </a:extLst>
          </p:cNvPr>
          <p:cNvSpPr txBox="1"/>
          <p:nvPr/>
        </p:nvSpPr>
        <p:spPr>
          <a:xfrm>
            <a:off x="373258" y="1455388"/>
            <a:ext cx="6139542" cy="369332"/>
          </a:xfrm>
          <a:prstGeom prst="rect">
            <a:avLst/>
          </a:prstGeom>
          <a:noFill/>
        </p:spPr>
        <p:txBody>
          <a:bodyPr wrap="square">
            <a:spAutoFit/>
          </a:bodyPr>
          <a:lstStyle/>
          <a:p>
            <a:pPr marL="285750" indent="-285750">
              <a:buFont typeface="Wingdings" panose="05000000000000000000" pitchFamily="2" charset="2"/>
              <a:buChar char="§"/>
            </a:pPr>
            <a:r>
              <a:rPr lang="en-US" b="1" dirty="0"/>
              <a:t>ISO 898-1:2013</a:t>
            </a:r>
          </a:p>
        </p:txBody>
      </p:sp>
      <p:sp>
        <p:nvSpPr>
          <p:cNvPr id="11" name="Rectangle 10">
            <a:extLst>
              <a:ext uri="{FF2B5EF4-FFF2-40B4-BE49-F238E27FC236}">
                <a16:creationId xmlns:a16="http://schemas.microsoft.com/office/drawing/2014/main" id="{B9DFE5A8-38C8-18F6-AE2A-9BB256FEDB30}"/>
              </a:ext>
            </a:extLst>
          </p:cNvPr>
          <p:cNvSpPr/>
          <p:nvPr/>
        </p:nvSpPr>
        <p:spPr>
          <a:xfrm>
            <a:off x="11000792" y="2845837"/>
            <a:ext cx="419877" cy="23326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4B1350-9921-F4AF-51E4-DD23954038B8}"/>
              </a:ext>
            </a:extLst>
          </p:cNvPr>
          <p:cNvSpPr/>
          <p:nvPr/>
        </p:nvSpPr>
        <p:spPr>
          <a:xfrm>
            <a:off x="11000791" y="4920343"/>
            <a:ext cx="419877" cy="23326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FE206714-5FDC-1AC7-2639-280B0DF7CD6C}"/>
              </a:ext>
            </a:extLst>
          </p:cNvPr>
          <p:cNvGraphicFramePr>
            <a:graphicFrameLocks noGrp="1"/>
          </p:cNvGraphicFramePr>
          <p:nvPr>
            <p:extLst>
              <p:ext uri="{D42A27DB-BD31-4B8C-83A1-F6EECF244321}">
                <p14:modId xmlns:p14="http://schemas.microsoft.com/office/powerpoint/2010/main" val="2130776844"/>
              </p:ext>
            </p:extLst>
          </p:nvPr>
        </p:nvGraphicFramePr>
        <p:xfrm>
          <a:off x="373258" y="1909143"/>
          <a:ext cx="5010540" cy="1005840"/>
        </p:xfrm>
        <a:graphic>
          <a:graphicData uri="http://schemas.openxmlformats.org/drawingml/2006/table">
            <a:tbl>
              <a:tblPr>
                <a:tableStyleId>{ED083AE6-46FA-4A59-8FB0-9F97EB10719F}</a:tableStyleId>
              </a:tblPr>
              <a:tblGrid>
                <a:gridCol w="1670180">
                  <a:extLst>
                    <a:ext uri="{9D8B030D-6E8A-4147-A177-3AD203B41FA5}">
                      <a16:colId xmlns:a16="http://schemas.microsoft.com/office/drawing/2014/main" val="80226065"/>
                    </a:ext>
                  </a:extLst>
                </a:gridCol>
                <a:gridCol w="1670180">
                  <a:extLst>
                    <a:ext uri="{9D8B030D-6E8A-4147-A177-3AD203B41FA5}">
                      <a16:colId xmlns:a16="http://schemas.microsoft.com/office/drawing/2014/main" val="1877898169"/>
                    </a:ext>
                  </a:extLst>
                </a:gridCol>
                <a:gridCol w="1670180">
                  <a:extLst>
                    <a:ext uri="{9D8B030D-6E8A-4147-A177-3AD203B41FA5}">
                      <a16:colId xmlns:a16="http://schemas.microsoft.com/office/drawing/2014/main" val="409721096"/>
                    </a:ext>
                  </a:extLst>
                </a:gridCol>
              </a:tblGrid>
              <a:tr h="0">
                <a:tc>
                  <a:txBody>
                    <a:bodyPr/>
                    <a:lstStyle/>
                    <a:p>
                      <a:pPr>
                        <a:buNone/>
                      </a:pPr>
                      <a:endParaRPr lang="en-US" sz="1050" dirty="0"/>
                    </a:p>
                  </a:txBody>
                  <a:tcPr anchor="ctr"/>
                </a:tc>
                <a:tc>
                  <a:txBody>
                    <a:bodyPr/>
                    <a:lstStyle/>
                    <a:p>
                      <a:pPr>
                        <a:buNone/>
                      </a:pPr>
                      <a:endParaRPr lang="en-US" sz="1050" dirty="0"/>
                    </a:p>
                  </a:txBody>
                  <a:tcPr anchor="ctr"/>
                </a:tc>
                <a:tc>
                  <a:txBody>
                    <a:bodyPr/>
                    <a:lstStyle/>
                    <a:p>
                      <a:pPr>
                        <a:buNone/>
                      </a:pPr>
                      <a:r>
                        <a:rPr lang="en-US" sz="1050"/>
                        <a:t>Grade 10.9</a:t>
                      </a:r>
                    </a:p>
                  </a:txBody>
                  <a:tcPr anchor="ctr"/>
                </a:tc>
                <a:extLst>
                  <a:ext uri="{0D108BD9-81ED-4DB2-BD59-A6C34878D82A}">
                    <a16:rowId xmlns:a16="http://schemas.microsoft.com/office/drawing/2014/main" val="3481740880"/>
                  </a:ext>
                </a:extLst>
              </a:tr>
              <a:tr h="0">
                <a:tc>
                  <a:txBody>
                    <a:bodyPr/>
                    <a:lstStyle/>
                    <a:p>
                      <a:pPr>
                        <a:buNone/>
                      </a:pPr>
                      <a:r>
                        <a:rPr lang="en-US" sz="1050" dirty="0"/>
                        <a:t>Ultimate tensile strength</a:t>
                      </a:r>
                    </a:p>
                  </a:txBody>
                  <a:tcPr anchor="ctr"/>
                </a:tc>
                <a:tc>
                  <a:txBody>
                    <a:bodyPr/>
                    <a:lstStyle/>
                    <a:p>
                      <a:pPr algn="ctr">
                        <a:buNone/>
                      </a:pPr>
                      <a:r>
                        <a:rPr lang="en-US" sz="1050" dirty="0"/>
                        <a:t>R</a:t>
                      </a:r>
                      <a:r>
                        <a:rPr lang="en-US" sz="1050" baseline="-25000" dirty="0"/>
                        <a:t>m</a:t>
                      </a:r>
                      <a:r>
                        <a:rPr lang="en-US" sz="1050" dirty="0"/>
                        <a:t> </a:t>
                      </a:r>
                    </a:p>
                  </a:txBody>
                  <a:tcPr anchor="ctr"/>
                </a:tc>
                <a:tc>
                  <a:txBody>
                    <a:bodyPr/>
                    <a:lstStyle/>
                    <a:p>
                      <a:pPr>
                        <a:buNone/>
                      </a:pPr>
                      <a:r>
                        <a:rPr lang="en-US" sz="1050" b="1" dirty="0"/>
                        <a:t>1000 </a:t>
                      </a:r>
                      <a:r>
                        <a:rPr lang="en-US" sz="1050" dirty="0"/>
                        <a:t>MPa</a:t>
                      </a:r>
                    </a:p>
                  </a:txBody>
                  <a:tcPr anchor="ctr"/>
                </a:tc>
                <a:extLst>
                  <a:ext uri="{0D108BD9-81ED-4DB2-BD59-A6C34878D82A}">
                    <a16:rowId xmlns:a16="http://schemas.microsoft.com/office/drawing/2014/main" val="1251230276"/>
                  </a:ext>
                </a:extLst>
              </a:tr>
              <a:tr h="0">
                <a:tc>
                  <a:txBody>
                    <a:bodyPr/>
                    <a:lstStyle/>
                    <a:p>
                      <a:pPr>
                        <a:buNone/>
                      </a:pPr>
                      <a:r>
                        <a:rPr lang="en-US" sz="1050"/>
                        <a:t>Yield strength</a:t>
                      </a:r>
                    </a:p>
                  </a:txBody>
                  <a:tcPr anchor="ctr"/>
                </a:tc>
                <a:tc>
                  <a:txBody>
                    <a:bodyPr/>
                    <a:lstStyle/>
                    <a:p>
                      <a:pPr algn="ctr">
                        <a:buNone/>
                      </a:pPr>
                      <a:r>
                        <a:rPr lang="en-US" sz="1050" dirty="0"/>
                        <a:t>R</a:t>
                      </a:r>
                      <a:r>
                        <a:rPr lang="en-US" sz="1050" baseline="-25000" dirty="0"/>
                        <a:t>e</a:t>
                      </a:r>
                      <a:r>
                        <a:rPr lang="en-US" sz="1050" dirty="0"/>
                        <a:t> </a:t>
                      </a:r>
                    </a:p>
                  </a:txBody>
                  <a:tcPr anchor="ctr"/>
                </a:tc>
                <a:tc>
                  <a:txBody>
                    <a:bodyPr/>
                    <a:lstStyle/>
                    <a:p>
                      <a:pPr>
                        <a:buNone/>
                      </a:pPr>
                      <a:r>
                        <a:rPr lang="en-US" sz="1050" b="1" dirty="0"/>
                        <a:t>900</a:t>
                      </a:r>
                      <a:r>
                        <a:rPr lang="en-US" sz="1050" dirty="0"/>
                        <a:t>MPa</a:t>
                      </a:r>
                    </a:p>
                  </a:txBody>
                  <a:tcPr anchor="ctr"/>
                </a:tc>
                <a:extLst>
                  <a:ext uri="{0D108BD9-81ED-4DB2-BD59-A6C34878D82A}">
                    <a16:rowId xmlns:a16="http://schemas.microsoft.com/office/drawing/2014/main" val="306082943"/>
                  </a:ext>
                </a:extLst>
              </a:tr>
              <a:tr h="0">
                <a:tc>
                  <a:txBody>
                    <a:bodyPr/>
                    <a:lstStyle/>
                    <a:p>
                      <a:pPr>
                        <a:buNone/>
                      </a:pPr>
                      <a:r>
                        <a:rPr lang="en-US" sz="1050" dirty="0"/>
                        <a:t>Proof load stress</a:t>
                      </a:r>
                    </a:p>
                  </a:txBody>
                  <a:tcPr anchor="ctr"/>
                </a:tc>
                <a:tc>
                  <a:txBody>
                    <a:bodyPr/>
                    <a:lstStyle/>
                    <a:p>
                      <a:pPr algn="ctr">
                        <a:buNone/>
                      </a:pPr>
                      <a:r>
                        <a:rPr lang="en-US" sz="1050" dirty="0"/>
                        <a:t> </a:t>
                      </a:r>
                      <a:r>
                        <a:rPr lang="en-US" sz="1050" dirty="0" err="1"/>
                        <a:t>S</a:t>
                      </a:r>
                      <a:r>
                        <a:rPr lang="en-US" sz="1050" baseline="-25000" dirty="0" err="1"/>
                        <a:t>p</a:t>
                      </a:r>
                      <a:endParaRPr lang="en-US" sz="1050" dirty="0"/>
                    </a:p>
                  </a:txBody>
                  <a:tcPr anchor="ctr"/>
                </a:tc>
                <a:tc>
                  <a:txBody>
                    <a:bodyPr/>
                    <a:lstStyle/>
                    <a:p>
                      <a:pPr>
                        <a:buNone/>
                      </a:pPr>
                      <a:r>
                        <a:rPr lang="en-US" sz="1050" dirty="0"/>
                        <a:t>830MPa</a:t>
                      </a:r>
                    </a:p>
                  </a:txBody>
                  <a:tcPr anchor="ctr"/>
                </a:tc>
                <a:extLst>
                  <a:ext uri="{0D108BD9-81ED-4DB2-BD59-A6C34878D82A}">
                    <a16:rowId xmlns:a16="http://schemas.microsoft.com/office/drawing/2014/main" val="1352509384"/>
                  </a:ext>
                </a:extLst>
              </a:tr>
            </a:tbl>
          </a:graphicData>
        </a:graphic>
      </p:graphicFrame>
      <p:sp>
        <p:nvSpPr>
          <p:cNvPr id="18" name="TextBox 17">
            <a:extLst>
              <a:ext uri="{FF2B5EF4-FFF2-40B4-BE49-F238E27FC236}">
                <a16:creationId xmlns:a16="http://schemas.microsoft.com/office/drawing/2014/main" id="{11E1C7C1-0156-B06D-2739-9F3A7B0B4425}"/>
              </a:ext>
            </a:extLst>
          </p:cNvPr>
          <p:cNvSpPr txBox="1"/>
          <p:nvPr/>
        </p:nvSpPr>
        <p:spPr>
          <a:xfrm>
            <a:off x="304140" y="2989062"/>
            <a:ext cx="6139542" cy="369332"/>
          </a:xfrm>
          <a:prstGeom prst="rect">
            <a:avLst/>
          </a:prstGeom>
          <a:noFill/>
        </p:spPr>
        <p:txBody>
          <a:bodyPr wrap="square">
            <a:spAutoFit/>
          </a:bodyPr>
          <a:lstStyle/>
          <a:p>
            <a:pPr marL="342900" indent="-342900">
              <a:buFont typeface="Wingdings" panose="05000000000000000000" pitchFamily="2" charset="2"/>
              <a:buChar char="§"/>
            </a:pPr>
            <a:r>
              <a:rPr lang="en-US" dirty="0"/>
              <a:t>R</a:t>
            </a:r>
            <a:r>
              <a:rPr lang="en-US" baseline="-25000" dirty="0"/>
              <a:t>e</a:t>
            </a:r>
            <a:r>
              <a:rPr lang="en-US" dirty="0"/>
              <a:t> /R</a:t>
            </a:r>
            <a:r>
              <a:rPr lang="en-US" baseline="-25000" dirty="0"/>
              <a:t>m</a:t>
            </a:r>
            <a:r>
              <a:rPr lang="en-US" dirty="0"/>
              <a:t> =0.9</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6E2DCF-3FC8-088E-5E66-C8511CCBF86C}"/>
                  </a:ext>
                </a:extLst>
              </p:cNvPr>
              <p:cNvSpPr txBox="1"/>
              <p:nvPr/>
            </p:nvSpPr>
            <p:spPr>
              <a:xfrm>
                <a:off x="1209470" y="3404480"/>
                <a:ext cx="1903446" cy="367408"/>
              </a:xfrm>
              <a:prstGeom prst="rect">
                <a:avLst/>
              </a:prstGeom>
              <a:noFill/>
            </p:spPr>
            <p:txBody>
              <a:bodyPr wrap="square" lIns="0" tIns="0" rIns="0" bIns="0" rtlCol="0">
                <a:spAutoFit/>
              </a:bodyPr>
              <a:lstStyle/>
              <a:p>
                <a:pPr algn="l"/>
                <a14:m>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rPr>
                          <m:t>4</m:t>
                        </m:r>
                      </m:den>
                    </m:f>
                  </m:oMath>
                </a14:m>
                <a:r>
                  <a:rPr lang="en-US" dirty="0"/>
                  <a:t>(</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9382</m:t>
                        </m:r>
                        <m:r>
                          <a:rPr lang="en-US" b="0" i="1" smtClean="0">
                            <a:latin typeface="Cambria Math" panose="02040503050406030204" pitchFamily="18" charset="0"/>
                          </a:rPr>
                          <m:t>𝑃</m:t>
                        </m:r>
                        <m:r>
                          <a:rPr lang="en-US" b="0" i="1" smtClean="0">
                            <a:latin typeface="Cambria Math" panose="02040503050406030204" pitchFamily="18" charset="0"/>
                          </a:rPr>
                          <m:t>)</m:t>
                        </m:r>
                      </m:e>
                      <m:sup>
                        <m:r>
                          <a:rPr lang="en-US" i="1" smtClean="0">
                            <a:latin typeface="Cambria Math" panose="02040503050406030204" pitchFamily="18" charset="0"/>
                          </a:rPr>
                          <m:t>2</m:t>
                        </m:r>
                      </m:sup>
                    </m:sSup>
                  </m:oMath>
                </a14:m>
                <a:endParaRPr lang="en-US" dirty="0"/>
              </a:p>
            </p:txBody>
          </p:sp>
        </mc:Choice>
        <mc:Fallback xmlns="">
          <p:sp>
            <p:nvSpPr>
              <p:cNvPr id="23" name="TextBox 22">
                <a:extLst>
                  <a:ext uri="{FF2B5EF4-FFF2-40B4-BE49-F238E27FC236}">
                    <a16:creationId xmlns:a16="http://schemas.microsoft.com/office/drawing/2014/main" id="{516E2DCF-3FC8-088E-5E66-C8511CCBF86C}"/>
                  </a:ext>
                </a:extLst>
              </p:cNvPr>
              <p:cNvSpPr txBox="1">
                <a:spLocks noRot="1" noChangeAspect="1" noMove="1" noResize="1" noEditPoints="1" noAdjustHandles="1" noChangeArrowheads="1" noChangeShapeType="1" noTextEdit="1"/>
              </p:cNvSpPr>
              <p:nvPr/>
            </p:nvSpPr>
            <p:spPr>
              <a:xfrm>
                <a:off x="1209470" y="3404480"/>
                <a:ext cx="1903446" cy="367408"/>
              </a:xfrm>
              <a:prstGeom prst="rect">
                <a:avLst/>
              </a:prstGeom>
              <a:blipFill>
                <a:blip r:embed="rId3"/>
                <a:stretch>
                  <a:fillRect l="-2556" t="-9836" b="-2459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13C168F2-44DB-2AEF-0916-2D62AACBA3F5}"/>
              </a:ext>
            </a:extLst>
          </p:cNvPr>
          <p:cNvSpPr txBox="1"/>
          <p:nvPr/>
        </p:nvSpPr>
        <p:spPr>
          <a:xfrm>
            <a:off x="335934" y="3401763"/>
            <a:ext cx="1044995" cy="369332"/>
          </a:xfrm>
          <a:prstGeom prst="rect">
            <a:avLst/>
          </a:prstGeom>
          <a:noFill/>
        </p:spPr>
        <p:txBody>
          <a:bodyPr wrap="square" rtlCol="0">
            <a:spAutoFit/>
          </a:bodyPr>
          <a:lstStyle/>
          <a:p>
            <a:pPr marL="285750" indent="-285750" algn="l">
              <a:buFont typeface="Wingdings" panose="05000000000000000000" pitchFamily="2" charset="2"/>
              <a:buChar char="§"/>
            </a:pPr>
            <a:r>
              <a:rPr lang="en-US" dirty="0"/>
              <a:t>A</a:t>
            </a:r>
            <a:r>
              <a:rPr lang="en-US" baseline="-25000" dirty="0"/>
              <a:t>s</a:t>
            </a:r>
            <a:r>
              <a:rPr lang="en-US" dirty="0"/>
              <a: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F80B994-7AE6-7299-509C-7546A1BF479F}"/>
                  </a:ext>
                </a:extLst>
              </p:cNvPr>
              <p:cNvSpPr txBox="1"/>
              <p:nvPr/>
            </p:nvSpPr>
            <p:spPr>
              <a:xfrm>
                <a:off x="2889083" y="3448800"/>
                <a:ext cx="2220670" cy="367408"/>
              </a:xfrm>
              <a:prstGeom prst="rect">
                <a:avLst/>
              </a:prstGeom>
              <a:noFill/>
            </p:spPr>
            <p:txBody>
              <a:bodyPr wrap="square" lIns="0" tIns="0" rIns="0" bIns="0" rtlCol="0">
                <a:spAutoFit/>
              </a:bodyPr>
              <a:lstStyle/>
              <a:p>
                <a:pPr algn="l"/>
                <a14:m>
                  <m:oMath xmlns:m="http://schemas.openxmlformats.org/officeDocument/2006/math">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rPr>
                          <m:t>4</m:t>
                        </m:r>
                      </m:den>
                    </m:f>
                  </m:oMath>
                </a14:m>
                <a:r>
                  <a:rPr lang="en-US" dirty="0"/>
                  <a:t>(</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39</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9382</m:t>
                        </m:r>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e>
                      <m:sup>
                        <m:r>
                          <a:rPr lang="en-US" i="1" smtClean="0">
                            <a:latin typeface="Cambria Math" panose="02040503050406030204" pitchFamily="18" charset="0"/>
                          </a:rPr>
                          <m:t>2</m:t>
                        </m:r>
                      </m:sup>
                    </m:sSup>
                  </m:oMath>
                </a14:m>
                <a:endParaRPr lang="en-US" dirty="0"/>
              </a:p>
            </p:txBody>
          </p:sp>
        </mc:Choice>
        <mc:Fallback xmlns="">
          <p:sp>
            <p:nvSpPr>
              <p:cNvPr id="25" name="TextBox 24">
                <a:extLst>
                  <a:ext uri="{FF2B5EF4-FFF2-40B4-BE49-F238E27FC236}">
                    <a16:creationId xmlns:a16="http://schemas.microsoft.com/office/drawing/2014/main" id="{0F80B994-7AE6-7299-509C-7546A1BF479F}"/>
                  </a:ext>
                </a:extLst>
              </p:cNvPr>
              <p:cNvSpPr txBox="1">
                <a:spLocks noRot="1" noChangeAspect="1" noMove="1" noResize="1" noEditPoints="1" noAdjustHandles="1" noChangeArrowheads="1" noChangeShapeType="1" noTextEdit="1"/>
              </p:cNvSpPr>
              <p:nvPr/>
            </p:nvSpPr>
            <p:spPr>
              <a:xfrm>
                <a:off x="2889083" y="3448800"/>
                <a:ext cx="2220670" cy="367408"/>
              </a:xfrm>
              <a:prstGeom prst="rect">
                <a:avLst/>
              </a:prstGeom>
              <a:blipFill>
                <a:blip r:embed="rId4"/>
                <a:stretch>
                  <a:fillRect l="-2473" t="-10000" b="-25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A1C9FBAE-D539-5ED6-44E1-AB968AA150F9}"/>
              </a:ext>
            </a:extLst>
          </p:cNvPr>
          <p:cNvSpPr txBox="1"/>
          <p:nvPr/>
        </p:nvSpPr>
        <p:spPr>
          <a:xfrm>
            <a:off x="2828366" y="3816208"/>
            <a:ext cx="6139542" cy="369332"/>
          </a:xfrm>
          <a:prstGeom prst="rect">
            <a:avLst/>
          </a:prstGeom>
          <a:noFill/>
        </p:spPr>
        <p:txBody>
          <a:bodyPr wrap="square">
            <a:spAutoFit/>
          </a:bodyPr>
          <a:lstStyle/>
          <a:p>
            <a:r>
              <a:rPr lang="en-US" dirty="0"/>
              <a:t>= 975.8 mm</a:t>
            </a:r>
            <a:r>
              <a:rPr lang="en-US" baseline="30000" dirty="0"/>
              <a:t>2</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67CD696-E19F-EED9-3583-C2BB6E4CAEC8}"/>
                  </a:ext>
                </a:extLst>
              </p:cNvPr>
              <p:cNvSpPr txBox="1"/>
              <p:nvPr/>
            </p:nvSpPr>
            <p:spPr>
              <a:xfrm>
                <a:off x="318368" y="4202283"/>
                <a:ext cx="5141430" cy="1200329"/>
              </a:xfrm>
              <a:prstGeom prst="rect">
                <a:avLst/>
              </a:prstGeom>
              <a:noFill/>
            </p:spPr>
            <p:txBody>
              <a:bodyPr wrap="square">
                <a:spAutoFit/>
              </a:bodyPr>
              <a:lstStyle/>
              <a:p>
                <a:pPr marL="285750" indent="-285750">
                  <a:buFont typeface="Wingdings" panose="05000000000000000000" pitchFamily="2" charset="2"/>
                  <a:buChar char="§"/>
                </a:pPr>
                <a:r>
                  <a:rPr lang="en-US" dirty="0"/>
                  <a:t>F=0.7* R</a:t>
                </a:r>
                <a:r>
                  <a:rPr lang="en-US" baseline="-25000" dirty="0"/>
                  <a:t>e </a:t>
                </a:r>
                <a:r>
                  <a:rPr lang="en-US" dirty="0"/>
                  <a:t>​* A</a:t>
                </a:r>
                <a:r>
                  <a:rPr lang="en-US" baseline="-25000" dirty="0"/>
                  <a:t>s  </a:t>
                </a:r>
                <a:r>
                  <a:rPr lang="en-US" dirty="0"/>
                  <a:t>(Assumption ,preload force ≈ 70% of yield strength</a:t>
                </a:r>
                <a:endParaRPr lang="en-US" i="1" dirty="0">
                  <a:latin typeface="Cambria Math" panose="02040503050406030204" pitchFamily="18" charset="0"/>
                </a:endParaRPr>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𝐹</m:t>
                    </m:r>
                    <m:r>
                      <a:rPr lang="en-US" i="0">
                        <a:latin typeface="Cambria Math" panose="02040503050406030204" pitchFamily="18" charset="0"/>
                      </a:rPr>
                      <m:t>=</m:t>
                    </m:r>
                    <m:r>
                      <a:rPr lang="en-US" i="0">
                        <a:latin typeface="Cambria Math" panose="02040503050406030204" pitchFamily="18" charset="0"/>
                      </a:rPr>
                      <m:t>0</m:t>
                    </m:r>
                    <m:r>
                      <a:rPr lang="en-US" i="0">
                        <a:latin typeface="Cambria Math" panose="02040503050406030204" pitchFamily="18" charset="0"/>
                      </a:rPr>
                      <m:t>.</m:t>
                    </m:r>
                    <m:r>
                      <a:rPr lang="en-US" i="0">
                        <a:latin typeface="Cambria Math" panose="02040503050406030204" pitchFamily="18" charset="0"/>
                      </a:rPr>
                      <m:t>7</m:t>
                    </m:r>
                    <m:r>
                      <a:rPr lang="en-US" i="0">
                        <a:latin typeface="Cambria Math" panose="02040503050406030204" pitchFamily="18" charset="0"/>
                      </a:rPr>
                      <m:t>×</m:t>
                    </m:r>
                    <m:r>
                      <a:rPr lang="en-US" i="0">
                        <a:latin typeface="Cambria Math" panose="02040503050406030204" pitchFamily="18" charset="0"/>
                      </a:rPr>
                      <m:t>900</m:t>
                    </m:r>
                    <m:r>
                      <m:rPr>
                        <m:nor/>
                      </m:rPr>
                      <a:rPr lang="en-US" b="0" i="1">
                        <a:latin typeface="Cambria Math" panose="02040503050406030204" pitchFamily="18" charset="0"/>
                      </a:rPr>
                      <m:t> </m:t>
                    </m:r>
                    <m:r>
                      <m:rPr>
                        <m:nor/>
                      </m:rPr>
                      <a:rPr lang="en-US" b="0" i="1">
                        <a:latin typeface="Cambria Math" panose="02040503050406030204" pitchFamily="18" charset="0"/>
                      </a:rPr>
                      <m:t>MPa</m:t>
                    </m:r>
                    <m:r>
                      <a:rPr lang="en-US" b="0" i="0">
                        <a:latin typeface="Cambria Math" panose="02040503050406030204" pitchFamily="18" charset="0"/>
                      </a:rPr>
                      <m:t>×</m:t>
                    </m:r>
                    <m:r>
                      <m:rPr>
                        <m:nor/>
                      </m:rPr>
                      <a:rPr lang="en-US" b="0" i="1" smtClean="0">
                        <a:latin typeface="Cambria Math" panose="02040503050406030204" pitchFamily="18" charset="0"/>
                      </a:rPr>
                      <m:t>975.8</m:t>
                    </m:r>
                    <m:r>
                      <m:rPr>
                        <m:nor/>
                      </m:rPr>
                      <a:rPr lang="en-US" b="0" i="1">
                        <a:latin typeface="Cambria Math" panose="02040503050406030204" pitchFamily="18" charset="0"/>
                      </a:rPr>
                      <m:t> </m:t>
                    </m:r>
                    <m:sSup>
                      <m:sSupPr>
                        <m:ctrlPr>
                          <a:rPr lang="ar-AE" b="0" i="1">
                            <a:latin typeface="Cambria Math" panose="02040503050406030204" pitchFamily="18" charset="0"/>
                          </a:rPr>
                        </m:ctrlPr>
                      </m:sSupPr>
                      <m:e>
                        <m:r>
                          <m:rPr>
                            <m:nor/>
                          </m:rPr>
                          <a:rPr lang="en-US" b="0" i="1">
                            <a:latin typeface="Cambria Math" panose="02040503050406030204" pitchFamily="18" charset="0"/>
                          </a:rPr>
                          <m:t>mm</m:t>
                        </m:r>
                      </m:e>
                      <m:sup>
                        <m:r>
                          <a:rPr lang="ar-AE" b="0" i="0">
                            <a:latin typeface="Cambria Math" panose="02040503050406030204" pitchFamily="18" charset="0"/>
                          </a:rPr>
                          <m:t>2</m:t>
                        </m:r>
                      </m:sup>
                    </m:sSup>
                    <m:r>
                      <a:rPr lang="ar-AE" b="0" i="0">
                        <a:latin typeface="Cambria Math" panose="02040503050406030204" pitchFamily="18" charset="0"/>
                      </a:rPr>
                      <m:t>=</m:t>
                    </m:r>
                  </m:oMath>
                </a14:m>
                <a:endParaRPr lang="en-US" b="0" i="0" dirty="0">
                  <a:latin typeface="Cambria Math" panose="02040503050406030204" pitchFamily="18" charset="0"/>
                </a:endParaRPr>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𝐹</m:t>
                    </m:r>
                    <m:r>
                      <a:rPr lang="en-US" i="0">
                        <a:latin typeface="Cambria Math" panose="02040503050406030204" pitchFamily="18" charset="0"/>
                      </a:rPr>
                      <m:t>=</m:t>
                    </m:r>
                    <m:r>
                      <m:rPr>
                        <m:nor/>
                      </m:rPr>
                      <a:rPr lang="en-US" b="0" i="1" smtClean="0">
                        <a:latin typeface="Cambria Math" panose="02040503050406030204" pitchFamily="18" charset="0"/>
                      </a:rPr>
                      <m:t>614754</m:t>
                    </m:r>
                    <m:r>
                      <m:rPr>
                        <m:nor/>
                      </m:rPr>
                      <a:rPr lang="en-US" b="0" i="1">
                        <a:latin typeface="Cambria Math" panose="02040503050406030204" pitchFamily="18" charset="0"/>
                      </a:rPr>
                      <m:t>N</m:t>
                    </m:r>
                    <m:r>
                      <a:rPr lang="en-US" b="0" i="0">
                        <a:latin typeface="Cambria Math" panose="02040503050406030204" pitchFamily="18" charset="0"/>
                      </a:rPr>
                      <m:t>≈</m:t>
                    </m:r>
                    <m:r>
                      <m:rPr>
                        <m:nor/>
                      </m:rPr>
                      <a:rPr lang="en-US" b="0" i="1" smtClean="0">
                        <a:latin typeface="Cambria Math" panose="02040503050406030204" pitchFamily="18" charset="0"/>
                      </a:rPr>
                      <m:t>614.754</m:t>
                    </m:r>
                    <m:r>
                      <m:rPr>
                        <m:nor/>
                      </m:rPr>
                      <a:rPr lang="en-US" b="0" i="1">
                        <a:latin typeface="Cambria Math" panose="02040503050406030204" pitchFamily="18" charset="0"/>
                      </a:rPr>
                      <m:t>kN</m:t>
                    </m:r>
                  </m:oMath>
                </a14:m>
                <a:endParaRPr lang="en-US" b="0" dirty="0"/>
              </a:p>
            </p:txBody>
          </p:sp>
        </mc:Choice>
        <mc:Fallback xmlns="">
          <p:sp>
            <p:nvSpPr>
              <p:cNvPr id="29" name="TextBox 28">
                <a:extLst>
                  <a:ext uri="{FF2B5EF4-FFF2-40B4-BE49-F238E27FC236}">
                    <a16:creationId xmlns:a16="http://schemas.microsoft.com/office/drawing/2014/main" id="{B67CD696-E19F-EED9-3583-C2BB6E4CAEC8}"/>
                  </a:ext>
                </a:extLst>
              </p:cNvPr>
              <p:cNvSpPr txBox="1">
                <a:spLocks noRot="1" noChangeAspect="1" noMove="1" noResize="1" noEditPoints="1" noAdjustHandles="1" noChangeArrowheads="1" noChangeShapeType="1" noTextEdit="1"/>
              </p:cNvSpPr>
              <p:nvPr/>
            </p:nvSpPr>
            <p:spPr>
              <a:xfrm>
                <a:off x="318368" y="4202283"/>
                <a:ext cx="5141430" cy="1200329"/>
              </a:xfrm>
              <a:prstGeom prst="rect">
                <a:avLst/>
              </a:prstGeom>
              <a:blipFill>
                <a:blip r:embed="rId5"/>
                <a:stretch>
                  <a:fillRect l="-711" t="-3046" b="-5076"/>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59E3BC9-C76E-5C0C-B4AB-B5C5368B71CC}"/>
              </a:ext>
            </a:extLst>
          </p:cNvPr>
          <p:cNvSpPr txBox="1"/>
          <p:nvPr/>
        </p:nvSpPr>
        <p:spPr>
          <a:xfrm>
            <a:off x="304140" y="5440227"/>
            <a:ext cx="6139542" cy="646331"/>
          </a:xfrm>
          <a:prstGeom prst="rect">
            <a:avLst/>
          </a:prstGeom>
          <a:noFill/>
        </p:spPr>
        <p:txBody>
          <a:bodyPr wrap="square">
            <a:spAutoFit/>
          </a:bodyPr>
          <a:lstStyle/>
          <a:p>
            <a:pPr marL="285750" indent="-285750">
              <a:buFont typeface="Wingdings" panose="05000000000000000000" pitchFamily="2" charset="2"/>
              <a:buChar char="§"/>
            </a:pPr>
            <a:r>
              <a:rPr lang="en-US" dirty="0"/>
              <a:t>Tightening torque T=</a:t>
            </a:r>
            <a:r>
              <a:rPr lang="en-US" dirty="0" err="1"/>
              <a:t>K×F×d</a:t>
            </a:r>
            <a:r>
              <a:rPr lang="en-US" dirty="0"/>
              <a:t> =0.25*614.754*.039</a:t>
            </a:r>
          </a:p>
          <a:p>
            <a:r>
              <a:rPr lang="en-US" dirty="0"/>
              <a:t>= </a:t>
            </a:r>
            <a:r>
              <a:rPr lang="en-US" dirty="0">
                <a:highlight>
                  <a:srgbClr val="FFFF00"/>
                </a:highlight>
              </a:rPr>
              <a:t>5.993 </a:t>
            </a:r>
            <a:r>
              <a:rPr lang="en-US" dirty="0" err="1">
                <a:highlight>
                  <a:srgbClr val="FFFF00"/>
                </a:highlight>
              </a:rPr>
              <a:t>KNm</a:t>
            </a:r>
            <a:endParaRPr lang="en-US" dirty="0">
              <a:highlight>
                <a:srgbClr val="FFFF00"/>
              </a:highlight>
            </a:endParaRPr>
          </a:p>
        </p:txBody>
      </p:sp>
      <p:sp>
        <p:nvSpPr>
          <p:cNvPr id="36" name="TextBox 35">
            <a:extLst>
              <a:ext uri="{FF2B5EF4-FFF2-40B4-BE49-F238E27FC236}">
                <a16:creationId xmlns:a16="http://schemas.microsoft.com/office/drawing/2014/main" id="{3924A989-5D63-B0EC-A388-571D48EFBF02}"/>
              </a:ext>
            </a:extLst>
          </p:cNvPr>
          <p:cNvSpPr txBox="1"/>
          <p:nvPr/>
        </p:nvSpPr>
        <p:spPr>
          <a:xfrm>
            <a:off x="359229" y="6032825"/>
            <a:ext cx="6139542" cy="461665"/>
          </a:xfrm>
          <a:prstGeom prst="rect">
            <a:avLst/>
          </a:prstGeom>
          <a:noFill/>
        </p:spPr>
        <p:txBody>
          <a:bodyPr wrap="square">
            <a:spAutoFit/>
          </a:bodyPr>
          <a:lstStyle/>
          <a:p>
            <a:r>
              <a:rPr lang="en-US" sz="1200" dirty="0"/>
              <a:t>K = nut factor (depends on lubrication , Assuming dry k=0.25)</a:t>
            </a:r>
          </a:p>
          <a:p>
            <a:r>
              <a:rPr lang="en-US" sz="1200" dirty="0"/>
              <a:t>d = nominal diameter (m)</a:t>
            </a:r>
          </a:p>
        </p:txBody>
      </p:sp>
      <p:sp>
        <p:nvSpPr>
          <p:cNvPr id="37" name="TextBox 36">
            <a:extLst>
              <a:ext uri="{FF2B5EF4-FFF2-40B4-BE49-F238E27FC236}">
                <a16:creationId xmlns:a16="http://schemas.microsoft.com/office/drawing/2014/main" id="{11496BC0-72CA-674F-716F-A29C04159C8C}"/>
              </a:ext>
            </a:extLst>
          </p:cNvPr>
          <p:cNvSpPr txBox="1"/>
          <p:nvPr/>
        </p:nvSpPr>
        <p:spPr>
          <a:xfrm>
            <a:off x="10242430" y="6309824"/>
            <a:ext cx="2090057" cy="369332"/>
          </a:xfrm>
          <a:prstGeom prst="rect">
            <a:avLst/>
          </a:prstGeom>
          <a:noFill/>
        </p:spPr>
        <p:txBody>
          <a:bodyPr wrap="square" rtlCol="0">
            <a:spAutoFit/>
          </a:bodyPr>
          <a:lstStyle/>
          <a:p>
            <a:r>
              <a:rPr lang="en-US" sz="900" dirty="0"/>
              <a:t>Source: ISO 898-1:2013</a:t>
            </a:r>
          </a:p>
          <a:p>
            <a:pPr algn="l"/>
            <a:endParaRPr lang="en-US" sz="900" dirty="0"/>
          </a:p>
        </p:txBody>
      </p:sp>
      <p:sp>
        <p:nvSpPr>
          <p:cNvPr id="7" name="Fußzeilenplatzhalter 5">
            <a:extLst>
              <a:ext uri="{FF2B5EF4-FFF2-40B4-BE49-F238E27FC236}">
                <a16:creationId xmlns:a16="http://schemas.microsoft.com/office/drawing/2014/main" id="{65B477B6-37D1-01B1-4A61-2890D279A287}"/>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9" name="Fußzeilenplatzhalter 5">
            <a:extLst>
              <a:ext uri="{FF2B5EF4-FFF2-40B4-BE49-F238E27FC236}">
                <a16:creationId xmlns:a16="http://schemas.microsoft.com/office/drawing/2014/main" id="{7A131FC6-2023-AB79-065A-A4363E373893}"/>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8034100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D0D8ED35-2E13-75BD-2A2E-AC6374785462}"/>
              </a:ext>
            </a:extLst>
          </p:cNvPr>
          <p:cNvSpPr>
            <a:spLocks noGrp="1"/>
          </p:cNvSpPr>
          <p:nvPr>
            <p:ph type="dt" sz="half" idx="10"/>
          </p:nvPr>
        </p:nvSpPr>
        <p:spPr/>
        <p:txBody>
          <a:bodyPr/>
          <a:lstStyle/>
          <a:p>
            <a:r>
              <a:rPr lang="en-US"/>
              <a:t>04/11/2025</a:t>
            </a:r>
            <a:endParaRPr lang="en-GB" dirty="0"/>
          </a:p>
        </p:txBody>
      </p:sp>
      <p:sp>
        <p:nvSpPr>
          <p:cNvPr id="2" name="Titel 1">
            <a:extLst>
              <a:ext uri="{FF2B5EF4-FFF2-40B4-BE49-F238E27FC236}">
                <a16:creationId xmlns:a16="http://schemas.microsoft.com/office/drawing/2014/main" id="{CDCB6ED1-18E3-9640-3D93-84F8B0B15004}"/>
              </a:ext>
            </a:extLst>
          </p:cNvPr>
          <p:cNvSpPr>
            <a:spLocks noGrp="1"/>
          </p:cNvSpPr>
          <p:nvPr>
            <p:ph type="title"/>
          </p:nvPr>
        </p:nvSpPr>
        <p:spPr/>
        <p:txBody>
          <a:bodyPr/>
          <a:lstStyle/>
          <a:p>
            <a:r>
              <a:rPr lang="de-DE" dirty="0"/>
              <a:t>Bibliography – Rotor Bearing System</a:t>
            </a:r>
          </a:p>
        </p:txBody>
      </p:sp>
      <p:sp>
        <p:nvSpPr>
          <p:cNvPr id="7" name="Content Placeholder 2">
            <a:extLst>
              <a:ext uri="{FF2B5EF4-FFF2-40B4-BE49-F238E27FC236}">
                <a16:creationId xmlns:a16="http://schemas.microsoft.com/office/drawing/2014/main" id="{F5C19340-9D16-A981-A772-1E4CF9E86436}"/>
              </a:ext>
            </a:extLst>
          </p:cNvPr>
          <p:cNvSpPr>
            <a:spLocks noGrp="1"/>
          </p:cNvSpPr>
          <p:nvPr>
            <p:ph idx="1" hasCustomPrompt="1"/>
          </p:nvPr>
        </p:nvSpPr>
        <p:spPr>
          <a:xfrm>
            <a:off x="838200" y="1690688"/>
            <a:ext cx="10988040" cy="4351338"/>
          </a:xfrm>
        </p:spPr>
        <p:txBody>
          <a:bodyPr>
            <a:normAutofit/>
          </a:bodyPr>
          <a:lstStyle>
            <a:lvl1pPr marL="0" indent="0">
              <a:buNone/>
              <a:defRPr sz="1600"/>
            </a:lvl1pPr>
          </a:lstStyle>
          <a:p>
            <a:pPr marL="342900" indent="-342900">
              <a:buFont typeface="+mj-lt"/>
              <a:buAutoNum type="arabicPeriod"/>
            </a:pPr>
            <a:r>
              <a:rPr lang="en-US" dirty="0"/>
              <a:t>SKF. (n.d.). </a:t>
            </a:r>
            <a:r>
              <a:rPr lang="en-US" i="1" dirty="0"/>
              <a:t>SAF 240 - Bearing housings</a:t>
            </a:r>
            <a:r>
              <a:rPr lang="en-US" dirty="0"/>
              <a:t>. Retrieved October 30, 2025, from </a:t>
            </a:r>
            <a:r>
              <a:rPr lang="en-US" dirty="0">
                <a:hlinkClick r:id="rId2"/>
              </a:rPr>
              <a:t>https://www.skf.com/group/products/mounted-bearings/bearing-housings/split-pillow-blocks-saf-saw-series/productid-SAF</a:t>
            </a:r>
            <a:r>
              <a:rPr lang="en-US" dirty="0"/>
              <a:t> 240</a:t>
            </a:r>
          </a:p>
          <a:p>
            <a:pPr marL="342900" indent="-342900">
              <a:buFont typeface="+mj-lt"/>
              <a:buAutoNum type="arabicPeriod"/>
            </a:pPr>
            <a:r>
              <a:rPr lang="en-US" dirty="0"/>
              <a:t>SKF. (n.d.). </a:t>
            </a:r>
            <a:r>
              <a:rPr lang="en-US" i="1" dirty="0"/>
              <a:t>240/1120 CAF/W33 - Spherical roller bearings</a:t>
            </a:r>
            <a:r>
              <a:rPr lang="en-US" dirty="0"/>
              <a:t>. Retrieved October 29, 2025, from </a:t>
            </a:r>
            <a:r>
              <a:rPr lang="en-US" dirty="0">
                <a:hlinkClick r:id="rId3"/>
              </a:rPr>
              <a:t>https://www.skf.com/group/products/rolling-bearings/roller-bearings/spherical-roller-bearings/productid-240%2F1120</a:t>
            </a:r>
            <a:r>
              <a:rPr lang="en-US" dirty="0"/>
              <a:t> CAF%2FW33</a:t>
            </a:r>
          </a:p>
          <a:p>
            <a:pPr marL="342900" indent="-342900">
              <a:buFont typeface="+mj-lt"/>
              <a:buAutoNum type="arabicPeriod"/>
            </a:pPr>
            <a:r>
              <a:rPr lang="en-US" dirty="0"/>
              <a:t>Optimus Shakti, Optimus 60E</a:t>
            </a:r>
          </a:p>
          <a:p>
            <a:pPr marL="342900" indent="-342900">
              <a:buFont typeface="+mj-lt"/>
              <a:buAutoNum type="arabicPeriod"/>
            </a:pPr>
            <a:r>
              <a:rPr lang="en-US" dirty="0"/>
              <a:t>Enerpac. (n.d.). </a:t>
            </a:r>
            <a:r>
              <a:rPr lang="en-US" i="1" dirty="0"/>
              <a:t>BTW-Series: Battery torque wrench, square drive.</a:t>
            </a:r>
            <a:r>
              <a:rPr lang="en-US" dirty="0"/>
              <a:t> Retrieved October 31, 2025, from https://www.enerpac.com/en-us/btw-series-battery-torque-wrench.</a:t>
            </a:r>
          </a:p>
          <a:p>
            <a:pPr marL="342900" indent="-342900">
              <a:buFont typeface="+mj-lt"/>
              <a:buAutoNum type="arabicPeriod"/>
            </a:pPr>
            <a:r>
              <a:rPr lang="en-US" dirty="0"/>
              <a:t>International Organization for Standardization (ISO). (2013). </a:t>
            </a:r>
            <a:r>
              <a:rPr lang="en-US" i="1" dirty="0"/>
              <a:t>ISO 898-1:2013 – Mechanical properties of fasteners made of carbon steel and alloy steel – Part 1: Bolts, screws and studs with specified property classes — Coarse thread and fine pitch thread.</a:t>
            </a:r>
            <a:r>
              <a:rPr lang="en-US" dirty="0"/>
              <a:t> Retrieved October 31, 2025, from https://standards.iteh.ai/catalog/standards/sist/3f0eaf9a-816b-4af7-8947-0bf298edf1ec/iso-898-1-2013</a:t>
            </a:r>
          </a:p>
          <a:p>
            <a:endParaRPr lang="en-US" dirty="0"/>
          </a:p>
          <a:p>
            <a:pPr marL="342900" indent="-342900">
              <a:buFont typeface="+mj-lt"/>
              <a:buAutoNum type="arabicPeriod"/>
            </a:pPr>
            <a:endParaRPr lang="en-GB" dirty="0"/>
          </a:p>
          <a:p>
            <a:pPr marL="342900" lvl="0" indent="-342900">
              <a:buFont typeface="+mj-lt"/>
              <a:buAutoNum type="arabicPeriod"/>
              <a:defRPr/>
            </a:pPr>
            <a:endParaRPr lang="en-US" dirty="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it-IT" dirty="0"/>
          </a:p>
          <a:p>
            <a:pPr lvl="0"/>
            <a:endParaRPr lang="de-DE" dirty="0"/>
          </a:p>
        </p:txBody>
      </p:sp>
      <p:sp>
        <p:nvSpPr>
          <p:cNvPr id="5" name="Foliennummernplatzhalter 4">
            <a:extLst>
              <a:ext uri="{FF2B5EF4-FFF2-40B4-BE49-F238E27FC236}">
                <a16:creationId xmlns:a16="http://schemas.microsoft.com/office/drawing/2014/main" id="{162673D2-F682-F630-F59F-C4FFF6A906E1}"/>
              </a:ext>
            </a:extLst>
          </p:cNvPr>
          <p:cNvSpPr>
            <a:spLocks noGrp="1"/>
          </p:cNvSpPr>
          <p:nvPr>
            <p:ph type="sldNum" sz="quarter" idx="12"/>
          </p:nvPr>
        </p:nvSpPr>
        <p:spPr/>
        <p:txBody>
          <a:bodyPr/>
          <a:lstStyle/>
          <a:p>
            <a:fld id="{013F6232-4F06-48BA-8F69-BF531F607829}" type="slidenum">
              <a:rPr lang="en-GB" smtClean="0"/>
              <a:pPr/>
              <a:t>112</a:t>
            </a:fld>
            <a:endParaRPr lang="en-GB" dirty="0"/>
          </a:p>
        </p:txBody>
      </p:sp>
      <p:sp>
        <p:nvSpPr>
          <p:cNvPr id="6" name="Fußzeilenplatzhalter 5">
            <a:extLst>
              <a:ext uri="{FF2B5EF4-FFF2-40B4-BE49-F238E27FC236}">
                <a16:creationId xmlns:a16="http://schemas.microsoft.com/office/drawing/2014/main" id="{BF37AEB4-73E5-24F0-4BC9-CBE342889087}"/>
              </a:ext>
            </a:extLst>
          </p:cNvPr>
          <p:cNvSpPr txBox="1">
            <a:spLocks/>
          </p:cNvSpPr>
          <p:nvPr/>
        </p:nvSpPr>
        <p:spPr>
          <a:xfrm>
            <a:off x="9136846" y="6564113"/>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Rotor Bearing team / Optimus Syria</a:t>
            </a:r>
          </a:p>
        </p:txBody>
      </p:sp>
      <p:sp>
        <p:nvSpPr>
          <p:cNvPr id="8" name="Fußzeilenplatzhalter 5">
            <a:extLst>
              <a:ext uri="{FF2B5EF4-FFF2-40B4-BE49-F238E27FC236}">
                <a16:creationId xmlns:a16="http://schemas.microsoft.com/office/drawing/2014/main" id="{D551F4CD-9B5F-4626-4B42-26E371181344}"/>
              </a:ext>
            </a:extLst>
          </p:cNvPr>
          <p:cNvSpPr txBox="1">
            <a:spLocks/>
          </p:cNvSpPr>
          <p:nvPr/>
        </p:nvSpPr>
        <p:spPr>
          <a:xfrm>
            <a:off x="4950510" y="6553551"/>
            <a:ext cx="337239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bg1"/>
                </a:solidFill>
              </a:rPr>
              <a:t>Venkata Sreekanth K.</a:t>
            </a:r>
          </a:p>
        </p:txBody>
      </p:sp>
    </p:spTree>
    <p:extLst>
      <p:ext uri="{BB962C8B-B14F-4D97-AF65-F5344CB8AC3E}">
        <p14:creationId xmlns:p14="http://schemas.microsoft.com/office/powerpoint/2010/main" val="6214199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7672-3CC8-A3D9-5404-84F2B78B6280}"/>
              </a:ext>
            </a:extLst>
          </p:cNvPr>
          <p:cNvSpPr>
            <a:spLocks noGrp="1"/>
          </p:cNvSpPr>
          <p:nvPr>
            <p:ph type="ctrTitle"/>
          </p:nvPr>
        </p:nvSpPr>
        <p:spPr>
          <a:xfrm>
            <a:off x="1374045" y="1748938"/>
            <a:ext cx="9144000" cy="912598"/>
          </a:xfrm>
        </p:spPr>
        <p:txBody>
          <a:bodyPr>
            <a:noAutofit/>
          </a:bodyPr>
          <a:lstStyle/>
          <a:p>
            <a:r>
              <a:rPr lang="it-IT" sz="3600" dirty="0">
                <a:latin typeface="Times New Roman"/>
                <a:cs typeface="Times New Roman"/>
              </a:rPr>
              <a:t>Weekly report: Team </a:t>
            </a:r>
            <a:r>
              <a:rPr lang="it-IT" sz="3600" dirty="0" err="1">
                <a:latin typeface="Times New Roman"/>
                <a:cs typeface="Times New Roman"/>
              </a:rPr>
              <a:t>Gearbox</a:t>
            </a:r>
            <a:r>
              <a:rPr lang="it-IT" sz="3600" dirty="0">
                <a:latin typeface="Times New Roman"/>
                <a:cs typeface="Times New Roman"/>
              </a:rPr>
              <a:t>, </a:t>
            </a:r>
            <a:r>
              <a:rPr lang="it-IT" sz="3600" dirty="0" err="1">
                <a:latin typeface="Times New Roman"/>
                <a:cs typeface="Times New Roman"/>
              </a:rPr>
              <a:t>Brake</a:t>
            </a:r>
            <a:r>
              <a:rPr lang="it-IT" sz="3600" dirty="0">
                <a:latin typeface="Times New Roman"/>
                <a:cs typeface="Times New Roman"/>
              </a:rPr>
              <a:t>, </a:t>
            </a:r>
            <a:r>
              <a:rPr lang="it-IT" sz="3600" dirty="0" err="1">
                <a:latin typeface="Times New Roman"/>
                <a:cs typeface="Times New Roman"/>
              </a:rPr>
              <a:t>Coupling</a:t>
            </a:r>
            <a:r>
              <a:rPr lang="it-IT" sz="3600" dirty="0">
                <a:latin typeface="Times New Roman"/>
                <a:cs typeface="Times New Roman"/>
              </a:rPr>
              <a:t> </a:t>
            </a:r>
            <a:endParaRPr lang="en-GB" sz="3600" dirty="0">
              <a:latin typeface="Times New Roman"/>
              <a:cs typeface="Times New Roman"/>
            </a:endParaRPr>
          </a:p>
        </p:txBody>
      </p:sp>
      <p:sp>
        <p:nvSpPr>
          <p:cNvPr id="3" name="Subtitle 2">
            <a:extLst>
              <a:ext uri="{FF2B5EF4-FFF2-40B4-BE49-F238E27FC236}">
                <a16:creationId xmlns:a16="http://schemas.microsoft.com/office/drawing/2014/main" id="{277A63BB-08BE-619B-2533-3CC69CC19E93}"/>
              </a:ext>
            </a:extLst>
          </p:cNvPr>
          <p:cNvSpPr>
            <a:spLocks noGrp="1"/>
          </p:cNvSpPr>
          <p:nvPr>
            <p:ph type="subTitle" idx="1"/>
          </p:nvPr>
        </p:nvSpPr>
        <p:spPr>
          <a:xfrm>
            <a:off x="2716656" y="2650278"/>
            <a:ext cx="5899051" cy="1655762"/>
          </a:xfrm>
        </p:spPr>
        <p:txBody>
          <a:bodyPr vert="horz" lIns="91440" tIns="45720" rIns="91440" bIns="45720" rtlCol="0" anchor="t">
            <a:normAutofit/>
          </a:bodyPr>
          <a:lstStyle/>
          <a:p>
            <a:r>
              <a:rPr lang="it-IT" sz="2000" dirty="0">
                <a:latin typeface="Times New Roman"/>
                <a:cs typeface="Times New Roman"/>
              </a:rPr>
              <a:t>Week </a:t>
            </a:r>
            <a:r>
              <a:rPr lang="it-IT" sz="2000" dirty="0" err="1">
                <a:latin typeface="Times New Roman"/>
                <a:cs typeface="Times New Roman"/>
              </a:rPr>
              <a:t>number</a:t>
            </a:r>
            <a:r>
              <a:rPr lang="it-IT" sz="2000" dirty="0">
                <a:latin typeface="Times New Roman"/>
                <a:cs typeface="Times New Roman"/>
              </a:rPr>
              <a:t> : 06</a:t>
            </a:r>
          </a:p>
          <a:p>
            <a:r>
              <a:rPr lang="it-IT" sz="2000" dirty="0">
                <a:latin typeface="Times New Roman"/>
                <a:cs typeface="Times New Roman"/>
              </a:rPr>
              <a:t>Date: 04/11/2025</a:t>
            </a:r>
          </a:p>
          <a:p>
            <a:r>
              <a:rPr lang="it-IT" sz="2000" dirty="0">
                <a:latin typeface="Times New Roman"/>
                <a:cs typeface="Times New Roman"/>
              </a:rPr>
              <a:t>Supervisor: Prof. Peter </a:t>
            </a:r>
            <a:r>
              <a:rPr lang="it-IT" sz="2000" err="1">
                <a:latin typeface="Times New Roman"/>
                <a:cs typeface="Times New Roman"/>
              </a:rPr>
              <a:t>Quell</a:t>
            </a:r>
            <a:endParaRPr lang="en-GB" sz="2000" err="1">
              <a:latin typeface="Times New Roman"/>
              <a:cs typeface="Times New Roman"/>
            </a:endParaRPr>
          </a:p>
        </p:txBody>
      </p:sp>
      <p:pic>
        <p:nvPicPr>
          <p:cNvPr id="8" name="Picture 8" descr="Hochschule Flensburg (Fachhochschule) – Wikipedia">
            <a:extLst>
              <a:ext uri="{FF2B5EF4-FFF2-40B4-BE49-F238E27FC236}">
                <a16:creationId xmlns:a16="http://schemas.microsoft.com/office/drawing/2014/main" id="{E88D30C2-B846-594F-69A8-55F5538046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14" descr="A black background with blue text&#10;&#10;AI-generated content may be incorrect.">
            <a:extLst>
              <a:ext uri="{FF2B5EF4-FFF2-40B4-BE49-F238E27FC236}">
                <a16:creationId xmlns:a16="http://schemas.microsoft.com/office/drawing/2014/main" id="{EE7EEC8C-633A-AEB3-3E8A-978E3C75A1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D13120F1-DE8B-A6AA-A1D5-19926A98F028}"/>
              </a:ext>
            </a:extLst>
          </p:cNvPr>
          <p:cNvPicPr>
            <a:picLocks noChangeAspect="1"/>
          </p:cNvPicPr>
          <p:nvPr/>
        </p:nvPicPr>
        <p:blipFill>
          <a:blip r:embed="rId5"/>
          <a:stretch>
            <a:fillRect/>
          </a:stretch>
        </p:blipFill>
        <p:spPr>
          <a:xfrm>
            <a:off x="3825103" y="243054"/>
            <a:ext cx="3684008" cy="1703223"/>
          </a:xfrm>
          <a:prstGeom prst="rect">
            <a:avLst/>
          </a:prstGeom>
        </p:spPr>
      </p:pic>
      <p:sp>
        <p:nvSpPr>
          <p:cNvPr id="34" name="Free-form: Shape 13">
            <a:extLst>
              <a:ext uri="{FF2B5EF4-FFF2-40B4-BE49-F238E27FC236}">
                <a16:creationId xmlns:a16="http://schemas.microsoft.com/office/drawing/2014/main" id="{44C88E41-E5B3-0D11-A4D3-711DA18380C9}"/>
              </a:ext>
            </a:extLst>
          </p:cNvPr>
          <p:cNvSpPr/>
          <p:nvPr/>
        </p:nvSpPr>
        <p:spPr>
          <a:xfrm>
            <a:off x="0"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solidFill>
              <a:schemeClr val="bg1"/>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13">
            <a:extLst>
              <a:ext uri="{FF2B5EF4-FFF2-40B4-BE49-F238E27FC236}">
                <a16:creationId xmlns:a16="http://schemas.microsoft.com/office/drawing/2014/main" id="{C26B78DF-71CA-5509-F4C5-6276C7251B89}"/>
              </a:ext>
            </a:extLst>
          </p:cNvPr>
          <p:cNvSpPr/>
          <p:nvPr/>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Shape 13">
            <a:extLst>
              <a:ext uri="{FF2B5EF4-FFF2-40B4-BE49-F238E27FC236}">
                <a16:creationId xmlns:a16="http://schemas.microsoft.com/office/drawing/2014/main" id="{2AC7F7CE-A165-18C0-6918-B9EA07638042}"/>
              </a:ext>
            </a:extLst>
          </p:cNvPr>
          <p:cNvSpPr/>
          <p:nvPr/>
        </p:nvSpPr>
        <p:spPr>
          <a:xfrm>
            <a:off x="-299280" y="5942449"/>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hteck 17">
            <a:extLst>
              <a:ext uri="{FF2B5EF4-FFF2-40B4-BE49-F238E27FC236}">
                <a16:creationId xmlns:a16="http://schemas.microsoft.com/office/drawing/2014/main" id="{735E7E19-AD9A-2739-2D13-BC73EA4C759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sz="1100" dirty="0">
              <a:solidFill>
                <a:srgbClr val="000000"/>
              </a:solidFill>
              <a:latin typeface="Times New Roman"/>
              <a:cs typeface="Times New Roman"/>
            </a:endParaRPr>
          </a:p>
        </p:txBody>
      </p:sp>
      <p:pic>
        <p:nvPicPr>
          <p:cNvPr id="19" name="Picture 18" descr="A white windmill with clouds in the background&#10;&#10;AI-generated content may be incorrect.">
            <a:extLst>
              <a:ext uri="{FF2B5EF4-FFF2-40B4-BE49-F238E27FC236}">
                <a16:creationId xmlns:a16="http://schemas.microsoft.com/office/drawing/2014/main" id="{2FD2ECB6-38EA-E857-A881-0C8E141A48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9950" y="5592750"/>
            <a:ext cx="1753782" cy="1313633"/>
          </a:xfrm>
          <a:prstGeom prst="rect">
            <a:avLst/>
          </a:prstGeom>
        </p:spPr>
      </p:pic>
      <p:sp>
        <p:nvSpPr>
          <p:cNvPr id="6" name="Slide Number Placeholder 5">
            <a:extLst>
              <a:ext uri="{FF2B5EF4-FFF2-40B4-BE49-F238E27FC236}">
                <a16:creationId xmlns:a16="http://schemas.microsoft.com/office/drawing/2014/main" id="{5C14389E-5559-8492-2D9E-AFA299DB9AB1}"/>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
        <p:nvSpPr>
          <p:cNvPr id="17" name="TextBox 16"/>
          <p:cNvSpPr txBox="1"/>
          <p:nvPr/>
        </p:nvSpPr>
        <p:spPr>
          <a:xfrm>
            <a:off x="2061359" y="3992437"/>
            <a:ext cx="8495794" cy="1200329"/>
          </a:xfrm>
          <a:prstGeom prst="rect">
            <a:avLst/>
          </a:prstGeom>
          <a:noFill/>
        </p:spPr>
        <p:txBody>
          <a:bodyPr wrap="square" lIns="91440" tIns="45720" rIns="91440" bIns="45720" rtlCol="0" anchor="t">
            <a:spAutoFit/>
          </a:bodyPr>
          <a:lstStyle/>
          <a:p>
            <a:r>
              <a:rPr lang="en-US" b="1" dirty="0">
                <a:latin typeface="Times New Roman"/>
                <a:cs typeface="Times New Roman"/>
              </a:rPr>
              <a:t>Group Members :</a:t>
            </a:r>
            <a:r>
              <a:rPr lang="en-US" dirty="0" err="1">
                <a:latin typeface="Times New Roman"/>
                <a:cs typeface="Times New Roman"/>
              </a:rPr>
              <a:t>Nehang</a:t>
            </a:r>
            <a:r>
              <a:rPr lang="en-US" dirty="0">
                <a:latin typeface="Times New Roman"/>
                <a:cs typeface="Times New Roman"/>
              </a:rPr>
              <a:t> Jitendra </a:t>
            </a:r>
            <a:r>
              <a:rPr lang="en-US" dirty="0" err="1">
                <a:latin typeface="Times New Roman"/>
                <a:cs typeface="Times New Roman"/>
              </a:rPr>
              <a:t>Joshi,Santo</a:t>
            </a:r>
            <a:r>
              <a:rPr lang="en-US" dirty="0">
                <a:latin typeface="Times New Roman"/>
                <a:cs typeface="Times New Roman"/>
              </a:rPr>
              <a:t> Mazumder,</a:t>
            </a:r>
            <a:r>
              <a:rPr lang="fi-FI" dirty="0">
                <a:latin typeface="Times New Roman"/>
                <a:cs typeface="Times New Roman"/>
              </a:rPr>
              <a:t>Md </a:t>
            </a:r>
            <a:r>
              <a:rPr lang="fi-FI" dirty="0" err="1">
                <a:latin typeface="Times New Roman"/>
                <a:cs typeface="Times New Roman"/>
              </a:rPr>
              <a:t>Razaul</a:t>
            </a:r>
            <a:r>
              <a:rPr lang="fi-FI" dirty="0">
                <a:latin typeface="Times New Roman"/>
                <a:cs typeface="Times New Roman"/>
              </a:rPr>
              <a:t> Karim Rahat </a:t>
            </a:r>
            <a:endParaRPr lang="en-US"/>
          </a:p>
          <a:p>
            <a:r>
              <a:rPr lang="fi-FI" dirty="0">
                <a:latin typeface="Times New Roman"/>
                <a:cs typeface="Times New Roman"/>
              </a:rPr>
              <a:t>                              </a:t>
            </a:r>
            <a:endParaRPr lang="fi-FI" dirty="0" err="1">
              <a:latin typeface="Aptos"/>
              <a:cs typeface="Times New Roman"/>
            </a:endParaRPr>
          </a:p>
          <a:p>
            <a:r>
              <a:rPr lang="fi-FI" dirty="0">
                <a:latin typeface="Times New Roman"/>
                <a:cs typeface="Times New Roman"/>
              </a:rPr>
              <a:t>                                        </a:t>
            </a:r>
            <a:r>
              <a:rPr lang="en-GB" dirty="0">
                <a:latin typeface="Times New Roman"/>
                <a:ea typeface="+mn-lt"/>
                <a:cs typeface="+mn-lt"/>
              </a:rPr>
              <a:t>Presented by</a:t>
            </a:r>
            <a:r>
              <a:rPr lang="fi-FI" dirty="0">
                <a:latin typeface="Times New Roman"/>
                <a:cs typeface="Times New Roman"/>
              </a:rPr>
              <a:t> -Md </a:t>
            </a:r>
            <a:r>
              <a:rPr lang="fi-FI" dirty="0" err="1">
                <a:latin typeface="Times New Roman"/>
                <a:cs typeface="Times New Roman"/>
              </a:rPr>
              <a:t>Razaul</a:t>
            </a:r>
            <a:r>
              <a:rPr lang="fi-FI" dirty="0">
                <a:latin typeface="Times New Roman"/>
                <a:cs typeface="Times New Roman"/>
              </a:rPr>
              <a:t> Karim Rahat</a:t>
            </a:r>
            <a:endParaRPr lang="en-US" dirty="0">
              <a:latin typeface="Times New Roman"/>
              <a:cs typeface="Times New Roman"/>
            </a:endParaRPr>
          </a:p>
          <a:p>
            <a:pPr marL="342900" indent="-342900">
              <a:buFont typeface="+mj-lt"/>
              <a:buAutoNum type="arabicPeriod"/>
            </a:pPr>
            <a:endParaRPr lang="fi-FI">
              <a:latin typeface="Times New Roman"/>
              <a:cs typeface="Times New Roman"/>
            </a:endParaRPr>
          </a:p>
        </p:txBody>
      </p:sp>
      <p:sp>
        <p:nvSpPr>
          <p:cNvPr id="5" name="Textplatzhalter 9">
            <a:extLst>
              <a:ext uri="{FF2B5EF4-FFF2-40B4-BE49-F238E27FC236}">
                <a16:creationId xmlns:a16="http://schemas.microsoft.com/office/drawing/2014/main" id="{98440240-F425-0B72-2058-EC45CD20C2C8}"/>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7" name="Rechteck 17">
            <a:extLst>
              <a:ext uri="{FF2B5EF4-FFF2-40B4-BE49-F238E27FC236}">
                <a16:creationId xmlns:a16="http://schemas.microsoft.com/office/drawing/2014/main" id="{30319656-CF5E-28CD-1CFD-A3C3C62A9F22}"/>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Tree>
    <p:extLst>
      <p:ext uri="{BB962C8B-B14F-4D97-AF65-F5344CB8AC3E}">
        <p14:creationId xmlns:p14="http://schemas.microsoft.com/office/powerpoint/2010/main" val="14479289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277583" y="445344"/>
            <a:ext cx="4340796" cy="798992"/>
          </a:xfrm>
        </p:spPr>
        <p:txBody>
          <a:bodyPr vert="horz" lIns="91440" tIns="45720" rIns="91440" bIns="45720" rtlCol="0" anchor="ctr">
            <a:noAutofit/>
          </a:bodyPr>
          <a:lstStyle/>
          <a:p>
            <a:pPr algn="ctr"/>
            <a:r>
              <a:rPr lang="de-DE" sz="2800" dirty="0">
                <a:latin typeface="Times New Roman"/>
                <a:cs typeface="Times New Roman"/>
              </a:rPr>
              <a:t>List of Content</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07249" y="1176770"/>
            <a:ext cx="4908022" cy="11351826"/>
          </a:xfrm>
          <a:prstGeom prst="rect">
            <a:avLst/>
          </a:prstGeom>
          <a:noFill/>
        </p:spPr>
        <p:txBody>
          <a:bodyPr wrap="square" lIns="91440" tIns="45720" rIns="91440" bIns="45720" rtlCol="0" anchor="t">
            <a:spAutoFit/>
          </a:bodyPr>
          <a:lstStyle/>
          <a:p>
            <a:pPr>
              <a:lnSpc>
                <a:spcPct val="150000"/>
              </a:lnSpc>
              <a:spcBef>
                <a:spcPts val="1000"/>
              </a:spcBef>
            </a:pPr>
            <a:r>
              <a:rPr lang="de-DE">
                <a:latin typeface="Times New Roman"/>
                <a:cs typeface="Times New Roman"/>
              </a:rPr>
              <a:t>1.Torque and rotational speed </a:t>
            </a:r>
            <a:r>
              <a:rPr lang="de-DE" err="1">
                <a:latin typeface="Times New Roman"/>
                <a:cs typeface="Times New Roman"/>
              </a:rPr>
              <a:t>calculation</a:t>
            </a:r>
            <a:endParaRPr lang="en-US"/>
          </a:p>
          <a:p>
            <a:pPr>
              <a:lnSpc>
                <a:spcPct val="150000"/>
              </a:lnSpc>
              <a:spcBef>
                <a:spcPts val="1000"/>
              </a:spcBef>
            </a:pPr>
            <a:r>
              <a:rPr lang="en-US">
                <a:latin typeface="Times New Roman"/>
                <a:ea typeface="+mn-lt"/>
                <a:cs typeface="Times New Roman"/>
              </a:rPr>
              <a:t>2.T</a:t>
            </a:r>
            <a:r>
              <a:rPr lang="en-US">
                <a:latin typeface="Times New Roman"/>
                <a:ea typeface="+mn-lt"/>
                <a:cs typeface="+mn-lt"/>
              </a:rPr>
              <a:t>opology </a:t>
            </a:r>
            <a:r>
              <a:rPr lang="en-US">
                <a:latin typeface="Times New Roman"/>
                <a:cs typeface="Times New Roman"/>
              </a:rPr>
              <a:t>of the gearbox</a:t>
            </a:r>
          </a:p>
          <a:p>
            <a:pPr>
              <a:lnSpc>
                <a:spcPct val="150000"/>
              </a:lnSpc>
              <a:spcBef>
                <a:spcPts val="1000"/>
              </a:spcBef>
            </a:pPr>
            <a:endParaRPr lang="en-US" dirty="0">
              <a:latin typeface="Times New Roman"/>
              <a:cs typeface="Times New Roman"/>
            </a:endParaRPr>
          </a:p>
          <a:p>
            <a:pPr>
              <a:lnSpc>
                <a:spcPct val="150000"/>
              </a:lnSpc>
              <a:spcBef>
                <a:spcPts val="1000"/>
              </a:spcBef>
            </a:pPr>
            <a:r>
              <a:rPr lang="en-US">
                <a:latin typeface="Times New Roman"/>
                <a:cs typeface="Times New Roman"/>
              </a:rPr>
              <a:t>3.Dimension overview of the gearbox- Updated</a:t>
            </a:r>
          </a:p>
          <a:p>
            <a:pPr>
              <a:lnSpc>
                <a:spcPct val="150000"/>
              </a:lnSpc>
              <a:spcBef>
                <a:spcPts val="1000"/>
              </a:spcBef>
            </a:pPr>
            <a:r>
              <a:rPr lang="de-DE" dirty="0">
                <a:latin typeface="Times New Roman"/>
                <a:cs typeface="Times New Roman"/>
              </a:rPr>
              <a:t>4.Calculation </a:t>
            </a:r>
            <a:r>
              <a:rPr lang="de-DE" err="1">
                <a:latin typeface="Times New Roman"/>
                <a:cs typeface="Times New Roman"/>
              </a:rPr>
              <a:t>of</a:t>
            </a:r>
            <a:r>
              <a:rPr lang="de-DE" dirty="0">
                <a:latin typeface="Times New Roman"/>
                <a:cs typeface="Times New Roman"/>
              </a:rPr>
              <a:t> </a:t>
            </a:r>
            <a:r>
              <a:rPr lang="de-DE" err="1">
                <a:latin typeface="Times New Roman"/>
                <a:cs typeface="Times New Roman"/>
              </a:rPr>
              <a:t>the</a:t>
            </a:r>
            <a:r>
              <a:rPr lang="de-DE" dirty="0">
                <a:latin typeface="Times New Roman"/>
                <a:cs typeface="Times New Roman"/>
              </a:rPr>
              <a:t> 1st </a:t>
            </a:r>
            <a:r>
              <a:rPr lang="de-DE" err="1">
                <a:latin typeface="Times New Roman"/>
                <a:cs typeface="Times New Roman"/>
              </a:rPr>
              <a:t>stage</a:t>
            </a:r>
            <a:r>
              <a:rPr lang="de-DE" dirty="0">
                <a:latin typeface="Times New Roman"/>
                <a:cs typeface="Times New Roman"/>
              </a:rPr>
              <a:t> </a:t>
            </a:r>
            <a:r>
              <a:rPr lang="de-DE" err="1">
                <a:latin typeface="Times New Roman"/>
                <a:cs typeface="Times New Roman"/>
              </a:rPr>
              <a:t>of</a:t>
            </a:r>
            <a:r>
              <a:rPr lang="de-DE" dirty="0">
                <a:latin typeface="Times New Roman"/>
                <a:cs typeface="Times New Roman"/>
              </a:rPr>
              <a:t> </a:t>
            </a:r>
            <a:r>
              <a:rPr lang="de-DE" err="1">
                <a:latin typeface="Times New Roman"/>
                <a:cs typeface="Times New Roman"/>
              </a:rPr>
              <a:t>planetary</a:t>
            </a:r>
            <a:r>
              <a:rPr lang="de-DE" dirty="0">
                <a:latin typeface="Times New Roman"/>
                <a:cs typeface="Times New Roman"/>
              </a:rPr>
              <a:t> </a:t>
            </a:r>
            <a:r>
              <a:rPr lang="de-DE" err="1">
                <a:latin typeface="Times New Roman"/>
                <a:cs typeface="Times New Roman"/>
              </a:rPr>
              <a:t>gear</a:t>
            </a:r>
            <a:r>
              <a:rPr lang="de-DE" dirty="0">
                <a:latin typeface="Times New Roman"/>
                <a:cs typeface="Times New Roman"/>
              </a:rPr>
              <a:t> and </a:t>
            </a:r>
            <a:r>
              <a:rPr lang="de-DE">
                <a:latin typeface="Times New Roman"/>
                <a:cs typeface="Times New Roman"/>
              </a:rPr>
              <a:t>2nd stage also Spur gear stage calculation</a:t>
            </a:r>
            <a:endParaRPr lang="de-DE" dirty="0">
              <a:latin typeface="Times New Roman"/>
              <a:cs typeface="Times New Roman"/>
            </a:endParaRPr>
          </a:p>
          <a:p>
            <a:pPr>
              <a:lnSpc>
                <a:spcPct val="150000"/>
              </a:lnSpc>
              <a:spcBef>
                <a:spcPts val="1000"/>
              </a:spcBef>
            </a:pPr>
            <a:endParaRPr lang="de-DE" dirty="0">
              <a:latin typeface="Times New Roman"/>
              <a:cs typeface="Times New Roman"/>
            </a:endParaRPr>
          </a:p>
          <a:p>
            <a:pPr>
              <a:lnSpc>
                <a:spcPct val="150000"/>
              </a:lnSpc>
              <a:spcBef>
                <a:spcPts val="1000"/>
              </a:spcBef>
            </a:pPr>
            <a:r>
              <a:rPr lang="en-US">
                <a:latin typeface="Times New Roman"/>
                <a:cs typeface="Times New Roman"/>
              </a:rPr>
              <a:t>5.Dimensioning of the brake Formula and Temperature check of brake disc</a:t>
            </a:r>
            <a:endParaRPr lang="en-US"/>
          </a:p>
          <a:p>
            <a:pPr>
              <a:lnSpc>
                <a:spcPct val="150000"/>
              </a:lnSpc>
              <a:spcBef>
                <a:spcPts val="1000"/>
              </a:spcBef>
            </a:pPr>
            <a:r>
              <a:rPr lang="en-US">
                <a:latin typeface="Times New Roman"/>
                <a:cs typeface="Times New Roman"/>
              </a:rPr>
              <a:t>6.High Speed Side – Coupling Overview</a:t>
            </a:r>
            <a:endParaRPr lang="en-US"/>
          </a:p>
          <a:p>
            <a:pPr>
              <a:lnSpc>
                <a:spcPct val="150000"/>
              </a:lnSpc>
              <a:spcBef>
                <a:spcPts val="1000"/>
              </a:spcBef>
            </a:pPr>
            <a:endParaRPr lang="de-DE" sz="2000" dirty="0">
              <a:latin typeface="Times New Roman"/>
              <a:cs typeface="Times New Roman"/>
            </a:endParaRPr>
          </a:p>
          <a:p>
            <a:pPr>
              <a:lnSpc>
                <a:spcPct val="150000"/>
              </a:lnSpc>
              <a:spcBef>
                <a:spcPts val="1000"/>
              </a:spcBef>
            </a:pPr>
            <a:endParaRPr lang="de-DE" sz="2000" dirty="0">
              <a:latin typeface="Times New Roman"/>
              <a:cs typeface="Times New Roman"/>
            </a:endParaRPr>
          </a:p>
          <a:p>
            <a:pPr>
              <a:lnSpc>
                <a:spcPct val="150000"/>
              </a:lnSpc>
              <a:spcBef>
                <a:spcPts val="1000"/>
              </a:spcBef>
            </a:pPr>
            <a:endParaRPr lang="de-DE" sz="2000" dirty="0">
              <a:latin typeface="Times New Roman"/>
              <a:cs typeface="Times New Roman"/>
            </a:endParaRPr>
          </a:p>
          <a:p>
            <a:pPr>
              <a:lnSpc>
                <a:spcPct val="150000"/>
              </a:lnSpc>
              <a:spcBef>
                <a:spcPts val="1000"/>
              </a:spcBef>
            </a:pPr>
            <a:endParaRPr lang="de-DE" sz="2000" dirty="0">
              <a:latin typeface="Times New Roman"/>
              <a:cs typeface="Times New Roman"/>
            </a:endParaRPr>
          </a:p>
          <a:p>
            <a:pPr>
              <a:lnSpc>
                <a:spcPct val="150000"/>
              </a:lnSpc>
              <a:spcBef>
                <a:spcPts val="1000"/>
              </a:spcBef>
            </a:pPr>
            <a:endParaRPr lang="en-US" sz="2000" dirty="0">
              <a:latin typeface="Times New Roman"/>
              <a:cs typeface="Times New Roman"/>
            </a:endParaRPr>
          </a:p>
          <a:p>
            <a:pPr>
              <a:lnSpc>
                <a:spcPct val="150000"/>
              </a:lnSpc>
              <a:spcBef>
                <a:spcPts val="1000"/>
              </a:spcBef>
            </a:pPr>
            <a:endParaRPr lang="en-US" sz="2000" dirty="0">
              <a:latin typeface="Times New Roman"/>
              <a:cs typeface="Times New Roman"/>
            </a:endParaRPr>
          </a:p>
          <a:p>
            <a:pPr marL="342900" indent="-342900">
              <a:lnSpc>
                <a:spcPct val="150000"/>
              </a:lnSpc>
              <a:spcBef>
                <a:spcPts val="1000"/>
              </a:spcBef>
              <a:buFont typeface="Arial" pitchFamily="34" charset="0"/>
              <a:buChar char="•"/>
            </a:pPr>
            <a:endParaRPr lang="en-US" sz="2000" dirty="0">
              <a:latin typeface="Times New Roman"/>
              <a:cs typeface="Times New Roman"/>
            </a:endParaRPr>
          </a:p>
          <a:p>
            <a:pPr marL="229870" indent="-229870">
              <a:lnSpc>
                <a:spcPct val="150000"/>
              </a:lnSpc>
              <a:spcBef>
                <a:spcPts val="1000"/>
              </a:spcBef>
              <a:buFont typeface="Arial" pitchFamily="34" charset="0"/>
              <a:buChar char="•"/>
            </a:pPr>
            <a:endParaRPr lang="en-US" sz="2000">
              <a:latin typeface="Times New Roman"/>
              <a:cs typeface="Times New Roman"/>
            </a:endParaRPr>
          </a:p>
          <a:p>
            <a:pPr marL="229870" indent="-229870">
              <a:lnSpc>
                <a:spcPct val="150000"/>
              </a:lnSpc>
              <a:spcBef>
                <a:spcPts val="1000"/>
              </a:spcBef>
              <a:buFont typeface="Arial" pitchFamily="34" charset="0"/>
              <a:buChar char="•"/>
            </a:pPr>
            <a:endParaRPr lang="en-US" sz="2000" dirty="0">
              <a:latin typeface="Times New Roman"/>
              <a:cs typeface="Times New Roman"/>
            </a:endParaRPr>
          </a:p>
          <a:p>
            <a:pPr marL="229870" indent="-229870">
              <a:lnSpc>
                <a:spcPct val="150000"/>
              </a:lnSpc>
              <a:spcBef>
                <a:spcPts val="1000"/>
              </a:spcBef>
              <a:buFont typeface="Arial" pitchFamily="34" charset="0"/>
              <a:buChar char="•"/>
            </a:pPr>
            <a:endParaRPr lang="en-US" sz="2000">
              <a:latin typeface="Times New Roman"/>
              <a:cs typeface="Times New Roman"/>
            </a:endParaRPr>
          </a:p>
          <a:p>
            <a:endParaRPr lang="en-US" sz="2000">
              <a:latin typeface="Aptos"/>
              <a:cs typeface="Times New Roman"/>
            </a:endParaRPr>
          </a:p>
        </p:txBody>
      </p:sp>
      <p:sp>
        <p:nvSpPr>
          <p:cNvPr id="8" name="Rechteck 17">
            <a:extLst>
              <a:ext uri="{FF2B5EF4-FFF2-40B4-BE49-F238E27FC236}">
                <a16:creationId xmlns:a16="http://schemas.microsoft.com/office/drawing/2014/main" id="{63B77199-F2F5-F9F9-06EC-BD0AB57A03FC}"/>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9023AAA1-8831-C3DD-47D8-1F8FC9C754DC}"/>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3" name="Slide Number Placeholder 5">
            <a:extLst>
              <a:ext uri="{FF2B5EF4-FFF2-40B4-BE49-F238E27FC236}">
                <a16:creationId xmlns:a16="http://schemas.microsoft.com/office/drawing/2014/main" id="{EDC7E534-585A-0319-C556-CD9AB05C80CA}"/>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23882535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D7C08-10BE-C267-FEF7-6438A635F21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4D63ABBC-61EC-22E2-599B-7A0A1BEADA6A}"/>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0E4E76A3-40F3-690B-A78E-C7E53E098FB5}"/>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38591FFB-2917-83C1-FFED-49481C687F8A}"/>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88F074B-9A63-58CE-E847-291AA3858E0D}"/>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0BBB8F00-0DE7-C33E-DA41-ECEAAFF4CE39}"/>
              </a:ext>
            </a:extLst>
          </p:cNvPr>
          <p:cNvSpPr>
            <a:spLocks noGrp="1"/>
          </p:cNvSpPr>
          <p:nvPr>
            <p:ph type="title"/>
          </p:nvPr>
        </p:nvSpPr>
        <p:spPr>
          <a:xfrm>
            <a:off x="484418" y="502853"/>
            <a:ext cx="11184418" cy="712728"/>
          </a:xfrm>
        </p:spPr>
        <p:txBody>
          <a:bodyPr>
            <a:normAutofit/>
          </a:bodyPr>
          <a:lstStyle/>
          <a:p>
            <a:pPr algn="ctr"/>
            <a:r>
              <a:rPr lang="de-DE" sz="2800" dirty="0">
                <a:latin typeface="Times New Roman"/>
                <a:cs typeface="Times New Roman"/>
              </a:rPr>
              <a:t>Torque</a:t>
            </a:r>
            <a:r>
              <a:rPr lang="de-DE" sz="2800" dirty="0">
                <a:latin typeface="Times New Roman"/>
                <a:ea typeface="+mj-lt"/>
                <a:cs typeface="+mj-lt"/>
              </a:rPr>
              <a:t> and </a:t>
            </a:r>
            <a:r>
              <a:rPr lang="de-DE" sz="2800" dirty="0" err="1">
                <a:latin typeface="Times New Roman"/>
                <a:ea typeface="+mj-lt"/>
                <a:cs typeface="+mj-lt"/>
              </a:rPr>
              <a:t>rotational</a:t>
            </a:r>
            <a:r>
              <a:rPr lang="de-DE" sz="2800" dirty="0">
                <a:latin typeface="Times New Roman"/>
                <a:ea typeface="+mj-lt"/>
                <a:cs typeface="+mj-lt"/>
              </a:rPr>
              <a:t> </a:t>
            </a:r>
            <a:r>
              <a:rPr lang="de-DE" sz="2800" dirty="0" err="1">
                <a:latin typeface="Times New Roman"/>
                <a:ea typeface="+mj-lt"/>
                <a:cs typeface="+mj-lt"/>
              </a:rPr>
              <a:t>speed</a:t>
            </a:r>
            <a:r>
              <a:rPr lang="de-DE" sz="2800" dirty="0">
                <a:latin typeface="Times New Roman"/>
                <a:ea typeface="+mj-lt"/>
                <a:cs typeface="+mj-lt"/>
              </a:rPr>
              <a:t> </a:t>
            </a:r>
            <a:r>
              <a:rPr lang="de-DE" sz="2800" dirty="0" err="1">
                <a:latin typeface="Times New Roman"/>
                <a:ea typeface="+mj-lt"/>
                <a:cs typeface="+mj-lt"/>
              </a:rPr>
              <a:t>calculation</a:t>
            </a:r>
            <a:endParaRPr lang="de-DE" sz="2800" dirty="0">
              <a:latin typeface="Times New Roman"/>
              <a:cs typeface="Times New Roman"/>
            </a:endParaRPr>
          </a:p>
        </p:txBody>
      </p:sp>
      <p:cxnSp>
        <p:nvCxnSpPr>
          <p:cNvPr id="6" name="Straight Connector 5">
            <a:extLst>
              <a:ext uri="{FF2B5EF4-FFF2-40B4-BE49-F238E27FC236}">
                <a16:creationId xmlns:a16="http://schemas.microsoft.com/office/drawing/2014/main" id="{9E0EAECA-3498-DE86-2F72-EE921438C72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ABEC0305-8FDE-9216-F242-6B7F3B4BD2B8}"/>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83BAD6A7-B7D7-E7B6-B5F6-073901D6150C}"/>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3" name="Content Placeholder 2">
            <a:extLst>
              <a:ext uri="{FF2B5EF4-FFF2-40B4-BE49-F238E27FC236}">
                <a16:creationId xmlns:a16="http://schemas.microsoft.com/office/drawing/2014/main" id="{AD7FB9A5-EB0B-46BF-AE8E-F29221CCD0C9}"/>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Times New Roman"/>
                <a:cs typeface="Times New Roman"/>
              </a:rPr>
              <a:t>Initial condition -  </a:t>
            </a:r>
            <a:r>
              <a:rPr lang="en-GB" sz="1800" u="sng" dirty="0">
                <a:latin typeface="Times New Roman"/>
                <a:cs typeface="Times New Roman"/>
              </a:rPr>
              <a:t>Vwind-11.92m/s ,Drotor-160m ,Prated-MW, u-85m/s , nhss-1200rpm </a:t>
            </a:r>
          </a:p>
          <a:p>
            <a:pPr marL="0" indent="0">
              <a:buNone/>
            </a:pPr>
            <a:r>
              <a:rPr lang="en-GB" sz="1800" err="1">
                <a:latin typeface="Times New Roman"/>
                <a:cs typeface="Times New Roman"/>
              </a:rPr>
              <a:t>nGearbox</a:t>
            </a:r>
            <a:r>
              <a:rPr lang="en-GB" sz="1800" dirty="0">
                <a:latin typeface="Times New Roman"/>
                <a:cs typeface="Times New Roman"/>
              </a:rPr>
              <a:t>- 0.94 %  </a:t>
            </a:r>
            <a:r>
              <a:rPr lang="en-GB" sz="1800" err="1">
                <a:latin typeface="Times New Roman"/>
                <a:cs typeface="Times New Roman"/>
              </a:rPr>
              <a:t>ngenrator</a:t>
            </a:r>
            <a:r>
              <a:rPr lang="en-GB" sz="1800" dirty="0">
                <a:latin typeface="Times New Roman"/>
                <a:cs typeface="Times New Roman"/>
              </a:rPr>
              <a:t>- 0.97%  ncoverter-0.96%  ntransformer-0.99%   ------</a:t>
            </a:r>
            <a:r>
              <a:rPr lang="en-GB" sz="2000" b="1" dirty="0">
                <a:latin typeface="Times New Roman"/>
                <a:cs typeface="Times New Roman"/>
              </a:rPr>
              <a:t>Rotor side</a:t>
            </a:r>
          </a:p>
          <a:p>
            <a:pPr marL="0" indent="0">
              <a:buNone/>
            </a:pPr>
            <a:r>
              <a:rPr lang="en-GB" sz="1800" err="1">
                <a:latin typeface="Times New Roman"/>
                <a:cs typeface="Times New Roman"/>
              </a:rPr>
              <a:t>ndrivetrain</a:t>
            </a:r>
            <a:r>
              <a:rPr lang="en-GB" sz="1800" dirty="0">
                <a:latin typeface="Times New Roman"/>
                <a:cs typeface="Times New Roman"/>
              </a:rPr>
              <a:t>= </a:t>
            </a:r>
            <a:r>
              <a:rPr lang="en-GB" sz="1800" err="1">
                <a:latin typeface="Times New Roman"/>
                <a:cs typeface="Times New Roman"/>
              </a:rPr>
              <a:t>ngear</a:t>
            </a:r>
            <a:r>
              <a:rPr lang="en-GB" sz="1800" dirty="0">
                <a:latin typeface="Times New Roman"/>
                <a:cs typeface="Times New Roman"/>
              </a:rPr>
              <a:t> * </a:t>
            </a:r>
            <a:r>
              <a:rPr lang="en-GB" sz="1800" err="1">
                <a:latin typeface="Times New Roman"/>
                <a:cs typeface="Times New Roman"/>
              </a:rPr>
              <a:t>ngen</a:t>
            </a:r>
            <a:r>
              <a:rPr lang="en-GB" sz="1800" dirty="0">
                <a:latin typeface="Times New Roman"/>
                <a:cs typeface="Times New Roman"/>
              </a:rPr>
              <a:t> * </a:t>
            </a:r>
            <a:r>
              <a:rPr lang="en-GB" sz="1800" err="1">
                <a:latin typeface="Times New Roman"/>
                <a:cs typeface="Times New Roman"/>
              </a:rPr>
              <a:t>ncov</a:t>
            </a:r>
            <a:r>
              <a:rPr lang="en-GB" sz="1800" dirty="0">
                <a:latin typeface="Times New Roman"/>
                <a:cs typeface="Times New Roman"/>
              </a:rPr>
              <a:t> * </a:t>
            </a:r>
            <a:r>
              <a:rPr lang="en-GB" sz="1800" err="1">
                <a:latin typeface="Times New Roman"/>
                <a:cs typeface="Times New Roman"/>
              </a:rPr>
              <a:t>ntran</a:t>
            </a:r>
            <a:r>
              <a:rPr lang="en-GB" sz="1800" dirty="0">
                <a:latin typeface="Times New Roman"/>
                <a:cs typeface="Times New Roman"/>
              </a:rPr>
              <a:t> = </a:t>
            </a:r>
            <a:r>
              <a:rPr lang="en-GB" sz="1800" u="sng" dirty="0">
                <a:latin typeface="Times New Roman"/>
                <a:cs typeface="Times New Roman"/>
              </a:rPr>
              <a:t>0.866 </a:t>
            </a:r>
          </a:p>
          <a:p>
            <a:pPr marL="0" indent="0">
              <a:buNone/>
            </a:pPr>
            <a:r>
              <a:rPr lang="en-GB" sz="1800" dirty="0">
                <a:latin typeface="Times New Roman"/>
                <a:cs typeface="Times New Roman"/>
              </a:rPr>
              <a:t>P rotor = Prated/</a:t>
            </a:r>
            <a:r>
              <a:rPr lang="en-GB" sz="1800" err="1">
                <a:latin typeface="Times New Roman"/>
                <a:cs typeface="Times New Roman"/>
              </a:rPr>
              <a:t>ndrivetrain</a:t>
            </a:r>
            <a:r>
              <a:rPr lang="en-GB" sz="1800" dirty="0">
                <a:latin typeface="Times New Roman"/>
                <a:cs typeface="Times New Roman"/>
              </a:rPr>
              <a:t> = 5MW/0.866 =</a:t>
            </a:r>
            <a:r>
              <a:rPr lang="en-GB" sz="1800" b="1" dirty="0">
                <a:latin typeface="Times New Roman"/>
                <a:cs typeface="Times New Roman"/>
              </a:rPr>
              <a:t> </a:t>
            </a:r>
            <a:r>
              <a:rPr lang="en-GB" sz="1800" b="1" u="sng" dirty="0">
                <a:latin typeface="Times New Roman"/>
                <a:cs typeface="Times New Roman"/>
              </a:rPr>
              <a:t>5.77 MW</a:t>
            </a:r>
          </a:p>
          <a:p>
            <a:pPr marL="0" indent="0">
              <a:buNone/>
            </a:pPr>
            <a:endParaRPr lang="en-GB" sz="1800" b="1" dirty="0">
              <a:latin typeface="Times New Roman"/>
              <a:cs typeface="Times New Roman"/>
            </a:endParaRPr>
          </a:p>
          <a:p>
            <a:pPr marL="0" indent="0">
              <a:buNone/>
            </a:pPr>
            <a:endParaRPr lang="en-GB" sz="1800" b="1" dirty="0">
              <a:latin typeface="Times New Roman"/>
              <a:cs typeface="Times New Roman"/>
            </a:endParaRPr>
          </a:p>
          <a:p>
            <a:pPr marL="0" indent="0">
              <a:buNone/>
            </a:pPr>
            <a:r>
              <a:rPr lang="en-GB" sz="1800" b="1" dirty="0">
                <a:latin typeface="Times New Roman"/>
                <a:cs typeface="Times New Roman"/>
              </a:rPr>
              <a:t>W= 85 m/s *2/ 160 = </a:t>
            </a:r>
            <a:r>
              <a:rPr lang="en-GB" sz="1800" b="1" u="sng" dirty="0">
                <a:latin typeface="Times New Roman"/>
                <a:cs typeface="Times New Roman"/>
              </a:rPr>
              <a:t>1.06 rad/s</a:t>
            </a:r>
          </a:p>
          <a:p>
            <a:pPr marL="0" indent="0">
              <a:buNone/>
            </a:pPr>
            <a:endParaRPr lang="en-GB" sz="1800" b="1" dirty="0">
              <a:latin typeface="Times New Roman"/>
              <a:cs typeface="Times New Roman"/>
            </a:endParaRPr>
          </a:p>
          <a:p>
            <a:pPr marL="0" indent="0">
              <a:buNone/>
            </a:pPr>
            <a:r>
              <a:rPr lang="en-GB" sz="1800" b="1" dirty="0">
                <a:latin typeface="Times New Roman"/>
                <a:cs typeface="Times New Roman"/>
              </a:rPr>
              <a:t>                                                                                               </a:t>
            </a:r>
            <a:r>
              <a:rPr lang="en-GB" sz="1800" b="1" u="sng" dirty="0">
                <a:latin typeface="Times New Roman"/>
                <a:cs typeface="Times New Roman"/>
              </a:rPr>
              <a:t>M rotor = 5.77 MW / 1.06 rad/s =.5.44 </a:t>
            </a:r>
            <a:r>
              <a:rPr lang="en-GB" sz="1800" b="1" u="sng" err="1">
                <a:latin typeface="Times New Roman"/>
                <a:cs typeface="Times New Roman"/>
              </a:rPr>
              <a:t>MN.m</a:t>
            </a:r>
            <a:endParaRPr lang="en-GB" sz="1800" b="1" u="sng">
              <a:latin typeface="Times New Roman"/>
              <a:cs typeface="Times New Roman"/>
            </a:endParaRPr>
          </a:p>
        </p:txBody>
      </p:sp>
      <p:pic>
        <p:nvPicPr>
          <p:cNvPr id="4" name="Picture 3" descr="A black and white image of a math problem&#10;&#10;AI-generated content may be incorrect.">
            <a:extLst>
              <a:ext uri="{FF2B5EF4-FFF2-40B4-BE49-F238E27FC236}">
                <a16:creationId xmlns:a16="http://schemas.microsoft.com/office/drawing/2014/main" id="{AF7BBE2B-51E2-974A-B46A-251BE160D4D8}"/>
              </a:ext>
            </a:extLst>
          </p:cNvPr>
          <p:cNvPicPr>
            <a:picLocks noChangeAspect="1"/>
          </p:cNvPicPr>
          <p:nvPr/>
        </p:nvPicPr>
        <p:blipFill>
          <a:blip r:embed="rId2"/>
          <a:stretch>
            <a:fillRect/>
          </a:stretch>
        </p:blipFill>
        <p:spPr>
          <a:xfrm>
            <a:off x="838469" y="3694173"/>
            <a:ext cx="4548457" cy="777994"/>
          </a:xfrm>
          <a:prstGeom prst="rect">
            <a:avLst/>
          </a:prstGeom>
        </p:spPr>
      </p:pic>
      <p:pic>
        <p:nvPicPr>
          <p:cNvPr id="7" name="Picture 6" descr="A close up of a number&#10;&#10;AI-generated content may be incorrect.">
            <a:extLst>
              <a:ext uri="{FF2B5EF4-FFF2-40B4-BE49-F238E27FC236}">
                <a16:creationId xmlns:a16="http://schemas.microsoft.com/office/drawing/2014/main" id="{FF953F6D-0806-C15E-75DC-800030F38DDC}"/>
              </a:ext>
            </a:extLst>
          </p:cNvPr>
          <p:cNvPicPr>
            <a:picLocks noChangeAspect="1"/>
          </p:cNvPicPr>
          <p:nvPr/>
        </p:nvPicPr>
        <p:blipFill>
          <a:blip r:embed="rId3"/>
          <a:stretch>
            <a:fillRect/>
          </a:stretch>
        </p:blipFill>
        <p:spPr>
          <a:xfrm>
            <a:off x="843232" y="5213411"/>
            <a:ext cx="4840856" cy="830651"/>
          </a:xfrm>
          <a:prstGeom prst="rect">
            <a:avLst/>
          </a:prstGeom>
        </p:spPr>
      </p:pic>
      <p:sp>
        <p:nvSpPr>
          <p:cNvPr id="12" name="Slide Number Placeholder 5">
            <a:extLst>
              <a:ext uri="{FF2B5EF4-FFF2-40B4-BE49-F238E27FC236}">
                <a16:creationId xmlns:a16="http://schemas.microsoft.com/office/drawing/2014/main" id="{386744EF-AB9B-C500-C21E-12E42E2B4CC5}"/>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3221343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14B2E-C80F-3C17-EE51-E5D43D3181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B2A98C0-9BDC-58C1-EE9E-A27B5F5FAD3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B211426A-9A93-EACF-76B2-19EF20EB9622}"/>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D764EE54-3494-F6D3-6F6F-AE509CF19E1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61C0950-CB0C-5EF1-3A33-2DDE90EEBB94}"/>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81779F5A-80EB-61EE-BBE2-192F2DD192B2}"/>
              </a:ext>
            </a:extLst>
          </p:cNvPr>
          <p:cNvSpPr>
            <a:spLocks noGrp="1"/>
          </p:cNvSpPr>
          <p:nvPr>
            <p:ph type="title"/>
          </p:nvPr>
        </p:nvSpPr>
        <p:spPr>
          <a:xfrm>
            <a:off x="484418" y="502853"/>
            <a:ext cx="11184418" cy="712728"/>
          </a:xfrm>
        </p:spPr>
        <p:txBody>
          <a:bodyPr>
            <a:normAutofit/>
          </a:bodyPr>
          <a:lstStyle/>
          <a:p>
            <a:pPr algn="ctr"/>
            <a:r>
              <a:rPr lang="de-DE" sz="2800" dirty="0">
                <a:latin typeface="Times New Roman"/>
                <a:cs typeface="Times New Roman"/>
              </a:rPr>
              <a:t>Torque</a:t>
            </a:r>
            <a:r>
              <a:rPr lang="de-DE" sz="2800" dirty="0">
                <a:latin typeface="Times New Roman"/>
                <a:ea typeface="+mj-lt"/>
                <a:cs typeface="+mj-lt"/>
              </a:rPr>
              <a:t> and </a:t>
            </a:r>
            <a:r>
              <a:rPr lang="de-DE" sz="2800" err="1">
                <a:latin typeface="Times New Roman"/>
                <a:ea typeface="+mj-lt"/>
                <a:cs typeface="+mj-lt"/>
              </a:rPr>
              <a:t>rotational</a:t>
            </a:r>
            <a:r>
              <a:rPr lang="de-DE" sz="2800" dirty="0">
                <a:latin typeface="Times New Roman"/>
                <a:ea typeface="+mj-lt"/>
                <a:cs typeface="+mj-lt"/>
              </a:rPr>
              <a:t> </a:t>
            </a:r>
            <a:r>
              <a:rPr lang="de-DE" sz="2800" err="1">
                <a:latin typeface="Times New Roman"/>
                <a:ea typeface="+mj-lt"/>
                <a:cs typeface="+mj-lt"/>
              </a:rPr>
              <a:t>speed</a:t>
            </a:r>
            <a:r>
              <a:rPr lang="de-DE" sz="2800" dirty="0">
                <a:latin typeface="Times New Roman"/>
                <a:ea typeface="+mj-lt"/>
                <a:cs typeface="+mj-lt"/>
              </a:rPr>
              <a:t> </a:t>
            </a:r>
            <a:r>
              <a:rPr lang="de-DE" sz="2800" err="1">
                <a:latin typeface="Times New Roman"/>
                <a:ea typeface="+mj-lt"/>
                <a:cs typeface="+mj-lt"/>
              </a:rPr>
              <a:t>calculation</a:t>
            </a:r>
            <a:endParaRPr lang="de-DE" sz="2800" dirty="0">
              <a:latin typeface="Times New Roman"/>
              <a:cs typeface="Times New Roman"/>
            </a:endParaRPr>
          </a:p>
        </p:txBody>
      </p:sp>
      <p:cxnSp>
        <p:nvCxnSpPr>
          <p:cNvPr id="6" name="Straight Connector 5">
            <a:extLst>
              <a:ext uri="{FF2B5EF4-FFF2-40B4-BE49-F238E27FC236}">
                <a16:creationId xmlns:a16="http://schemas.microsoft.com/office/drawing/2014/main" id="{CE352DCD-C871-69E8-2CA8-FC898B0F36A0}"/>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F8433617-724A-C6CB-3941-3A377FBAD445}"/>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451DCF60-749F-919C-3630-F2FD627CD93B}"/>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3" name="Content Placeholder 2">
            <a:extLst>
              <a:ext uri="{FF2B5EF4-FFF2-40B4-BE49-F238E27FC236}">
                <a16:creationId xmlns:a16="http://schemas.microsoft.com/office/drawing/2014/main" id="{F4093DCF-E530-73C2-BCF1-5E53D05BECD4}"/>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Times New Roman"/>
                <a:cs typeface="Times New Roman"/>
              </a:rPr>
              <a:t>Generator side </a:t>
            </a:r>
            <a:endParaRPr lang="en-US" sz="2000" b="1" dirty="0"/>
          </a:p>
          <a:p>
            <a:pPr marL="0" indent="0">
              <a:buNone/>
            </a:pPr>
            <a:r>
              <a:rPr lang="en-GB" sz="1800" dirty="0">
                <a:latin typeface="Times New Roman"/>
                <a:cs typeface="Times New Roman"/>
              </a:rPr>
              <a:t>                                          =   w*60/2*3.14 = </a:t>
            </a:r>
            <a:r>
              <a:rPr lang="en-GB" sz="1800" b="1" u="sng" dirty="0">
                <a:latin typeface="Times New Roman"/>
                <a:cs typeface="Times New Roman"/>
              </a:rPr>
              <a:t>10.12 rpm</a:t>
            </a:r>
            <a:r>
              <a:rPr lang="en-GB" sz="1800" u="sng" dirty="0">
                <a:latin typeface="Times New Roman"/>
                <a:cs typeface="Times New Roman"/>
              </a:rPr>
              <a:t> </a:t>
            </a:r>
            <a:r>
              <a:rPr lang="en-GB" sz="1800" dirty="0">
                <a:latin typeface="Times New Roman"/>
                <a:cs typeface="Times New Roman"/>
              </a:rPr>
              <a:t>      </a:t>
            </a:r>
            <a:endParaRPr lang="en-GB" dirty="0"/>
          </a:p>
          <a:p>
            <a:endParaRPr lang="en-GB" sz="1800" dirty="0">
              <a:latin typeface="Times New Roman"/>
              <a:cs typeface="Times New Roman"/>
            </a:endParaRPr>
          </a:p>
          <a:p>
            <a:pPr marL="0" indent="0">
              <a:buNone/>
            </a:pPr>
            <a:r>
              <a:rPr lang="en-GB" sz="1800" dirty="0">
                <a:latin typeface="Times New Roman"/>
                <a:cs typeface="Times New Roman"/>
              </a:rPr>
              <a:t>I =</a:t>
            </a:r>
            <a:r>
              <a:rPr lang="en-GB" sz="1800" dirty="0" err="1">
                <a:latin typeface="Times New Roman"/>
                <a:cs typeface="Times New Roman"/>
              </a:rPr>
              <a:t>nhss</a:t>
            </a:r>
            <a:r>
              <a:rPr lang="en-GB" sz="1800" dirty="0">
                <a:latin typeface="Times New Roman"/>
                <a:cs typeface="Times New Roman"/>
              </a:rPr>
              <a:t>/</a:t>
            </a:r>
            <a:r>
              <a:rPr lang="en-GB" sz="1800" dirty="0" err="1">
                <a:latin typeface="Times New Roman"/>
                <a:cs typeface="Times New Roman"/>
              </a:rPr>
              <a:t>nlss</a:t>
            </a:r>
            <a:r>
              <a:rPr lang="en-GB" sz="1800" dirty="0">
                <a:latin typeface="Times New Roman"/>
                <a:cs typeface="Times New Roman"/>
              </a:rPr>
              <a:t> = 1200rpm / 10.12rpm = </a:t>
            </a:r>
            <a:r>
              <a:rPr lang="en-GB" sz="1800" b="1" u="sng" dirty="0">
                <a:latin typeface="Times New Roman"/>
                <a:cs typeface="Times New Roman"/>
              </a:rPr>
              <a:t>118.57</a:t>
            </a:r>
          </a:p>
          <a:p>
            <a:pPr marL="0" indent="0">
              <a:buNone/>
            </a:pPr>
            <a:endParaRPr lang="en-GB" sz="1800" b="1" dirty="0">
              <a:latin typeface="Times New Roman"/>
              <a:cs typeface="Times New Roman"/>
            </a:endParaRPr>
          </a:p>
          <a:p>
            <a:pPr marL="0" indent="0">
              <a:buNone/>
            </a:pPr>
            <a:endParaRPr lang="en-GB" sz="1800" b="1" dirty="0">
              <a:latin typeface="Times New Roman"/>
              <a:cs typeface="Times New Roman"/>
            </a:endParaRPr>
          </a:p>
          <a:p>
            <a:pPr marL="0" indent="0">
              <a:buNone/>
            </a:pPr>
            <a:r>
              <a:rPr lang="en-GB" sz="1800" b="1" u="sng" dirty="0" err="1">
                <a:latin typeface="Times New Roman"/>
                <a:cs typeface="Times New Roman"/>
              </a:rPr>
              <a:t>Mgenerator</a:t>
            </a:r>
            <a:r>
              <a:rPr lang="en-GB" sz="1800" b="1" u="sng" dirty="0">
                <a:latin typeface="Times New Roman"/>
                <a:cs typeface="Times New Roman"/>
              </a:rPr>
              <a:t>=5.44MN.m /  118.57 = 0.045 </a:t>
            </a:r>
            <a:r>
              <a:rPr lang="en-GB" sz="1800" b="1" u="sng" dirty="0" err="1">
                <a:latin typeface="Times New Roman"/>
                <a:cs typeface="Times New Roman"/>
              </a:rPr>
              <a:t>MN.m</a:t>
            </a:r>
            <a:endParaRPr lang="en-GB" sz="1800" b="1" u="sng" dirty="0">
              <a:latin typeface="Times New Roman"/>
              <a:cs typeface="Times New Roman"/>
            </a:endParaRPr>
          </a:p>
          <a:p>
            <a:pPr marL="0" indent="0">
              <a:buNone/>
            </a:pPr>
            <a:endParaRPr lang="en-GB" sz="1800" b="1" dirty="0">
              <a:latin typeface="Times New Roman"/>
              <a:cs typeface="Times New Roman"/>
            </a:endParaRPr>
          </a:p>
          <a:p>
            <a:pPr marL="0" indent="0">
              <a:buNone/>
            </a:pPr>
            <a:endParaRPr lang="en-GB" sz="1800" b="1" dirty="0">
              <a:latin typeface="Times New Roman"/>
              <a:cs typeface="Times New Roman"/>
            </a:endParaRPr>
          </a:p>
          <a:p>
            <a:endParaRPr lang="en-GB" dirty="0"/>
          </a:p>
        </p:txBody>
      </p:sp>
      <p:pic>
        <p:nvPicPr>
          <p:cNvPr id="4" name="Picture 3">
            <a:extLst>
              <a:ext uri="{FF2B5EF4-FFF2-40B4-BE49-F238E27FC236}">
                <a16:creationId xmlns:a16="http://schemas.microsoft.com/office/drawing/2014/main" id="{0A0D46D0-88D2-D08F-838B-88FF5F860C01}"/>
              </a:ext>
            </a:extLst>
          </p:cNvPr>
          <p:cNvPicPr>
            <a:picLocks noChangeAspect="1"/>
          </p:cNvPicPr>
          <p:nvPr/>
        </p:nvPicPr>
        <p:blipFill>
          <a:blip r:embed="rId2"/>
          <a:stretch>
            <a:fillRect/>
          </a:stretch>
        </p:blipFill>
        <p:spPr>
          <a:xfrm>
            <a:off x="1206800" y="1983267"/>
            <a:ext cx="2014627" cy="821126"/>
          </a:xfrm>
          <a:prstGeom prst="rect">
            <a:avLst/>
          </a:prstGeom>
        </p:spPr>
      </p:pic>
      <p:pic>
        <p:nvPicPr>
          <p:cNvPr id="7" name="Picture 6" descr="A black and white image of a mathematical equation&#10;&#10;AI-generated content may be incorrect.">
            <a:extLst>
              <a:ext uri="{FF2B5EF4-FFF2-40B4-BE49-F238E27FC236}">
                <a16:creationId xmlns:a16="http://schemas.microsoft.com/office/drawing/2014/main" id="{3DC91E6F-8A62-CA51-0FB9-76EBAA737E8F}"/>
              </a:ext>
            </a:extLst>
          </p:cNvPr>
          <p:cNvPicPr>
            <a:picLocks noChangeAspect="1"/>
          </p:cNvPicPr>
          <p:nvPr/>
        </p:nvPicPr>
        <p:blipFill>
          <a:blip r:embed="rId3"/>
          <a:stretch>
            <a:fillRect/>
          </a:stretch>
        </p:blipFill>
        <p:spPr>
          <a:xfrm>
            <a:off x="1031486" y="3708730"/>
            <a:ext cx="3400425" cy="1022050"/>
          </a:xfrm>
          <a:prstGeom prst="rect">
            <a:avLst/>
          </a:prstGeom>
        </p:spPr>
      </p:pic>
      <p:sp>
        <p:nvSpPr>
          <p:cNvPr id="12" name="Slide Number Placeholder 5">
            <a:extLst>
              <a:ext uri="{FF2B5EF4-FFF2-40B4-BE49-F238E27FC236}">
                <a16:creationId xmlns:a16="http://schemas.microsoft.com/office/drawing/2014/main" id="{ABFAC80B-0CA7-ECF0-F32F-73DF9A333331}"/>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18088858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008FC-950D-AC45-B64C-F87F11F2B7B1}"/>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5786170B-CDC8-236C-308E-C1825B934D5A}"/>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182AA7A5-A155-CC8C-AC0A-7B5537C6B748}"/>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A6E7200-2186-BBDB-D092-7CCDEDAA684E}"/>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D833149E-8088-FF2A-865A-6B9DC9DACDF8}"/>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10389BFD-BE74-A722-E737-B66EDA9DD363}"/>
              </a:ext>
            </a:extLst>
          </p:cNvPr>
          <p:cNvSpPr>
            <a:spLocks noGrp="1"/>
          </p:cNvSpPr>
          <p:nvPr>
            <p:ph type="title"/>
          </p:nvPr>
        </p:nvSpPr>
        <p:spPr>
          <a:xfrm>
            <a:off x="484418" y="502853"/>
            <a:ext cx="11184418" cy="712728"/>
          </a:xfrm>
        </p:spPr>
        <p:txBody>
          <a:bodyPr>
            <a:normAutofit/>
          </a:bodyPr>
          <a:lstStyle/>
          <a:p>
            <a:pPr algn="ctr"/>
            <a:r>
              <a:rPr lang="en-US" sz="2800">
                <a:latin typeface="Times New Roman"/>
                <a:cs typeface="Times New Roman"/>
              </a:rPr>
              <a:t>Topology of the gearbox</a:t>
            </a:r>
            <a:endParaRPr lang="en-US" sz="2800"/>
          </a:p>
        </p:txBody>
      </p:sp>
      <p:cxnSp>
        <p:nvCxnSpPr>
          <p:cNvPr id="6" name="Straight Connector 5">
            <a:extLst>
              <a:ext uri="{FF2B5EF4-FFF2-40B4-BE49-F238E27FC236}">
                <a16:creationId xmlns:a16="http://schemas.microsoft.com/office/drawing/2014/main" id="{0C520D9B-57F4-AC66-725E-8FF5EDABB2EE}"/>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80D477DA-3CE2-D8E4-B3B0-515AF58A44AA}"/>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212FB3C1-283B-11FF-0ECB-EAB55FF572D6}"/>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3" name="Content Placeholder 2">
            <a:extLst>
              <a:ext uri="{FF2B5EF4-FFF2-40B4-BE49-F238E27FC236}">
                <a16:creationId xmlns:a16="http://schemas.microsoft.com/office/drawing/2014/main" id="{4088C694-140B-BC4F-3366-843244FD23BD}"/>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Times New Roman"/>
              <a:cs typeface="Times New Roman"/>
            </a:endParaRPr>
          </a:p>
          <a:p>
            <a:endParaRPr lang="en-GB" dirty="0"/>
          </a:p>
        </p:txBody>
      </p:sp>
      <p:pic>
        <p:nvPicPr>
          <p:cNvPr id="4" name="Picture 3">
            <a:extLst>
              <a:ext uri="{FF2B5EF4-FFF2-40B4-BE49-F238E27FC236}">
                <a16:creationId xmlns:a16="http://schemas.microsoft.com/office/drawing/2014/main" id="{AAE3F185-19A1-9A31-76B9-A446B3030C41}"/>
              </a:ext>
            </a:extLst>
          </p:cNvPr>
          <p:cNvPicPr>
            <a:picLocks noChangeAspect="1"/>
          </p:cNvPicPr>
          <p:nvPr/>
        </p:nvPicPr>
        <p:blipFill>
          <a:blip r:embed="rId2"/>
          <a:srcRect l="1068" t="3352" r="-1282" b="-3352"/>
          <a:stretch>
            <a:fillRect/>
          </a:stretch>
        </p:blipFill>
        <p:spPr>
          <a:xfrm>
            <a:off x="490841" y="1394605"/>
            <a:ext cx="6753371" cy="4500117"/>
          </a:xfrm>
          <a:prstGeom prst="rect">
            <a:avLst/>
          </a:prstGeom>
        </p:spPr>
      </p:pic>
      <p:sp>
        <p:nvSpPr>
          <p:cNvPr id="12" name="TextBox 10">
            <a:extLst>
              <a:ext uri="{FF2B5EF4-FFF2-40B4-BE49-F238E27FC236}">
                <a16:creationId xmlns:a16="http://schemas.microsoft.com/office/drawing/2014/main" id="{8B59ABD6-B8B6-E33C-DE0A-6AB88F0BA615}"/>
              </a:ext>
            </a:extLst>
          </p:cNvPr>
          <p:cNvSpPr txBox="1"/>
          <p:nvPr/>
        </p:nvSpPr>
        <p:spPr>
          <a:xfrm>
            <a:off x="345241" y="5949098"/>
            <a:ext cx="6851764"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Times New Roman"/>
                <a:cs typeface="Times New Roman"/>
              </a:rPr>
              <a:t>Source: Own sketch</a:t>
            </a:r>
          </a:p>
        </p:txBody>
      </p:sp>
      <p:pic>
        <p:nvPicPr>
          <p:cNvPr id="7" name="Picture 6" descr="A computer screen shot of a diagram&#10;&#10;AI-generated content may be incorrect.">
            <a:extLst>
              <a:ext uri="{FF2B5EF4-FFF2-40B4-BE49-F238E27FC236}">
                <a16:creationId xmlns:a16="http://schemas.microsoft.com/office/drawing/2014/main" id="{CAFA2DF9-277B-11B0-778A-2BEEDCA77738}"/>
              </a:ext>
            </a:extLst>
          </p:cNvPr>
          <p:cNvPicPr>
            <a:picLocks noChangeAspect="1"/>
          </p:cNvPicPr>
          <p:nvPr/>
        </p:nvPicPr>
        <p:blipFill>
          <a:blip r:embed="rId3"/>
          <a:stretch>
            <a:fillRect/>
          </a:stretch>
        </p:blipFill>
        <p:spPr>
          <a:xfrm>
            <a:off x="8062581" y="1394604"/>
            <a:ext cx="3198007" cy="3436189"/>
          </a:xfrm>
          <a:prstGeom prst="rect">
            <a:avLst/>
          </a:prstGeom>
        </p:spPr>
      </p:pic>
      <p:sp>
        <p:nvSpPr>
          <p:cNvPr id="15" name="TextBox 10">
            <a:extLst>
              <a:ext uri="{FF2B5EF4-FFF2-40B4-BE49-F238E27FC236}">
                <a16:creationId xmlns:a16="http://schemas.microsoft.com/office/drawing/2014/main" id="{CFB929B3-6071-0D25-529E-13166EED64DC}"/>
              </a:ext>
            </a:extLst>
          </p:cNvPr>
          <p:cNvSpPr txBox="1"/>
          <p:nvPr/>
        </p:nvSpPr>
        <p:spPr>
          <a:xfrm>
            <a:off x="7743830" y="4965687"/>
            <a:ext cx="3933161"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atin typeface="Times New Roman"/>
                <a:cs typeface="Times New Roman"/>
              </a:rPr>
              <a:t>Reference: Lecture Notes by Prof. Peter Quell</a:t>
            </a:r>
          </a:p>
        </p:txBody>
      </p:sp>
      <p:sp>
        <p:nvSpPr>
          <p:cNvPr id="13" name="Slide Number Placeholder 5">
            <a:extLst>
              <a:ext uri="{FF2B5EF4-FFF2-40B4-BE49-F238E27FC236}">
                <a16:creationId xmlns:a16="http://schemas.microsoft.com/office/drawing/2014/main" id="{9F213665-9BA4-A7F9-4BE9-3228A0EE0B84}"/>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23272679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B4C02-4CBF-2885-0BE3-420FFC2B1E5E}"/>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737B6CE5-7656-A62E-E1AA-625BE3848DA4}"/>
              </a:ext>
            </a:extLst>
          </p:cNvPr>
          <p:cNvSpPr/>
          <p:nvPr/>
        </p:nvSpPr>
        <p:spPr>
          <a:xfrm rot="10800000">
            <a:off x="-26376" y="277946"/>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14EDD1AF-D47E-F8A6-2CEE-354AE2395595}"/>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61D77B04-29D5-D887-D7C8-0BCF8550ED29}"/>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C793FA30-5706-8FCB-F234-01EC63B525E8}"/>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Straight Connector 5">
            <a:extLst>
              <a:ext uri="{FF2B5EF4-FFF2-40B4-BE49-F238E27FC236}">
                <a16:creationId xmlns:a16="http://schemas.microsoft.com/office/drawing/2014/main" id="{8ACC4847-52A4-D8AC-2410-314C9D83F5FC}"/>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a:extLst>
              <a:ext uri="{FF2B5EF4-FFF2-40B4-BE49-F238E27FC236}">
                <a16:creationId xmlns:a16="http://schemas.microsoft.com/office/drawing/2014/main" id="{EEA1EC33-2618-AAE7-A004-513C8BE9E4A5}"/>
              </a:ext>
            </a:extLst>
          </p:cNvPr>
          <p:cNvSpPr>
            <a:spLocks noGrp="1"/>
          </p:cNvSpPr>
          <p:nvPr>
            <p:ph type="title"/>
          </p:nvPr>
        </p:nvSpPr>
        <p:spPr>
          <a:xfrm>
            <a:off x="688074" y="0"/>
            <a:ext cx="10515600" cy="1325563"/>
          </a:xfrm>
        </p:spPr>
        <p:txBody>
          <a:bodyPr/>
          <a:lstStyle/>
          <a:p>
            <a:pPr algn="ctr"/>
            <a:br>
              <a:rPr lang="en-US" sz="2900" dirty="0">
                <a:latin typeface="Times New Roman"/>
                <a:cs typeface="Times New Roman"/>
              </a:rPr>
            </a:br>
            <a:endParaRPr lang="en-US" sz="2900">
              <a:latin typeface="Times New Roman"/>
              <a:cs typeface="Times New Roman"/>
            </a:endParaRPr>
          </a:p>
        </p:txBody>
      </p:sp>
      <p:sp>
        <p:nvSpPr>
          <p:cNvPr id="7" name="Rechteck 17">
            <a:extLst>
              <a:ext uri="{FF2B5EF4-FFF2-40B4-BE49-F238E27FC236}">
                <a16:creationId xmlns:a16="http://schemas.microsoft.com/office/drawing/2014/main" id="{AFF00F1E-C9CE-9F22-F135-71156E035B39}"/>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3" name="Textplatzhalter 9">
            <a:extLst>
              <a:ext uri="{FF2B5EF4-FFF2-40B4-BE49-F238E27FC236}">
                <a16:creationId xmlns:a16="http://schemas.microsoft.com/office/drawing/2014/main" id="{036E5216-CFAD-874B-583C-E1B4179CEF45}"/>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4" name="Title 11">
            <a:extLst>
              <a:ext uri="{FF2B5EF4-FFF2-40B4-BE49-F238E27FC236}">
                <a16:creationId xmlns:a16="http://schemas.microsoft.com/office/drawing/2014/main" id="{F2F86F0F-1B7F-4FE2-AF63-1398C6093BA8}"/>
              </a:ext>
            </a:extLst>
          </p:cNvPr>
          <p:cNvSpPr txBox="1">
            <a:spLocks/>
          </p:cNvSpPr>
          <p:nvPr/>
        </p:nvSpPr>
        <p:spPr>
          <a:xfrm>
            <a:off x="693697" y="5175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dirty="0">
                <a:latin typeface="Times New Roman"/>
                <a:ea typeface="Calibri Light"/>
                <a:cs typeface="Calibri Light"/>
              </a:rPr>
              <a:t>Dimension overview of the gearbox- Updated</a:t>
            </a:r>
          </a:p>
          <a:p>
            <a:pPr algn="ctr"/>
            <a:br>
              <a:rPr lang="en-IN" sz="2800" u="sng" dirty="0">
                <a:latin typeface="Times New Roman"/>
                <a:cs typeface="Times New Roman"/>
              </a:rPr>
            </a:br>
            <a:endParaRPr lang="en-GB" sz="1800">
              <a:latin typeface="Times New Roman"/>
              <a:cs typeface="Times New Roman"/>
            </a:endParaRPr>
          </a:p>
        </p:txBody>
      </p:sp>
      <p:sp>
        <p:nvSpPr>
          <p:cNvPr id="14" name="TextBox 10">
            <a:extLst>
              <a:ext uri="{FF2B5EF4-FFF2-40B4-BE49-F238E27FC236}">
                <a16:creationId xmlns:a16="http://schemas.microsoft.com/office/drawing/2014/main" id="{883E022A-699B-1F41-F142-2D1D35F2B3FD}"/>
              </a:ext>
            </a:extLst>
          </p:cNvPr>
          <p:cNvSpPr txBox="1"/>
          <p:nvPr/>
        </p:nvSpPr>
        <p:spPr>
          <a:xfrm>
            <a:off x="402750" y="6121626"/>
            <a:ext cx="6851764"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Times New Roman"/>
                <a:cs typeface="Times New Roman"/>
              </a:rPr>
              <a:t>Source: Own sketch</a:t>
            </a:r>
          </a:p>
        </p:txBody>
      </p:sp>
      <p:pic>
        <p:nvPicPr>
          <p:cNvPr id="3" name="Picture 2">
            <a:extLst>
              <a:ext uri="{FF2B5EF4-FFF2-40B4-BE49-F238E27FC236}">
                <a16:creationId xmlns:a16="http://schemas.microsoft.com/office/drawing/2014/main" id="{F6154D1B-63FD-D7C2-CFB5-48D8F28C9B59}"/>
              </a:ext>
            </a:extLst>
          </p:cNvPr>
          <p:cNvPicPr>
            <a:picLocks noChangeAspect="1"/>
          </p:cNvPicPr>
          <p:nvPr/>
        </p:nvPicPr>
        <p:blipFill>
          <a:blip r:embed="rId2"/>
          <a:stretch>
            <a:fillRect/>
          </a:stretch>
        </p:blipFill>
        <p:spPr>
          <a:xfrm>
            <a:off x="1648048" y="1279585"/>
            <a:ext cx="8076395" cy="4845169"/>
          </a:xfrm>
          <a:prstGeom prst="rect">
            <a:avLst/>
          </a:prstGeom>
        </p:spPr>
      </p:pic>
      <p:sp>
        <p:nvSpPr>
          <p:cNvPr id="2" name="Slide Number Placeholder 5">
            <a:extLst>
              <a:ext uri="{FF2B5EF4-FFF2-40B4-BE49-F238E27FC236}">
                <a16:creationId xmlns:a16="http://schemas.microsoft.com/office/drawing/2014/main" id="{B2704960-98D2-A751-207F-D0923537FD3A}"/>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30879977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A9B61-C222-9F58-972D-31B07672BC63}"/>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8073834B-E243-29BB-1A7F-31A5D50EF9BF}"/>
              </a:ext>
            </a:extLst>
          </p:cNvPr>
          <p:cNvSpPr/>
          <p:nvPr/>
        </p:nvSpPr>
        <p:spPr>
          <a:xfrm rot="10800000">
            <a:off x="-26376" y="277946"/>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96EA3D85-978D-834B-5F29-7670EBE7EB32}"/>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4B6517F8-F090-C580-9578-180534EE9AC3}"/>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58366BD-2546-4EEF-527C-6F59774B2B1E}"/>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Straight Connector 5">
            <a:extLst>
              <a:ext uri="{FF2B5EF4-FFF2-40B4-BE49-F238E27FC236}">
                <a16:creationId xmlns:a16="http://schemas.microsoft.com/office/drawing/2014/main" id="{52C10B54-4C09-0B61-ECB5-FE6AD5D3680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a:extLst>
              <a:ext uri="{FF2B5EF4-FFF2-40B4-BE49-F238E27FC236}">
                <a16:creationId xmlns:a16="http://schemas.microsoft.com/office/drawing/2014/main" id="{0E26D9AD-47EF-3893-7813-A2BADF76308C}"/>
              </a:ext>
            </a:extLst>
          </p:cNvPr>
          <p:cNvSpPr>
            <a:spLocks noGrp="1"/>
          </p:cNvSpPr>
          <p:nvPr>
            <p:ph type="title"/>
          </p:nvPr>
        </p:nvSpPr>
        <p:spPr>
          <a:xfrm>
            <a:off x="688074" y="0"/>
            <a:ext cx="10515600" cy="1325563"/>
          </a:xfrm>
        </p:spPr>
        <p:txBody>
          <a:bodyPr/>
          <a:lstStyle/>
          <a:p>
            <a:pPr algn="ctr"/>
            <a:br>
              <a:rPr lang="en-US" sz="2900" dirty="0">
                <a:latin typeface="Times New Roman"/>
                <a:cs typeface="Times New Roman"/>
              </a:rPr>
            </a:br>
            <a:endParaRPr lang="en-US" sz="2900">
              <a:latin typeface="Times New Roman"/>
              <a:cs typeface="Times New Roman"/>
            </a:endParaRPr>
          </a:p>
        </p:txBody>
      </p:sp>
      <p:sp>
        <p:nvSpPr>
          <p:cNvPr id="7" name="Rechteck 17">
            <a:extLst>
              <a:ext uri="{FF2B5EF4-FFF2-40B4-BE49-F238E27FC236}">
                <a16:creationId xmlns:a16="http://schemas.microsoft.com/office/drawing/2014/main" id="{7ECDEDF5-D50D-9381-054B-2D793327057E}"/>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3" name="Textplatzhalter 9">
            <a:extLst>
              <a:ext uri="{FF2B5EF4-FFF2-40B4-BE49-F238E27FC236}">
                <a16:creationId xmlns:a16="http://schemas.microsoft.com/office/drawing/2014/main" id="{80490718-7479-6054-2C6C-11AEC183D209}"/>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4" name="Title 11">
            <a:extLst>
              <a:ext uri="{FF2B5EF4-FFF2-40B4-BE49-F238E27FC236}">
                <a16:creationId xmlns:a16="http://schemas.microsoft.com/office/drawing/2014/main" id="{70795BA6-2EB1-3075-8DDA-AF8439C9318E}"/>
              </a:ext>
            </a:extLst>
          </p:cNvPr>
          <p:cNvSpPr txBox="1">
            <a:spLocks/>
          </p:cNvSpPr>
          <p:nvPr/>
        </p:nvSpPr>
        <p:spPr>
          <a:xfrm>
            <a:off x="693697" y="5175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dirty="0">
                <a:latin typeface="Times New Roman"/>
                <a:ea typeface="Calibri Light"/>
                <a:cs typeface="Calibri Light"/>
              </a:rPr>
              <a:t>Dimension overview of the gearbox- Updated</a:t>
            </a:r>
          </a:p>
          <a:p>
            <a:pPr algn="ctr"/>
            <a:br>
              <a:rPr lang="en-IN" sz="2800" u="sng" dirty="0">
                <a:latin typeface="Times New Roman"/>
                <a:cs typeface="Times New Roman"/>
              </a:rPr>
            </a:br>
            <a:endParaRPr lang="en-GB" sz="1800">
              <a:latin typeface="Times New Roman"/>
              <a:cs typeface="Times New Roman"/>
            </a:endParaRPr>
          </a:p>
        </p:txBody>
      </p:sp>
      <p:graphicFrame>
        <p:nvGraphicFramePr>
          <p:cNvPr id="3" name="Table 2">
            <a:extLst>
              <a:ext uri="{FF2B5EF4-FFF2-40B4-BE49-F238E27FC236}">
                <a16:creationId xmlns:a16="http://schemas.microsoft.com/office/drawing/2014/main" id="{D65F1B08-AB19-B108-CC85-D9A535377C28}"/>
              </a:ext>
            </a:extLst>
          </p:cNvPr>
          <p:cNvGraphicFramePr>
            <a:graphicFrameLocks noGrp="1"/>
          </p:cNvGraphicFramePr>
          <p:nvPr>
            <p:extLst>
              <p:ext uri="{D42A27DB-BD31-4B8C-83A1-F6EECF244321}">
                <p14:modId xmlns:p14="http://schemas.microsoft.com/office/powerpoint/2010/main" val="3877115784"/>
              </p:ext>
            </p:extLst>
          </p:nvPr>
        </p:nvGraphicFramePr>
        <p:xfrm>
          <a:off x="1450963" y="1326225"/>
          <a:ext cx="9842054" cy="5038411"/>
        </p:xfrm>
        <a:graphic>
          <a:graphicData uri="http://schemas.openxmlformats.org/drawingml/2006/table">
            <a:tbl>
              <a:tblPr firstRow="1" bandRow="1">
                <a:tableStyleId>{5C22544A-7EE6-4342-B048-85BDC9FD1C3A}</a:tableStyleId>
              </a:tblPr>
              <a:tblGrid>
                <a:gridCol w="4921027">
                  <a:extLst>
                    <a:ext uri="{9D8B030D-6E8A-4147-A177-3AD203B41FA5}">
                      <a16:colId xmlns:a16="http://schemas.microsoft.com/office/drawing/2014/main" val="3540771183"/>
                    </a:ext>
                  </a:extLst>
                </a:gridCol>
                <a:gridCol w="4921027">
                  <a:extLst>
                    <a:ext uri="{9D8B030D-6E8A-4147-A177-3AD203B41FA5}">
                      <a16:colId xmlns:a16="http://schemas.microsoft.com/office/drawing/2014/main" val="2636943970"/>
                    </a:ext>
                  </a:extLst>
                </a:gridCol>
              </a:tblGrid>
              <a:tr h="719773">
                <a:tc>
                  <a:txBody>
                    <a:bodyPr/>
                    <a:lstStyle/>
                    <a:p>
                      <a:r>
                        <a:rPr lang="en-US" sz="2400" dirty="0">
                          <a:latin typeface="Times New Roman"/>
                        </a:rPr>
                        <a:t>Parameter</a:t>
                      </a:r>
                    </a:p>
                  </a:txBody>
                  <a:tcPr/>
                </a:tc>
                <a:tc>
                  <a:txBody>
                    <a:bodyPr/>
                    <a:lstStyle/>
                    <a:p>
                      <a:r>
                        <a:rPr lang="en-US" sz="2400" dirty="0">
                          <a:latin typeface="Times New Roman"/>
                        </a:rPr>
                        <a:t>Dimensions in mm</a:t>
                      </a:r>
                    </a:p>
                  </a:txBody>
                  <a:tcPr/>
                </a:tc>
                <a:extLst>
                  <a:ext uri="{0D108BD9-81ED-4DB2-BD59-A6C34878D82A}">
                    <a16:rowId xmlns:a16="http://schemas.microsoft.com/office/drawing/2014/main" val="2861886977"/>
                  </a:ext>
                </a:extLst>
              </a:tr>
              <a:tr h="719773">
                <a:tc>
                  <a:txBody>
                    <a:bodyPr/>
                    <a:lstStyle/>
                    <a:p>
                      <a:r>
                        <a:rPr lang="en-US" b="1" dirty="0">
                          <a:latin typeface="Times New Roman"/>
                        </a:rPr>
                        <a:t>Total Width of the gearbox</a:t>
                      </a:r>
                    </a:p>
                  </a:txBody>
                  <a:tcPr/>
                </a:tc>
                <a:tc>
                  <a:txBody>
                    <a:bodyPr/>
                    <a:lstStyle/>
                    <a:p>
                      <a:r>
                        <a:rPr lang="en-US" b="1" dirty="0">
                          <a:latin typeface="Times New Roman"/>
                        </a:rPr>
                        <a:t>2700 mm</a:t>
                      </a:r>
                    </a:p>
                  </a:txBody>
                  <a:tcPr/>
                </a:tc>
                <a:extLst>
                  <a:ext uri="{0D108BD9-81ED-4DB2-BD59-A6C34878D82A}">
                    <a16:rowId xmlns:a16="http://schemas.microsoft.com/office/drawing/2014/main" val="3497754763"/>
                  </a:ext>
                </a:extLst>
              </a:tr>
              <a:tr h="719773">
                <a:tc>
                  <a:txBody>
                    <a:bodyPr/>
                    <a:lstStyle/>
                    <a:p>
                      <a:r>
                        <a:rPr lang="en-US" b="1" dirty="0">
                          <a:latin typeface="Times New Roman"/>
                        </a:rPr>
                        <a:t>Gearbox total diameter</a:t>
                      </a:r>
                    </a:p>
                  </a:txBody>
                  <a:tcPr/>
                </a:tc>
                <a:tc>
                  <a:txBody>
                    <a:bodyPr/>
                    <a:lstStyle/>
                    <a:p>
                      <a:r>
                        <a:rPr lang="en-US" b="1" dirty="0">
                          <a:latin typeface="Times New Roman"/>
                        </a:rPr>
                        <a:t>2100 mm</a:t>
                      </a:r>
                    </a:p>
                  </a:txBody>
                  <a:tcPr/>
                </a:tc>
                <a:extLst>
                  <a:ext uri="{0D108BD9-81ED-4DB2-BD59-A6C34878D82A}">
                    <a16:rowId xmlns:a16="http://schemas.microsoft.com/office/drawing/2014/main" val="2178996827"/>
                  </a:ext>
                </a:extLst>
              </a:tr>
              <a:tr h="719773">
                <a:tc>
                  <a:txBody>
                    <a:bodyPr/>
                    <a:lstStyle/>
                    <a:p>
                      <a:r>
                        <a:rPr lang="en-US" b="1" dirty="0">
                          <a:latin typeface="Times New Roman"/>
                        </a:rPr>
                        <a:t>Half diameter of the gearbox</a:t>
                      </a:r>
                    </a:p>
                  </a:txBody>
                  <a:tcPr/>
                </a:tc>
                <a:tc>
                  <a:txBody>
                    <a:bodyPr/>
                    <a:lstStyle/>
                    <a:p>
                      <a:r>
                        <a:rPr lang="en-US" b="1" dirty="0">
                          <a:latin typeface="Times New Roman"/>
                        </a:rPr>
                        <a:t>1050 mm</a:t>
                      </a:r>
                    </a:p>
                  </a:txBody>
                  <a:tcPr/>
                </a:tc>
                <a:extLst>
                  <a:ext uri="{0D108BD9-81ED-4DB2-BD59-A6C34878D82A}">
                    <a16:rowId xmlns:a16="http://schemas.microsoft.com/office/drawing/2014/main" val="2700465019"/>
                  </a:ext>
                </a:extLst>
              </a:tr>
              <a:tr h="719773">
                <a:tc>
                  <a:txBody>
                    <a:bodyPr/>
                    <a:lstStyle/>
                    <a:p>
                      <a:r>
                        <a:rPr lang="en-US" b="1" dirty="0">
                          <a:latin typeface="Times New Roman"/>
                        </a:rPr>
                        <a:t>Pin to pin distance from the center </a:t>
                      </a:r>
                    </a:p>
                  </a:txBody>
                  <a:tcPr/>
                </a:tc>
                <a:tc>
                  <a:txBody>
                    <a:bodyPr/>
                    <a:lstStyle/>
                    <a:p>
                      <a:r>
                        <a:rPr lang="en-US" b="1" dirty="0">
                          <a:latin typeface="Times New Roman"/>
                        </a:rPr>
                        <a:t>2400 mm</a:t>
                      </a:r>
                    </a:p>
                  </a:txBody>
                  <a:tcPr/>
                </a:tc>
                <a:extLst>
                  <a:ext uri="{0D108BD9-81ED-4DB2-BD59-A6C34878D82A}">
                    <a16:rowId xmlns:a16="http://schemas.microsoft.com/office/drawing/2014/main" val="2403458755"/>
                  </a:ext>
                </a:extLst>
              </a:tr>
              <a:tr h="719773">
                <a:tc>
                  <a:txBody>
                    <a:bodyPr/>
                    <a:lstStyle/>
                    <a:p>
                      <a:r>
                        <a:rPr lang="en-US" b="1" dirty="0">
                          <a:latin typeface="Times New Roman"/>
                        </a:rPr>
                        <a:t>Gearbox center to pin center</a:t>
                      </a:r>
                    </a:p>
                  </a:txBody>
                  <a:tcPr/>
                </a:tc>
                <a:tc>
                  <a:txBody>
                    <a:bodyPr/>
                    <a:lstStyle/>
                    <a:p>
                      <a:r>
                        <a:rPr lang="en-US" b="1" dirty="0">
                          <a:latin typeface="Times New Roman"/>
                        </a:rPr>
                        <a:t>1200 mm</a:t>
                      </a:r>
                    </a:p>
                  </a:txBody>
                  <a:tcPr/>
                </a:tc>
                <a:extLst>
                  <a:ext uri="{0D108BD9-81ED-4DB2-BD59-A6C34878D82A}">
                    <a16:rowId xmlns:a16="http://schemas.microsoft.com/office/drawing/2014/main" val="1603840593"/>
                  </a:ext>
                </a:extLst>
              </a:tr>
              <a:tr h="719773">
                <a:tc>
                  <a:txBody>
                    <a:bodyPr/>
                    <a:lstStyle/>
                    <a:p>
                      <a:r>
                        <a:rPr lang="en-US" b="1" dirty="0">
                          <a:latin typeface="Times New Roman"/>
                        </a:rPr>
                        <a:t>Bolt length near to elastomeric bearing</a:t>
                      </a:r>
                    </a:p>
                  </a:txBody>
                  <a:tcPr/>
                </a:tc>
                <a:tc>
                  <a:txBody>
                    <a:bodyPr/>
                    <a:lstStyle/>
                    <a:p>
                      <a:r>
                        <a:rPr lang="en-US" b="1" dirty="0">
                          <a:latin typeface="Times New Roman"/>
                        </a:rPr>
                        <a:t>0.525 mm</a:t>
                      </a:r>
                    </a:p>
                  </a:txBody>
                  <a:tcPr/>
                </a:tc>
                <a:extLst>
                  <a:ext uri="{0D108BD9-81ED-4DB2-BD59-A6C34878D82A}">
                    <a16:rowId xmlns:a16="http://schemas.microsoft.com/office/drawing/2014/main" val="3855652411"/>
                  </a:ext>
                </a:extLst>
              </a:tr>
            </a:tbl>
          </a:graphicData>
        </a:graphic>
      </p:graphicFrame>
      <p:sp>
        <p:nvSpPr>
          <p:cNvPr id="2" name="Slide Number Placeholder 5">
            <a:extLst>
              <a:ext uri="{FF2B5EF4-FFF2-40B4-BE49-F238E27FC236}">
                <a16:creationId xmlns:a16="http://schemas.microsoft.com/office/drawing/2014/main" id="{5EE63B38-F623-5DA7-0313-96DAF0AE0AA5}"/>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47241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D4F6-CD3F-EC5A-E6D7-46C85AAF767E}"/>
              </a:ext>
            </a:extLst>
          </p:cNvPr>
          <p:cNvSpPr>
            <a:spLocks noGrp="1"/>
          </p:cNvSpPr>
          <p:nvPr>
            <p:ph type="title"/>
          </p:nvPr>
        </p:nvSpPr>
        <p:spPr/>
        <p:txBody>
          <a:bodyPr/>
          <a:lstStyle/>
          <a:p>
            <a:r>
              <a:rPr lang="en-US" dirty="0"/>
              <a:t>3. Next week</a:t>
            </a:r>
            <a:endParaRPr lang="en-DE" dirty="0"/>
          </a:p>
        </p:txBody>
      </p:sp>
      <p:sp>
        <p:nvSpPr>
          <p:cNvPr id="3" name="Content Placeholder 2">
            <a:extLst>
              <a:ext uri="{FF2B5EF4-FFF2-40B4-BE49-F238E27FC236}">
                <a16:creationId xmlns:a16="http://schemas.microsoft.com/office/drawing/2014/main" id="{064126BC-2A1D-3C87-F14A-62C70484C3A5}"/>
              </a:ext>
            </a:extLst>
          </p:cNvPr>
          <p:cNvSpPr>
            <a:spLocks noGrp="1"/>
          </p:cNvSpPr>
          <p:nvPr>
            <p:ph idx="1"/>
          </p:nvPr>
        </p:nvSpPr>
        <p:spPr/>
        <p:txBody>
          <a:bodyPr/>
          <a:lstStyle/>
          <a:p>
            <a:r>
              <a:rPr lang="en-US" dirty="0"/>
              <a:t>More coordination works</a:t>
            </a:r>
          </a:p>
          <a:p>
            <a:r>
              <a:rPr lang="en-US" dirty="0"/>
              <a:t>Support and Communicate with teams</a:t>
            </a:r>
          </a:p>
          <a:p>
            <a:r>
              <a:rPr lang="en-US" dirty="0"/>
              <a:t>Providing references for some teams (If possible!)</a:t>
            </a:r>
          </a:p>
          <a:p>
            <a:r>
              <a:rPr lang="en-US" dirty="0"/>
              <a:t>Introduction and explanation to guidelines </a:t>
            </a:r>
            <a:endParaRPr lang="en-DE" dirty="0"/>
          </a:p>
        </p:txBody>
      </p:sp>
      <p:sp>
        <p:nvSpPr>
          <p:cNvPr id="4" name="Text Placeholder 3">
            <a:extLst>
              <a:ext uri="{FF2B5EF4-FFF2-40B4-BE49-F238E27FC236}">
                <a16:creationId xmlns:a16="http://schemas.microsoft.com/office/drawing/2014/main" id="{295DA6E3-D944-1AB9-F0A2-F2105DADDF10}"/>
              </a:ext>
            </a:extLst>
          </p:cNvPr>
          <p:cNvSpPr>
            <a:spLocks noGrp="1"/>
          </p:cNvSpPr>
          <p:nvPr>
            <p:ph type="body" sz="quarter" idx="18"/>
          </p:nvPr>
        </p:nvSpPr>
        <p:spPr/>
        <p:txBody>
          <a:bodyPr/>
          <a:lstStyle/>
          <a:p>
            <a:r>
              <a:rPr lang="en-US" dirty="0"/>
              <a:t>Bakhtyar Karim</a:t>
            </a:r>
            <a:endParaRPr lang="en-DE" dirty="0"/>
          </a:p>
        </p:txBody>
      </p:sp>
      <p:sp>
        <p:nvSpPr>
          <p:cNvPr id="5" name="Date Placeholder 4">
            <a:extLst>
              <a:ext uri="{FF2B5EF4-FFF2-40B4-BE49-F238E27FC236}">
                <a16:creationId xmlns:a16="http://schemas.microsoft.com/office/drawing/2014/main" id="{108045C7-53DB-7F6C-6DCB-D4882ED49CA7}"/>
              </a:ext>
            </a:extLst>
          </p:cNvPr>
          <p:cNvSpPr>
            <a:spLocks noGrp="1"/>
          </p:cNvSpPr>
          <p:nvPr>
            <p:ph type="dt" sz="half" idx="19"/>
          </p:nvPr>
        </p:nvSpPr>
        <p:spPr/>
        <p:txBody>
          <a:bodyPr/>
          <a:lstStyle/>
          <a:p>
            <a:fld id="{02AEE8E4-D792-40D2-B8D4-0007E21A0CF8}" type="datetime1">
              <a:rPr lang="en-GB" smtClean="0"/>
              <a:t>03/11/2025</a:t>
            </a:fld>
            <a:endParaRPr lang="en-GB" dirty="0"/>
          </a:p>
        </p:txBody>
      </p:sp>
      <p:sp>
        <p:nvSpPr>
          <p:cNvPr id="6" name="Footer Placeholder 5">
            <a:extLst>
              <a:ext uri="{FF2B5EF4-FFF2-40B4-BE49-F238E27FC236}">
                <a16:creationId xmlns:a16="http://schemas.microsoft.com/office/drawing/2014/main" id="{D2F88AC6-2ED2-2DE5-62EE-40E093DF1E9F}"/>
              </a:ext>
            </a:extLst>
          </p:cNvPr>
          <p:cNvSpPr>
            <a:spLocks noGrp="1"/>
          </p:cNvSpPr>
          <p:nvPr>
            <p:ph type="ftr" sz="quarter" idx="20"/>
          </p:nvPr>
        </p:nvSpPr>
        <p:spPr/>
        <p:txBody>
          <a:bodyPr/>
          <a:lstStyle/>
          <a:p>
            <a:r>
              <a:rPr lang="en-GB" dirty="0"/>
              <a:t>Management Team  PM/ Optimus Syria</a:t>
            </a:r>
          </a:p>
        </p:txBody>
      </p:sp>
      <p:sp>
        <p:nvSpPr>
          <p:cNvPr id="7" name="Slide Number Placeholder 6">
            <a:extLst>
              <a:ext uri="{FF2B5EF4-FFF2-40B4-BE49-F238E27FC236}">
                <a16:creationId xmlns:a16="http://schemas.microsoft.com/office/drawing/2014/main" id="{B3BE0419-3DD8-1C55-6945-A0258D2650F8}"/>
              </a:ext>
            </a:extLst>
          </p:cNvPr>
          <p:cNvSpPr>
            <a:spLocks noGrp="1"/>
          </p:cNvSpPr>
          <p:nvPr>
            <p:ph type="sldNum" sz="quarter" idx="21"/>
          </p:nvPr>
        </p:nvSpPr>
        <p:spPr/>
        <p:txBody>
          <a:bodyPr/>
          <a:lstStyle/>
          <a:p>
            <a:fld id="{013F6232-4F06-48BA-8F69-BF531F607829}" type="slidenum">
              <a:rPr lang="en-GB" smtClean="0"/>
              <a:pPr/>
              <a:t>12</a:t>
            </a:fld>
            <a:endParaRPr lang="en-GB" dirty="0"/>
          </a:p>
        </p:txBody>
      </p:sp>
      <p:pic>
        <p:nvPicPr>
          <p:cNvPr id="10" name="Picture 9" descr="A white paper with black text&#10;&#10;AI-generated content may be incorrect.">
            <a:extLst>
              <a:ext uri="{FF2B5EF4-FFF2-40B4-BE49-F238E27FC236}">
                <a16:creationId xmlns:a16="http://schemas.microsoft.com/office/drawing/2014/main" id="{260137BF-2665-D3EB-4325-3F2FABF35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5167" y="1631829"/>
            <a:ext cx="2893642" cy="3727558"/>
          </a:xfrm>
          <a:prstGeom prst="rect">
            <a:avLst/>
          </a:prstGeom>
          <a:ln w="19050" cap="sq">
            <a:solidFill>
              <a:srgbClr val="000000"/>
            </a:solidFill>
            <a:miter lim="800000"/>
          </a:ln>
          <a:effectLst>
            <a:outerShdw blurRad="57150" dist="50800" dir="2700000" algn="tl" rotWithShape="0">
              <a:srgbClr val="000000">
                <a:alpha val="40000"/>
              </a:srgbClr>
            </a:outerShdw>
          </a:effectLst>
        </p:spPr>
      </p:pic>
      <p:pic>
        <p:nvPicPr>
          <p:cNvPr id="12" name="Picture 11" descr="A screenshot of a computer&#10;&#10;AI-generated content may be incorrect.">
            <a:extLst>
              <a:ext uri="{FF2B5EF4-FFF2-40B4-BE49-F238E27FC236}">
                <a16:creationId xmlns:a16="http://schemas.microsoft.com/office/drawing/2014/main" id="{F2ED0BC6-B98F-2B15-69A0-F08A60B00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9911" y="2077838"/>
            <a:ext cx="2939037" cy="3727559"/>
          </a:xfrm>
          <a:prstGeom prst="rect">
            <a:avLst/>
          </a:prstGeom>
          <a:ln w="19050" cap="sq">
            <a:solidFill>
              <a:srgbClr val="000000"/>
            </a:solidFill>
            <a:miter lim="800000"/>
          </a:ln>
          <a:effectLst>
            <a:outerShdw blurRad="57150" dist="50800" dir="2700000" algn="tl" rotWithShape="0">
              <a:srgbClr val="000000">
                <a:alpha val="40000"/>
              </a:srgbClr>
            </a:outerShdw>
          </a:effectLst>
        </p:spPr>
      </p:pic>
      <p:pic>
        <p:nvPicPr>
          <p:cNvPr id="14" name="Picture 13" descr="A document with text and symbols&#10;&#10;AI-generated content may be incorrect.">
            <a:extLst>
              <a:ext uri="{FF2B5EF4-FFF2-40B4-BE49-F238E27FC236}">
                <a16:creationId xmlns:a16="http://schemas.microsoft.com/office/drawing/2014/main" id="{CB51BDF1-20FF-76D0-C223-5EA9CA780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424" y="2386577"/>
            <a:ext cx="2879187" cy="3727558"/>
          </a:xfrm>
          <a:prstGeom prst="rect">
            <a:avLst/>
          </a:prstGeom>
          <a:ln w="1905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2243078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7B298-2227-C934-41C1-5F11AA14167D}"/>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E0EC2E18-1B20-D0F3-723E-B5B4175CF414}"/>
              </a:ext>
            </a:extLst>
          </p:cNvPr>
          <p:cNvSpPr/>
          <p:nvPr/>
        </p:nvSpPr>
        <p:spPr>
          <a:xfrm rot="10800000">
            <a:off x="-20791" y="407341"/>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94322735-02B7-7E2B-72A2-A32DD6D30A97}"/>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DEAEFAC5-C70D-D3AA-2E24-E385A7B1902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5CBB6A10-2B01-A654-2C92-00A665DA2BF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cxnSp>
        <p:nvCxnSpPr>
          <p:cNvPr id="6" name="Straight Connector 5">
            <a:extLst>
              <a:ext uri="{FF2B5EF4-FFF2-40B4-BE49-F238E27FC236}">
                <a16:creationId xmlns:a16="http://schemas.microsoft.com/office/drawing/2014/main" id="{D8142635-10E6-AA78-A80A-017ACFB03E0F}"/>
              </a:ext>
            </a:extLst>
          </p:cNvPr>
          <p:cNvCxnSpPr/>
          <p:nvPr/>
        </p:nvCxnSpPr>
        <p:spPr>
          <a:xfrm>
            <a:off x="484418" y="138753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Title 11">
            <a:extLst>
              <a:ext uri="{FF2B5EF4-FFF2-40B4-BE49-F238E27FC236}">
                <a16:creationId xmlns:a16="http://schemas.microsoft.com/office/drawing/2014/main" id="{A20818F3-2E31-BD59-DCB5-5E70D6347925}"/>
              </a:ext>
            </a:extLst>
          </p:cNvPr>
          <p:cNvSpPr>
            <a:spLocks noGrp="1"/>
          </p:cNvSpPr>
          <p:nvPr>
            <p:ph type="title"/>
          </p:nvPr>
        </p:nvSpPr>
        <p:spPr>
          <a:xfrm>
            <a:off x="837471" y="646981"/>
            <a:ext cx="10515600" cy="1325563"/>
          </a:xfrm>
        </p:spPr>
        <p:txBody>
          <a:bodyPr>
            <a:normAutofit/>
          </a:bodyPr>
          <a:lstStyle/>
          <a:p>
            <a:pPr algn="ctr"/>
            <a:r>
              <a:rPr lang="en-GB" sz="2800" dirty="0">
                <a:latin typeface="Times New Roman"/>
                <a:cs typeface="Times New Roman"/>
              </a:rPr>
              <a:t> </a:t>
            </a:r>
            <a:r>
              <a:rPr lang="en-IN" sz="2800" dirty="0">
                <a:latin typeface="Times New Roman"/>
                <a:ea typeface="Calibri Light"/>
                <a:cs typeface="Calibri Light"/>
              </a:rPr>
              <a:t>Formulas for Planetary gear</a:t>
            </a:r>
            <a:endParaRPr lang="en-GB" sz="2800">
              <a:latin typeface="Times New Roman"/>
              <a:ea typeface="Calibri Light"/>
              <a:cs typeface="Calibri Light"/>
            </a:endParaRPr>
          </a:p>
          <a:p>
            <a:pPr algn="ctr"/>
            <a:br>
              <a:rPr lang="en-IN" sz="2800" u="sng" dirty="0">
                <a:latin typeface="Times New Roman"/>
                <a:cs typeface="Times New Roman"/>
              </a:rPr>
            </a:br>
            <a:endParaRPr lang="en-GB" sz="1800">
              <a:latin typeface="Times New Roman"/>
              <a:cs typeface="Times New Roman"/>
            </a:endParaRPr>
          </a:p>
        </p:txBody>
      </p:sp>
      <p:sp>
        <p:nvSpPr>
          <p:cNvPr id="4" name="Rechteck 17">
            <a:extLst>
              <a:ext uri="{FF2B5EF4-FFF2-40B4-BE49-F238E27FC236}">
                <a16:creationId xmlns:a16="http://schemas.microsoft.com/office/drawing/2014/main" id="{6283D84C-5BBC-D3E3-28A8-FD6CA0FD495F}"/>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8" name="Textplatzhalter 9">
            <a:extLst>
              <a:ext uri="{FF2B5EF4-FFF2-40B4-BE49-F238E27FC236}">
                <a16:creationId xmlns:a16="http://schemas.microsoft.com/office/drawing/2014/main" id="{E64E3051-FB31-BD60-0BE3-C1B08A95D507}"/>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16" name="TextBox 7">
            <a:extLst>
              <a:ext uri="{FF2B5EF4-FFF2-40B4-BE49-F238E27FC236}">
                <a16:creationId xmlns:a16="http://schemas.microsoft.com/office/drawing/2014/main" id="{DD16BC43-31DF-4D7C-B0CD-0111499A0AD3}"/>
              </a:ext>
            </a:extLst>
          </p:cNvPr>
          <p:cNvSpPr txBox="1"/>
          <p:nvPr/>
        </p:nvSpPr>
        <p:spPr>
          <a:xfrm>
            <a:off x="7210251" y="5411476"/>
            <a:ext cx="3076170" cy="107721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dirty="0"/>
              <a:t>z  = No. of Teeth</a:t>
            </a:r>
            <a:endParaRPr lang="en-IN" sz="1600" dirty="0">
              <a:solidFill>
                <a:srgbClr val="000000"/>
              </a:solidFill>
              <a:latin typeface="Calibri" panose="020F0502020204030204" pitchFamily="34" charset="0"/>
              <a:ea typeface="Calibri"/>
              <a:cs typeface="Calibri"/>
            </a:endParaRPr>
          </a:p>
          <a:p>
            <a:r>
              <a:rPr lang="en-IN" sz="1600" dirty="0"/>
              <a:t>n = RPM</a:t>
            </a:r>
            <a:endParaRPr lang="en-IN" sz="1600" b="1">
              <a:solidFill>
                <a:srgbClr val="000000"/>
              </a:solidFill>
              <a:latin typeface="Calibri" panose="020F0502020204030204" pitchFamily="34" charset="0"/>
              <a:ea typeface="Calibri"/>
              <a:cs typeface="Calibri"/>
            </a:endParaRPr>
          </a:p>
          <a:p>
            <a:r>
              <a:rPr lang="en-IN" sz="1600" dirty="0">
                <a:solidFill>
                  <a:srgbClr val="000000"/>
                </a:solidFill>
                <a:latin typeface="Calibri"/>
                <a:ea typeface="Calibri"/>
                <a:cs typeface="Calibri"/>
              </a:rPr>
              <a:t>D = Pitch Circle Diameter</a:t>
            </a:r>
          </a:p>
          <a:p>
            <a:r>
              <a:rPr lang="en-IN" sz="1600" err="1">
                <a:solidFill>
                  <a:srgbClr val="000000"/>
                </a:solidFill>
                <a:latin typeface="Calibri"/>
                <a:ea typeface="Calibri"/>
                <a:cs typeface="Calibri"/>
              </a:rPr>
              <a:t>i</a:t>
            </a:r>
            <a:r>
              <a:rPr lang="en-IN" sz="1600" dirty="0">
                <a:solidFill>
                  <a:srgbClr val="000000"/>
                </a:solidFill>
                <a:latin typeface="Calibri"/>
                <a:ea typeface="Calibri"/>
                <a:cs typeface="Calibri"/>
              </a:rPr>
              <a:t>  = Gear Ratio</a:t>
            </a:r>
          </a:p>
        </p:txBody>
      </p:sp>
      <p:sp>
        <p:nvSpPr>
          <p:cNvPr id="17" name="TextBox 10">
            <a:extLst>
              <a:ext uri="{FF2B5EF4-FFF2-40B4-BE49-F238E27FC236}">
                <a16:creationId xmlns:a16="http://schemas.microsoft.com/office/drawing/2014/main" id="{9B63C686-E132-4051-AF77-AE752F248D97}"/>
              </a:ext>
            </a:extLst>
          </p:cNvPr>
          <p:cNvSpPr txBox="1"/>
          <p:nvPr/>
        </p:nvSpPr>
        <p:spPr>
          <a:xfrm>
            <a:off x="345241" y="5949098"/>
            <a:ext cx="6851764"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atin typeface="Times New Roman"/>
                <a:cs typeface="Times New Roman"/>
              </a:rPr>
              <a:t>Reference: Lecture Notes by Prof. Peter Quell</a:t>
            </a:r>
          </a:p>
        </p:txBody>
      </p:sp>
      <p:graphicFrame>
        <p:nvGraphicFramePr>
          <p:cNvPr id="3" name="Table 2">
            <a:extLst>
              <a:ext uri="{FF2B5EF4-FFF2-40B4-BE49-F238E27FC236}">
                <a16:creationId xmlns:a16="http://schemas.microsoft.com/office/drawing/2014/main" id="{C8E3E61B-05F3-B606-8690-A13190125C22}"/>
              </a:ext>
            </a:extLst>
          </p:cNvPr>
          <p:cNvGraphicFramePr>
            <a:graphicFrameLocks noGrp="1"/>
          </p:cNvGraphicFramePr>
          <p:nvPr>
            <p:extLst>
              <p:ext uri="{D42A27DB-BD31-4B8C-83A1-F6EECF244321}">
                <p14:modId xmlns:p14="http://schemas.microsoft.com/office/powerpoint/2010/main" val="299858112"/>
              </p:ext>
            </p:extLst>
          </p:nvPr>
        </p:nvGraphicFramePr>
        <p:xfrm>
          <a:off x="790575" y="1713871"/>
          <a:ext cx="4514850" cy="3228975"/>
        </p:xfrm>
        <a:graphic>
          <a:graphicData uri="http://schemas.openxmlformats.org/drawingml/2006/table">
            <a:tbl>
              <a:tblPr bandRow="1">
                <a:tableStyleId>{5C22544A-7EE6-4342-B048-85BDC9FD1C3A}</a:tableStyleId>
              </a:tblPr>
              <a:tblGrid>
                <a:gridCol w="2257425">
                  <a:extLst>
                    <a:ext uri="{9D8B030D-6E8A-4147-A177-3AD203B41FA5}">
                      <a16:colId xmlns:a16="http://schemas.microsoft.com/office/drawing/2014/main" val="1926600920"/>
                    </a:ext>
                  </a:extLst>
                </a:gridCol>
                <a:gridCol w="2257425">
                  <a:extLst>
                    <a:ext uri="{9D8B030D-6E8A-4147-A177-3AD203B41FA5}">
                      <a16:colId xmlns:a16="http://schemas.microsoft.com/office/drawing/2014/main" val="44525183"/>
                    </a:ext>
                  </a:extLst>
                </a:gridCol>
              </a:tblGrid>
              <a:tr h="457200">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z_Ring</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10316" cap="flat" cmpd="sng" algn="ctr">
                      <a:solidFill>
                        <a:srgbClr val="5B9BD5"/>
                      </a:solidFill>
                      <a:prstDash val="solid"/>
                      <a:round/>
                      <a:headEnd type="none" w="med" len="med"/>
                      <a:tailEnd type="none" w="med" len="med"/>
                    </a:lnB>
                    <a:noFill/>
                  </a:tcPr>
                </a:tc>
                <a:tc>
                  <a:txBody>
                    <a:bodyPr/>
                    <a:lstStyle/>
                    <a:p>
                      <a:pPr algn="ctr" fontAlgn="base">
                        <a:lnSpc>
                          <a:spcPts val="1650"/>
                        </a:lnSpc>
                        <a:buNone/>
                      </a:pPr>
                      <a:r>
                        <a:rPr lang="pl-PL" sz="1400" b="0" i="0" u="none" strike="noStrike">
                          <a:solidFill>
                            <a:srgbClr val="000000"/>
                          </a:solidFill>
                          <a:effectLst/>
                          <a:latin typeface="Calibri" panose="020F0502020204030204" pitchFamily="34" charset="0"/>
                        </a:rPr>
                        <a:t>z_Sun +( 2 x z_Planet)</a:t>
                      </a:r>
                      <a:endParaRPr lang="pl-PL"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10316"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437070722"/>
                  </a:ext>
                </a:extLst>
              </a:tr>
              <a:tr h="457200">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z_Planet</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10316"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z_Sun + z_Ring</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10316"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520821050"/>
                  </a:ext>
                </a:extLst>
              </a:tr>
              <a:tr h="457200">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No. of Planets</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3</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988227758"/>
                  </a:ext>
                </a:extLst>
              </a:tr>
              <a:tr h="457200">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D_Sun</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z_Sun x Module</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199253014"/>
                  </a:ext>
                </a:extLst>
              </a:tr>
              <a:tr h="457200">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D_Planets</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tc>
                  <a:txBody>
                    <a:bodyPr/>
                    <a:lstStyle/>
                    <a:p>
                      <a:pPr algn="r" fontAlgn="base">
                        <a:lnSpc>
                          <a:spcPts val="1650"/>
                        </a:lnSpc>
                        <a:buNone/>
                      </a:pPr>
                      <a:r>
                        <a:rPr lang="en-IN" sz="1400" b="0" i="0" u="none" strike="noStrike">
                          <a:solidFill>
                            <a:srgbClr val="000000"/>
                          </a:solidFill>
                          <a:effectLst/>
                          <a:latin typeface="Calibri" panose="020F0502020204030204" pitchFamily="34" charset="0"/>
                        </a:rPr>
                        <a:t>(D_Ring /2) – (D_Sun/2)</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89728137"/>
                  </a:ext>
                </a:extLst>
              </a:tr>
              <a:tr h="457200">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D_Ring </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z_Ring x Module</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167695739"/>
                  </a:ext>
                </a:extLst>
              </a:tr>
              <a:tr h="485775">
                <a:tc>
                  <a:txBody>
                    <a:bodyPr/>
                    <a:lstStyle/>
                    <a:p>
                      <a:pPr algn="ctr" fontAlgn="base">
                        <a:lnSpc>
                          <a:spcPts val="1650"/>
                        </a:lnSpc>
                        <a:buNone/>
                      </a:pPr>
                      <a:r>
                        <a:rPr lang="en-IN" sz="1400" b="0" i="0" u="none" strike="noStrike">
                          <a:solidFill>
                            <a:srgbClr val="000000"/>
                          </a:solidFill>
                          <a:effectLst/>
                          <a:latin typeface="Calibri" panose="020F0502020204030204" pitchFamily="34" charset="0"/>
                        </a:rPr>
                        <a:t>Gap</a:t>
                      </a:r>
                      <a:endParaRPr lang="en-IN"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tc>
                  <a:txBody>
                    <a:bodyPr/>
                    <a:lstStyle/>
                    <a:p>
                      <a:pPr algn="ctr" fontAlgn="base">
                        <a:lnSpc>
                          <a:spcPts val="1650"/>
                        </a:lnSpc>
                        <a:buNone/>
                      </a:pPr>
                      <a:r>
                        <a:rPr lang="en-US" sz="1400" b="0" i="0" u="none" strike="noStrike">
                          <a:solidFill>
                            <a:srgbClr val="000000"/>
                          </a:solidFill>
                          <a:effectLst/>
                          <a:latin typeface="Calibri" panose="020F0502020204030204" pitchFamily="34" charset="0"/>
                        </a:rPr>
                        <a:t>(D_Sun + D_Planets) * Pi / (No. of Planets) - D_Planets</a:t>
                      </a:r>
                      <a:endParaRPr lang="en-US" b="0" i="0">
                        <a:solidFill>
                          <a:srgbClr val="000000"/>
                        </a:solidFill>
                        <a:effectLst/>
                        <a:latin typeface="Segoe UI" panose="020B0502040204020203" pitchFamily="34" charset="0"/>
                      </a:endParaRPr>
                    </a:p>
                  </a:txBody>
                  <a:tcPr marL="7620" marR="7620" marT="7620" anchor="ctr">
                    <a:lnL w="9525" cap="flat" cmpd="sng" algn="ctr">
                      <a:solidFill>
                        <a:srgbClr val="5B9BD5"/>
                      </a:solidFill>
                      <a:prstDash val="solid"/>
                      <a:round/>
                      <a:headEnd type="none" w="med" len="med"/>
                      <a:tailEnd type="none" w="med" len="med"/>
                    </a:lnL>
                    <a:lnR w="9525" cap="flat" cmpd="sng" algn="ctr">
                      <a:solidFill>
                        <a:srgbClr val="5B9BD5"/>
                      </a:solidFill>
                      <a:prstDash val="solid"/>
                      <a:round/>
                      <a:headEnd type="none" w="med" len="med"/>
                      <a:tailEnd type="none" w="med" len="med"/>
                    </a:lnR>
                    <a:lnT w="9525" cap="flat" cmpd="sng" algn="ctr">
                      <a:solidFill>
                        <a:srgbClr val="5B9BD5"/>
                      </a:solidFill>
                      <a:prstDash val="solid"/>
                      <a:round/>
                      <a:headEnd type="none" w="med" len="med"/>
                      <a:tailEnd type="none" w="med" len="med"/>
                    </a:lnT>
                    <a:lnB w="9525"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163381541"/>
                  </a:ext>
                </a:extLst>
              </a:tr>
            </a:tbl>
          </a:graphicData>
        </a:graphic>
      </p:graphicFrame>
      <p:graphicFrame>
        <p:nvGraphicFramePr>
          <p:cNvPr id="14" name="Table 13">
            <a:extLst>
              <a:ext uri="{FF2B5EF4-FFF2-40B4-BE49-F238E27FC236}">
                <a16:creationId xmlns:a16="http://schemas.microsoft.com/office/drawing/2014/main" id="{694D3348-8AE7-245F-A73B-E302A5F24E4A}"/>
              </a:ext>
            </a:extLst>
          </p:cNvPr>
          <p:cNvGraphicFramePr>
            <a:graphicFrameLocks noGrp="1"/>
          </p:cNvGraphicFramePr>
          <p:nvPr>
            <p:extLst>
              <p:ext uri="{D42A27DB-BD31-4B8C-83A1-F6EECF244321}">
                <p14:modId xmlns:p14="http://schemas.microsoft.com/office/powerpoint/2010/main" val="3689465575"/>
              </p:ext>
            </p:extLst>
          </p:nvPr>
        </p:nvGraphicFramePr>
        <p:xfrm>
          <a:off x="5947733" y="1622934"/>
          <a:ext cx="4667250" cy="3323291"/>
        </p:xfrm>
        <a:graphic>
          <a:graphicData uri="http://schemas.openxmlformats.org/drawingml/2006/table">
            <a:tbl>
              <a:tblPr bandRow="1">
                <a:tableStyleId>{5C22544A-7EE6-4342-B048-85BDC9FD1C3A}</a:tableStyleId>
              </a:tblPr>
              <a:tblGrid>
                <a:gridCol w="2333625">
                  <a:extLst>
                    <a:ext uri="{9D8B030D-6E8A-4147-A177-3AD203B41FA5}">
                      <a16:colId xmlns:a16="http://schemas.microsoft.com/office/drawing/2014/main" val="49009956"/>
                    </a:ext>
                  </a:extLst>
                </a:gridCol>
                <a:gridCol w="2333625">
                  <a:extLst>
                    <a:ext uri="{9D8B030D-6E8A-4147-A177-3AD203B41FA5}">
                      <a16:colId xmlns:a16="http://schemas.microsoft.com/office/drawing/2014/main" val="1234642766"/>
                    </a:ext>
                  </a:extLst>
                </a:gridCol>
              </a:tblGrid>
              <a:tr h="466725">
                <a:tc>
                  <a:txBody>
                    <a:bodyPr/>
                    <a:lstStyle/>
                    <a:p>
                      <a:pPr algn="ctr" fontAlgn="base">
                        <a:lnSpc>
                          <a:spcPts val="1650"/>
                        </a:lnSpc>
                        <a:buNone/>
                      </a:pPr>
                      <a:r>
                        <a:rPr lang="en-IN" sz="1400" b="0" i="0" u="none" strike="noStrike">
                          <a:solidFill>
                            <a:srgbClr val="000000"/>
                          </a:solidFill>
                          <a:effectLst/>
                          <a:latin typeface="Cargan Light"/>
                        </a:rPr>
                        <a:t>Face Width</a:t>
                      </a:r>
                      <a:endParaRPr lang="en-IN" b="1"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16193" cap="flat" cmpd="sng" algn="ctr">
                      <a:solidFill>
                        <a:srgbClr val="70AD47"/>
                      </a:solidFill>
                      <a:prstDash val="solid"/>
                      <a:round/>
                      <a:headEnd type="none" w="med" len="med"/>
                      <a:tailEnd type="none" w="med" len="med"/>
                    </a:lnB>
                    <a:noFill/>
                  </a:tcPr>
                </a:tc>
                <a:tc>
                  <a:txBody>
                    <a:bodyPr/>
                    <a:lstStyle/>
                    <a:p>
                      <a:pPr algn="ctr" fontAlgn="base">
                        <a:lnSpc>
                          <a:spcPts val="1650"/>
                        </a:lnSpc>
                        <a:buNone/>
                      </a:pPr>
                      <a:r>
                        <a:rPr lang="en-IN" sz="1400" b="0" i="0" u="none" strike="noStrike">
                          <a:solidFill>
                            <a:srgbClr val="000000"/>
                          </a:solidFill>
                          <a:effectLst/>
                          <a:latin typeface="Cargan Light"/>
                        </a:rPr>
                        <a:t>10 x Module</a:t>
                      </a:r>
                      <a:endParaRPr lang="en-IN" b="1"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16193"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2824591314"/>
                  </a:ext>
                </a:extLst>
              </a:tr>
              <a:tr h="466725">
                <a:tc>
                  <a:txBody>
                    <a:bodyPr/>
                    <a:lstStyle/>
                    <a:p>
                      <a:pPr algn="ctr" fontAlgn="base">
                        <a:lnSpc>
                          <a:spcPts val="1650"/>
                        </a:lnSpc>
                        <a:buNone/>
                      </a:pPr>
                      <a:r>
                        <a:rPr lang="en-IN" sz="1400" b="0" i="0" u="none" strike="noStrike">
                          <a:solidFill>
                            <a:srgbClr val="000000"/>
                          </a:solidFill>
                          <a:effectLst/>
                          <a:latin typeface="Cargan Light"/>
                        </a:rPr>
                        <a:t>Tooth Depth</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16193"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ctr" fontAlgn="base">
                        <a:lnSpc>
                          <a:spcPts val="1650"/>
                        </a:lnSpc>
                        <a:buNone/>
                      </a:pPr>
                      <a:r>
                        <a:rPr lang="en-IN" sz="1400" b="0" i="0" u="none" strike="noStrike">
                          <a:solidFill>
                            <a:srgbClr val="000000"/>
                          </a:solidFill>
                          <a:effectLst/>
                          <a:latin typeface="Cargan Light"/>
                        </a:rPr>
                        <a:t>2.25 x Module</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16193"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1114610625"/>
                  </a:ext>
                </a:extLst>
              </a:tr>
              <a:tr h="466725">
                <a:tc>
                  <a:txBody>
                    <a:bodyPr/>
                    <a:lstStyle/>
                    <a:p>
                      <a:pPr algn="ctr" fontAlgn="base">
                        <a:lnSpc>
                          <a:spcPts val="1650"/>
                        </a:lnSpc>
                        <a:buNone/>
                      </a:pPr>
                      <a:r>
                        <a:rPr lang="en-IN" sz="1400" b="0" i="0" u="none" strike="noStrike">
                          <a:solidFill>
                            <a:srgbClr val="000000"/>
                          </a:solidFill>
                          <a:effectLst/>
                          <a:latin typeface="Cargan Light"/>
                        </a:rPr>
                        <a:t>n_Ring</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ctr" fontAlgn="base">
                        <a:lnSpc>
                          <a:spcPts val="1650"/>
                        </a:lnSpc>
                        <a:buNone/>
                      </a:pPr>
                      <a:r>
                        <a:rPr lang="en-IN" sz="1400" b="0" i="0" u="none" strike="noStrike" dirty="0">
                          <a:solidFill>
                            <a:srgbClr val="000000"/>
                          </a:solidFill>
                          <a:effectLst/>
                          <a:latin typeface="Cargan Light"/>
                        </a:rPr>
                        <a:t>0</a:t>
                      </a:r>
                      <a:endParaRPr lang="en-IN" b="0" i="0" dirty="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1081279742"/>
                  </a:ext>
                </a:extLst>
              </a:tr>
              <a:tr h="466725">
                <a:tc>
                  <a:txBody>
                    <a:bodyPr/>
                    <a:lstStyle/>
                    <a:p>
                      <a:pPr algn="ctr" fontAlgn="base">
                        <a:lnSpc>
                          <a:spcPts val="1650"/>
                        </a:lnSpc>
                        <a:buNone/>
                      </a:pPr>
                      <a:r>
                        <a:rPr lang="en-IN" sz="1400" b="0" i="0" u="none" strike="noStrike">
                          <a:solidFill>
                            <a:srgbClr val="000000"/>
                          </a:solidFill>
                          <a:effectLst/>
                          <a:latin typeface="Cargan Light"/>
                        </a:rPr>
                        <a:t>n_Planet Carrier</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ctr" fontAlgn="base">
                        <a:lnSpc>
                          <a:spcPts val="1650"/>
                        </a:lnSpc>
                        <a:buNone/>
                      </a:pPr>
                      <a:r>
                        <a:rPr lang="en-IN" sz="1400" b="0" i="0" u="none" strike="noStrike" dirty="0">
                          <a:solidFill>
                            <a:srgbClr val="000000"/>
                          </a:solidFill>
                          <a:effectLst/>
                          <a:latin typeface="Cargan Light"/>
                        </a:rPr>
                        <a:t>15</a:t>
                      </a:r>
                      <a:endParaRPr lang="en-IN" b="0" i="0" dirty="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102527542"/>
                  </a:ext>
                </a:extLst>
              </a:tr>
              <a:tr h="466725">
                <a:tc>
                  <a:txBody>
                    <a:bodyPr/>
                    <a:lstStyle/>
                    <a:p>
                      <a:pPr algn="ctr" fontAlgn="base">
                        <a:lnSpc>
                          <a:spcPts val="1650"/>
                        </a:lnSpc>
                        <a:buNone/>
                      </a:pPr>
                      <a:r>
                        <a:rPr lang="en-IN" sz="1400" b="0" i="0" u="none" strike="noStrike">
                          <a:solidFill>
                            <a:srgbClr val="000000"/>
                          </a:solidFill>
                          <a:effectLst/>
                          <a:latin typeface="Cargan Light"/>
                        </a:rPr>
                        <a:t>n_Sun</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ctr" fontAlgn="base">
                        <a:lnSpc>
                          <a:spcPts val="1650"/>
                        </a:lnSpc>
                        <a:buNone/>
                      </a:pPr>
                      <a:r>
                        <a:rPr lang="en-IN" sz="1400" b="0" i="0" u="none" strike="noStrike">
                          <a:solidFill>
                            <a:srgbClr val="000000"/>
                          </a:solidFill>
                          <a:effectLst/>
                          <a:latin typeface="Cargan Light"/>
                        </a:rPr>
                        <a:t>(1-i_1) x n_Planet Carrier</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1094827442"/>
                  </a:ext>
                </a:extLst>
              </a:tr>
              <a:tr h="466725">
                <a:tc>
                  <a:txBody>
                    <a:bodyPr/>
                    <a:lstStyle/>
                    <a:p>
                      <a:pPr algn="ctr" fontAlgn="base">
                        <a:lnSpc>
                          <a:spcPts val="1650"/>
                        </a:lnSpc>
                        <a:buNone/>
                      </a:pPr>
                      <a:r>
                        <a:rPr lang="en-IN" sz="1400" b="0" i="0" u="none" strike="noStrike">
                          <a:solidFill>
                            <a:srgbClr val="000000"/>
                          </a:solidFill>
                          <a:effectLst/>
                          <a:latin typeface="Cargan Light"/>
                        </a:rPr>
                        <a:t>i_Sun,Planet</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ctr" fontAlgn="base">
                        <a:lnSpc>
                          <a:spcPts val="1650"/>
                        </a:lnSpc>
                        <a:buNone/>
                      </a:pPr>
                      <a:r>
                        <a:rPr lang="en-IN" sz="1400" b="0" i="0" u="none" strike="noStrike">
                          <a:solidFill>
                            <a:srgbClr val="000000"/>
                          </a:solidFill>
                          <a:effectLst/>
                          <a:latin typeface="Cargan Light"/>
                        </a:rPr>
                        <a:t>z_Planet / z_Sun</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2965119220"/>
                  </a:ext>
                </a:extLst>
              </a:tr>
              <a:tr h="522941">
                <a:tc>
                  <a:txBody>
                    <a:bodyPr/>
                    <a:lstStyle/>
                    <a:p>
                      <a:pPr algn="ctr" fontAlgn="base">
                        <a:lnSpc>
                          <a:spcPts val="1650"/>
                        </a:lnSpc>
                        <a:buNone/>
                      </a:pPr>
                      <a:r>
                        <a:rPr lang="en-IN" sz="1400" b="0" i="0" u="none" strike="noStrike">
                          <a:solidFill>
                            <a:srgbClr val="000000"/>
                          </a:solidFill>
                          <a:effectLst/>
                          <a:latin typeface="Cargan Light"/>
                        </a:rPr>
                        <a:t>n_Planet</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ctr" fontAlgn="base">
                        <a:lnSpc>
                          <a:spcPts val="1650"/>
                        </a:lnSpc>
                        <a:buNone/>
                      </a:pPr>
                      <a:r>
                        <a:rPr lang="en-IN" sz="1400" b="0" i="0" u="none" strike="noStrike">
                          <a:solidFill>
                            <a:srgbClr val="000000"/>
                          </a:solidFill>
                          <a:effectLst/>
                          <a:latin typeface="Cargan Light"/>
                        </a:rPr>
                        <a:t>n_Sun / i_Sun,Planet</a:t>
                      </a:r>
                      <a:endParaRPr lang="en-IN" b="0" i="0">
                        <a:solidFill>
                          <a:srgbClr val="000000"/>
                        </a:solidFill>
                        <a:effectLst/>
                      </a:endParaRPr>
                    </a:p>
                  </a:txBody>
                  <a:tcPr marL="7620" marR="7620" marT="7620" anchor="ctr">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320096976"/>
                  </a:ext>
                </a:extLst>
              </a:tr>
            </a:tbl>
          </a:graphicData>
        </a:graphic>
      </p:graphicFrame>
      <p:sp>
        <p:nvSpPr>
          <p:cNvPr id="2" name="Slide Number Placeholder 5">
            <a:extLst>
              <a:ext uri="{FF2B5EF4-FFF2-40B4-BE49-F238E27FC236}">
                <a16:creationId xmlns:a16="http://schemas.microsoft.com/office/drawing/2014/main" id="{A94F101E-35C5-6E4C-7522-07DECA9210BD}"/>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14742131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CA489-E730-C38B-1673-A74574B2FE0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F71F6DB6-CFD1-8513-D431-0890CA55CB3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E9612B36-4A90-BE26-5C1F-B2C6A1B03A49}"/>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6ACEABC4-8528-759B-1231-BF783ACBB723}"/>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77ECF46C-DA95-B304-2358-C89C7AD26F5B}"/>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DDAE188D-B3A8-D475-DFF0-3500985A12E4}"/>
              </a:ext>
            </a:extLst>
          </p:cNvPr>
          <p:cNvSpPr>
            <a:spLocks noGrp="1"/>
          </p:cNvSpPr>
          <p:nvPr>
            <p:ph type="title"/>
          </p:nvPr>
        </p:nvSpPr>
        <p:spPr>
          <a:xfrm>
            <a:off x="484418" y="502853"/>
            <a:ext cx="11184418" cy="712728"/>
          </a:xfrm>
        </p:spPr>
        <p:txBody>
          <a:bodyPr>
            <a:normAutofit/>
          </a:bodyPr>
          <a:lstStyle/>
          <a:p>
            <a:pPr algn="ctr"/>
            <a:r>
              <a:rPr lang="de-DE" sz="2400" dirty="0" err="1">
                <a:latin typeface="Times New Roman"/>
                <a:cs typeface="Times New Roman"/>
              </a:rPr>
              <a:t>Calculation</a:t>
            </a:r>
            <a:r>
              <a:rPr lang="de-DE" sz="2400" dirty="0">
                <a:latin typeface="Times New Roman"/>
                <a:cs typeface="Times New Roman"/>
              </a:rPr>
              <a:t> </a:t>
            </a:r>
            <a:r>
              <a:rPr lang="de-DE" sz="2400" dirty="0" err="1">
                <a:latin typeface="Times New Roman"/>
                <a:cs typeface="Times New Roman"/>
              </a:rPr>
              <a:t>of</a:t>
            </a:r>
            <a:r>
              <a:rPr lang="de-DE" sz="2400" dirty="0">
                <a:latin typeface="Times New Roman"/>
                <a:cs typeface="Times New Roman"/>
              </a:rPr>
              <a:t> </a:t>
            </a:r>
            <a:r>
              <a:rPr lang="de-DE" sz="2400" dirty="0" err="1">
                <a:latin typeface="Times New Roman"/>
                <a:cs typeface="Times New Roman"/>
              </a:rPr>
              <a:t>the</a:t>
            </a:r>
            <a:r>
              <a:rPr lang="de-DE" sz="2400" dirty="0">
                <a:latin typeface="Times New Roman"/>
                <a:cs typeface="Times New Roman"/>
              </a:rPr>
              <a:t> 1st </a:t>
            </a:r>
            <a:r>
              <a:rPr lang="de-DE" sz="2400" dirty="0" err="1">
                <a:latin typeface="Times New Roman"/>
                <a:cs typeface="Times New Roman"/>
              </a:rPr>
              <a:t>stage</a:t>
            </a:r>
            <a:r>
              <a:rPr lang="de-DE" sz="2400" dirty="0">
                <a:latin typeface="Times New Roman"/>
                <a:cs typeface="Times New Roman"/>
              </a:rPr>
              <a:t> </a:t>
            </a:r>
            <a:r>
              <a:rPr lang="de-DE" sz="2400" dirty="0" err="1">
                <a:latin typeface="Times New Roman"/>
                <a:cs typeface="Times New Roman"/>
              </a:rPr>
              <a:t>of</a:t>
            </a:r>
            <a:r>
              <a:rPr lang="de-DE" sz="2400" dirty="0">
                <a:latin typeface="Times New Roman"/>
                <a:cs typeface="Times New Roman"/>
              </a:rPr>
              <a:t> </a:t>
            </a:r>
            <a:r>
              <a:rPr lang="de-DE" sz="2400" dirty="0" err="1">
                <a:latin typeface="Times New Roman"/>
                <a:cs typeface="Times New Roman"/>
              </a:rPr>
              <a:t>planetary</a:t>
            </a:r>
            <a:r>
              <a:rPr lang="de-DE" sz="2400" dirty="0">
                <a:latin typeface="Times New Roman"/>
                <a:cs typeface="Times New Roman"/>
              </a:rPr>
              <a:t> </a:t>
            </a:r>
            <a:r>
              <a:rPr lang="de-DE" sz="2400" dirty="0" err="1">
                <a:latin typeface="Times New Roman"/>
                <a:cs typeface="Times New Roman"/>
              </a:rPr>
              <a:t>gear</a:t>
            </a:r>
          </a:p>
        </p:txBody>
      </p:sp>
      <p:cxnSp>
        <p:nvCxnSpPr>
          <p:cNvPr id="6" name="Straight Connector 5">
            <a:extLst>
              <a:ext uri="{FF2B5EF4-FFF2-40B4-BE49-F238E27FC236}">
                <a16:creationId xmlns:a16="http://schemas.microsoft.com/office/drawing/2014/main" id="{E9CC0A95-C0FF-7350-9F98-241EF26C1C80}"/>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04C6A064-AAB6-1B86-6380-0404D5956042}"/>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27F5CEDF-26A8-6565-6DD1-B130B944A3A1}"/>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3" name="Content Placeholder 2">
            <a:extLst>
              <a:ext uri="{FF2B5EF4-FFF2-40B4-BE49-F238E27FC236}">
                <a16:creationId xmlns:a16="http://schemas.microsoft.com/office/drawing/2014/main" id="{75B64EAD-ED1E-0B7D-1896-D580C88325CD}"/>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Times New Roman"/>
              <a:cs typeface="Times New Roman"/>
            </a:endParaRPr>
          </a:p>
          <a:p>
            <a:endParaRPr lang="en-GB" dirty="0"/>
          </a:p>
        </p:txBody>
      </p:sp>
      <p:graphicFrame>
        <p:nvGraphicFramePr>
          <p:cNvPr id="4" name="Table 3">
            <a:extLst>
              <a:ext uri="{FF2B5EF4-FFF2-40B4-BE49-F238E27FC236}">
                <a16:creationId xmlns:a16="http://schemas.microsoft.com/office/drawing/2014/main" id="{C3E948E1-C67E-8C53-A47C-64D54D64530D}"/>
              </a:ext>
            </a:extLst>
          </p:cNvPr>
          <p:cNvGraphicFramePr>
            <a:graphicFrameLocks noGrp="1"/>
          </p:cNvGraphicFramePr>
          <p:nvPr>
            <p:extLst>
              <p:ext uri="{D42A27DB-BD31-4B8C-83A1-F6EECF244321}">
                <p14:modId xmlns:p14="http://schemas.microsoft.com/office/powerpoint/2010/main" val="1802631435"/>
              </p:ext>
            </p:extLst>
          </p:nvPr>
        </p:nvGraphicFramePr>
        <p:xfrm>
          <a:off x="330679" y="2329132"/>
          <a:ext cx="4806868" cy="4043182"/>
        </p:xfrm>
        <a:graphic>
          <a:graphicData uri="http://schemas.openxmlformats.org/drawingml/2006/table">
            <a:tbl>
              <a:tblPr firstRow="1" bandRow="1">
                <a:tableStyleId>{5C22544A-7EE6-4342-B048-85BDC9FD1C3A}</a:tableStyleId>
              </a:tblPr>
              <a:tblGrid>
                <a:gridCol w="2403434">
                  <a:extLst>
                    <a:ext uri="{9D8B030D-6E8A-4147-A177-3AD203B41FA5}">
                      <a16:colId xmlns:a16="http://schemas.microsoft.com/office/drawing/2014/main" val="2137841670"/>
                    </a:ext>
                  </a:extLst>
                </a:gridCol>
                <a:gridCol w="2403434">
                  <a:extLst>
                    <a:ext uri="{9D8B030D-6E8A-4147-A177-3AD203B41FA5}">
                      <a16:colId xmlns:a16="http://schemas.microsoft.com/office/drawing/2014/main" val="4041340718"/>
                    </a:ext>
                  </a:extLst>
                </a:gridCol>
              </a:tblGrid>
              <a:tr h="494866">
                <a:tc>
                  <a:txBody>
                    <a:bodyPr/>
                    <a:lstStyle/>
                    <a:p>
                      <a:r>
                        <a:rPr lang="en-US" sz="1600" b="1" dirty="0">
                          <a:latin typeface="Times New Roman"/>
                        </a:rPr>
                        <a:t>Module mm</a:t>
                      </a:r>
                    </a:p>
                  </a:txBody>
                  <a:tcPr/>
                </a:tc>
                <a:tc>
                  <a:txBody>
                    <a:bodyPr/>
                    <a:lstStyle/>
                    <a:p>
                      <a:r>
                        <a:rPr lang="en-US" dirty="0">
                          <a:latin typeface="Times New Roman"/>
                        </a:rPr>
                        <a:t>16</a:t>
                      </a:r>
                    </a:p>
                  </a:txBody>
                  <a:tcPr/>
                </a:tc>
                <a:extLst>
                  <a:ext uri="{0D108BD9-81ED-4DB2-BD59-A6C34878D82A}">
                    <a16:rowId xmlns:a16="http://schemas.microsoft.com/office/drawing/2014/main" val="4060860953"/>
                  </a:ext>
                </a:extLst>
              </a:tr>
              <a:tr h="494866">
                <a:tc>
                  <a:txBody>
                    <a:bodyPr/>
                    <a:lstStyle/>
                    <a:p>
                      <a:pPr lvl="0">
                        <a:buNone/>
                      </a:pPr>
                      <a:r>
                        <a:rPr lang="en-US" sz="1600" b="1" i="0" u="none" strike="noStrike" noProof="0" err="1">
                          <a:solidFill>
                            <a:srgbClr val="002060"/>
                          </a:solidFill>
                          <a:latin typeface="Times New Roman"/>
                        </a:rPr>
                        <a:t>z_Sun</a:t>
                      </a:r>
                      <a:endParaRPr lang="en-US" sz="1600" b="1" dirty="0">
                        <a:latin typeface="Times New Roman"/>
                      </a:endParaRPr>
                    </a:p>
                  </a:txBody>
                  <a:tcPr/>
                </a:tc>
                <a:tc>
                  <a:txBody>
                    <a:bodyPr/>
                    <a:lstStyle/>
                    <a:p>
                      <a:r>
                        <a:rPr lang="en-US" b="1" dirty="0">
                          <a:latin typeface="Times New Roman"/>
                        </a:rPr>
                        <a:t>26</a:t>
                      </a:r>
                    </a:p>
                  </a:txBody>
                  <a:tcPr/>
                </a:tc>
                <a:extLst>
                  <a:ext uri="{0D108BD9-81ED-4DB2-BD59-A6C34878D82A}">
                    <a16:rowId xmlns:a16="http://schemas.microsoft.com/office/drawing/2014/main" val="353279057"/>
                  </a:ext>
                </a:extLst>
              </a:tr>
              <a:tr h="494866">
                <a:tc>
                  <a:txBody>
                    <a:bodyPr/>
                    <a:lstStyle/>
                    <a:p>
                      <a:pPr lvl="0">
                        <a:buNone/>
                      </a:pPr>
                      <a:r>
                        <a:rPr lang="en-IN" sz="1600" b="1" i="0" u="none" strike="noStrike" noProof="0" err="1">
                          <a:solidFill>
                            <a:srgbClr val="002060"/>
                          </a:solidFill>
                          <a:latin typeface="Times New Roman"/>
                        </a:rPr>
                        <a:t>z_Ring</a:t>
                      </a:r>
                      <a:endParaRPr lang="en-US" sz="1600" b="1" dirty="0">
                        <a:latin typeface="Times New Roman"/>
                      </a:endParaRPr>
                    </a:p>
                  </a:txBody>
                  <a:tcPr/>
                </a:tc>
                <a:tc>
                  <a:txBody>
                    <a:bodyPr/>
                    <a:lstStyle/>
                    <a:p>
                      <a:r>
                        <a:rPr lang="en-US" b="1" dirty="0">
                          <a:latin typeface="Times New Roman"/>
                        </a:rPr>
                        <a:t>110</a:t>
                      </a:r>
                    </a:p>
                  </a:txBody>
                  <a:tcPr/>
                </a:tc>
                <a:extLst>
                  <a:ext uri="{0D108BD9-81ED-4DB2-BD59-A6C34878D82A}">
                    <a16:rowId xmlns:a16="http://schemas.microsoft.com/office/drawing/2014/main" val="1147099897"/>
                  </a:ext>
                </a:extLst>
              </a:tr>
              <a:tr h="494866">
                <a:tc>
                  <a:txBody>
                    <a:bodyPr/>
                    <a:lstStyle/>
                    <a:p>
                      <a:pPr lvl="0">
                        <a:buNone/>
                      </a:pPr>
                      <a:r>
                        <a:rPr lang="en-IN" sz="1600" b="1" i="0" u="none" strike="noStrike" noProof="0" err="1">
                          <a:solidFill>
                            <a:srgbClr val="002060"/>
                          </a:solidFill>
                          <a:latin typeface="Times New Roman"/>
                        </a:rPr>
                        <a:t>z_Planet</a:t>
                      </a:r>
                      <a:endParaRPr lang="en-US" sz="1600" b="1" dirty="0">
                        <a:latin typeface="Times New Roman"/>
                      </a:endParaRPr>
                    </a:p>
                  </a:txBody>
                  <a:tcPr/>
                </a:tc>
                <a:tc>
                  <a:txBody>
                    <a:bodyPr/>
                    <a:lstStyle/>
                    <a:p>
                      <a:r>
                        <a:rPr lang="en-US" b="1" dirty="0">
                          <a:latin typeface="Times New Roman"/>
                        </a:rPr>
                        <a:t>42</a:t>
                      </a:r>
                    </a:p>
                  </a:txBody>
                  <a:tcPr/>
                </a:tc>
                <a:extLst>
                  <a:ext uri="{0D108BD9-81ED-4DB2-BD59-A6C34878D82A}">
                    <a16:rowId xmlns:a16="http://schemas.microsoft.com/office/drawing/2014/main" val="2028352314"/>
                  </a:ext>
                </a:extLst>
              </a:tr>
              <a:tr h="494866">
                <a:tc>
                  <a:txBody>
                    <a:bodyPr/>
                    <a:lstStyle/>
                    <a:p>
                      <a:pPr lvl="0">
                        <a:buNone/>
                      </a:pPr>
                      <a:r>
                        <a:rPr lang="en-IN" sz="1600" b="1" i="0" u="none" strike="noStrike" noProof="0" dirty="0">
                          <a:solidFill>
                            <a:srgbClr val="002060"/>
                          </a:solidFill>
                          <a:latin typeface="Times New Roman"/>
                        </a:rPr>
                        <a:t>No. of Planets</a:t>
                      </a:r>
                      <a:endParaRPr lang="en-US" sz="1600" b="1" dirty="0">
                        <a:latin typeface="Times New Roman"/>
                      </a:endParaRPr>
                    </a:p>
                  </a:txBody>
                  <a:tcPr/>
                </a:tc>
                <a:tc>
                  <a:txBody>
                    <a:bodyPr/>
                    <a:lstStyle/>
                    <a:p>
                      <a:r>
                        <a:rPr lang="en-US" b="1" dirty="0">
                          <a:latin typeface="Times New Roman"/>
                        </a:rPr>
                        <a:t>4</a:t>
                      </a:r>
                    </a:p>
                  </a:txBody>
                  <a:tcPr/>
                </a:tc>
                <a:extLst>
                  <a:ext uri="{0D108BD9-81ED-4DB2-BD59-A6C34878D82A}">
                    <a16:rowId xmlns:a16="http://schemas.microsoft.com/office/drawing/2014/main" val="3911919976"/>
                  </a:ext>
                </a:extLst>
              </a:tr>
              <a:tr h="494866">
                <a:tc>
                  <a:txBody>
                    <a:bodyPr/>
                    <a:lstStyle/>
                    <a:p>
                      <a:pPr lvl="0">
                        <a:buNone/>
                      </a:pPr>
                      <a:r>
                        <a:rPr lang="pl-PL" sz="1600" b="1" i="0" u="none" strike="noStrike" noProof="0" dirty="0">
                          <a:solidFill>
                            <a:srgbClr val="002060"/>
                          </a:solidFill>
                          <a:latin typeface="Times New Roman"/>
                        </a:rPr>
                        <a:t>(z_</a:t>
                      </a:r>
                      <a:r>
                        <a:rPr lang="en-IN" sz="1600" b="1" i="0" u="none" strike="noStrike" noProof="0" dirty="0">
                          <a:solidFill>
                            <a:srgbClr val="002060"/>
                          </a:solidFill>
                          <a:latin typeface="Times New Roman"/>
                        </a:rPr>
                        <a:t>S</a:t>
                      </a:r>
                      <a:r>
                        <a:rPr lang="pl-PL" sz="1600" b="1" i="0" u="none" strike="noStrike" noProof="0" err="1">
                          <a:solidFill>
                            <a:srgbClr val="002060"/>
                          </a:solidFill>
                          <a:latin typeface="Times New Roman"/>
                        </a:rPr>
                        <a:t>un</a:t>
                      </a:r>
                      <a:r>
                        <a:rPr lang="pl-PL" sz="1600" b="1" i="0" u="none" strike="noStrike" noProof="0" dirty="0">
                          <a:solidFill>
                            <a:srgbClr val="002060"/>
                          </a:solidFill>
                          <a:latin typeface="Times New Roman"/>
                        </a:rPr>
                        <a:t> + z_</a:t>
                      </a:r>
                      <a:r>
                        <a:rPr lang="en-IN" sz="1600" b="1" i="0" u="none" strike="noStrike" noProof="0" dirty="0">
                          <a:solidFill>
                            <a:srgbClr val="002060"/>
                          </a:solidFill>
                          <a:latin typeface="Times New Roman"/>
                        </a:rPr>
                        <a:t>R</a:t>
                      </a:r>
                      <a:r>
                        <a:rPr lang="pl-PL" sz="1600" b="1" i="0" u="none" strike="noStrike" noProof="0" err="1">
                          <a:solidFill>
                            <a:srgbClr val="002060"/>
                          </a:solidFill>
                          <a:latin typeface="Times New Roman"/>
                        </a:rPr>
                        <a:t>ing</a:t>
                      </a:r>
                      <a:r>
                        <a:rPr lang="pl-PL" sz="1600" b="1" i="0" u="none" strike="noStrike" noProof="0" dirty="0">
                          <a:solidFill>
                            <a:srgbClr val="002060"/>
                          </a:solidFill>
                          <a:latin typeface="Times New Roman"/>
                        </a:rPr>
                        <a:t>)/</a:t>
                      </a:r>
                      <a:r>
                        <a:rPr lang="en-IN" sz="1600" b="1" i="0" u="none" strike="noStrike" noProof="0" dirty="0">
                          <a:solidFill>
                            <a:srgbClr val="002060"/>
                          </a:solidFill>
                          <a:latin typeface="Times New Roman"/>
                        </a:rPr>
                        <a:t>N</a:t>
                      </a:r>
                      <a:r>
                        <a:rPr lang="pl-PL" sz="1600" b="1" i="0" u="none" strike="noStrike" noProof="0" dirty="0">
                          <a:solidFill>
                            <a:srgbClr val="002060"/>
                          </a:solidFill>
                          <a:latin typeface="Times New Roman"/>
                        </a:rPr>
                        <a:t>o.</a:t>
                      </a:r>
                      <a:r>
                        <a:rPr lang="en-IN" sz="1600" b="1" i="0" u="none" strike="noStrike" noProof="0" dirty="0">
                          <a:solidFill>
                            <a:srgbClr val="002060"/>
                          </a:solidFill>
                          <a:latin typeface="Times New Roman"/>
                        </a:rPr>
                        <a:t> of</a:t>
                      </a:r>
                      <a:r>
                        <a:rPr lang="pl-PL" sz="1600" b="1" i="0" u="none" strike="noStrike" noProof="0" dirty="0">
                          <a:solidFill>
                            <a:srgbClr val="002060"/>
                          </a:solidFill>
                          <a:latin typeface="Times New Roman"/>
                        </a:rPr>
                        <a:t> </a:t>
                      </a:r>
                      <a:r>
                        <a:rPr lang="pl-PL" sz="1600" b="1" i="0" u="none" strike="noStrike" noProof="0" err="1">
                          <a:solidFill>
                            <a:srgbClr val="002060"/>
                          </a:solidFill>
                          <a:latin typeface="Times New Roman"/>
                        </a:rPr>
                        <a:t>Planets</a:t>
                      </a:r>
                      <a:endParaRPr lang="en-US" sz="1600" b="1" dirty="0">
                        <a:latin typeface="Times New Roman"/>
                      </a:endParaRPr>
                    </a:p>
                  </a:txBody>
                  <a:tcPr/>
                </a:tc>
                <a:tc>
                  <a:txBody>
                    <a:bodyPr/>
                    <a:lstStyle/>
                    <a:p>
                      <a:r>
                        <a:rPr lang="en-US" b="1" dirty="0">
                          <a:latin typeface="Times New Roman"/>
                        </a:rPr>
                        <a:t>34</a:t>
                      </a:r>
                    </a:p>
                  </a:txBody>
                  <a:tcPr/>
                </a:tc>
                <a:extLst>
                  <a:ext uri="{0D108BD9-81ED-4DB2-BD59-A6C34878D82A}">
                    <a16:rowId xmlns:a16="http://schemas.microsoft.com/office/drawing/2014/main" val="3849103900"/>
                  </a:ext>
                </a:extLst>
              </a:tr>
              <a:tr h="494866">
                <a:tc>
                  <a:txBody>
                    <a:bodyPr/>
                    <a:lstStyle/>
                    <a:p>
                      <a:pPr lvl="0">
                        <a:buNone/>
                      </a:pPr>
                      <a:r>
                        <a:rPr lang="en-IN" sz="1600" b="1" i="0" u="none" strike="noStrike" noProof="0" dirty="0">
                          <a:solidFill>
                            <a:srgbClr val="002060"/>
                          </a:solidFill>
                          <a:latin typeface="Times New Roman"/>
                        </a:rPr>
                        <a:t>Tooth Depth</a:t>
                      </a:r>
                      <a:endParaRPr lang="en-US" sz="1600" b="1" dirty="0">
                        <a:latin typeface="Times New Roman"/>
                      </a:endParaRPr>
                    </a:p>
                  </a:txBody>
                  <a:tcPr/>
                </a:tc>
                <a:tc>
                  <a:txBody>
                    <a:bodyPr/>
                    <a:lstStyle/>
                    <a:p>
                      <a:r>
                        <a:rPr lang="en-US" b="1" dirty="0">
                          <a:latin typeface="Times New Roman"/>
                        </a:rPr>
                        <a:t>36</a:t>
                      </a:r>
                    </a:p>
                  </a:txBody>
                  <a:tcPr/>
                </a:tc>
                <a:extLst>
                  <a:ext uri="{0D108BD9-81ED-4DB2-BD59-A6C34878D82A}">
                    <a16:rowId xmlns:a16="http://schemas.microsoft.com/office/drawing/2014/main" val="972609512"/>
                  </a:ext>
                </a:extLst>
              </a:tr>
              <a:tr h="494866">
                <a:tc>
                  <a:txBody>
                    <a:bodyPr/>
                    <a:lstStyle/>
                    <a:p>
                      <a:pPr lvl="0">
                        <a:buNone/>
                      </a:pPr>
                      <a:r>
                        <a:rPr lang="en-IN" sz="1600" b="1" i="0" u="none" strike="noStrike" noProof="0" err="1">
                          <a:solidFill>
                            <a:srgbClr val="002060"/>
                          </a:solidFill>
                          <a:latin typeface="Times New Roman"/>
                        </a:rPr>
                        <a:t>D_Sun</a:t>
                      </a:r>
                      <a:r>
                        <a:rPr lang="en-IN" sz="1600" b="1" i="0" u="none" strike="noStrike" noProof="0" dirty="0">
                          <a:solidFill>
                            <a:srgbClr val="002060"/>
                          </a:solidFill>
                          <a:latin typeface="Times New Roman"/>
                        </a:rPr>
                        <a:t> (mm)</a:t>
                      </a:r>
                      <a:endParaRPr lang="en-US" sz="1600" b="1" dirty="0">
                        <a:latin typeface="Times New Roman"/>
                      </a:endParaRPr>
                    </a:p>
                  </a:txBody>
                  <a:tcPr/>
                </a:tc>
                <a:tc>
                  <a:txBody>
                    <a:bodyPr/>
                    <a:lstStyle/>
                    <a:p>
                      <a:r>
                        <a:rPr lang="en-US" b="1" dirty="0">
                          <a:latin typeface="Times New Roman"/>
                        </a:rPr>
                        <a:t>416</a:t>
                      </a:r>
                    </a:p>
                  </a:txBody>
                  <a:tcPr/>
                </a:tc>
                <a:extLst>
                  <a:ext uri="{0D108BD9-81ED-4DB2-BD59-A6C34878D82A}">
                    <a16:rowId xmlns:a16="http://schemas.microsoft.com/office/drawing/2014/main" val="1432525718"/>
                  </a:ext>
                </a:extLst>
              </a:tr>
            </a:tbl>
          </a:graphicData>
        </a:graphic>
      </p:graphicFrame>
      <p:graphicFrame>
        <p:nvGraphicFramePr>
          <p:cNvPr id="7" name="Table 6">
            <a:extLst>
              <a:ext uri="{FF2B5EF4-FFF2-40B4-BE49-F238E27FC236}">
                <a16:creationId xmlns:a16="http://schemas.microsoft.com/office/drawing/2014/main" id="{273D7350-851D-A0E6-75B2-3F7FDAAAEA9E}"/>
              </a:ext>
            </a:extLst>
          </p:cNvPr>
          <p:cNvGraphicFramePr>
            <a:graphicFrameLocks noGrp="1"/>
          </p:cNvGraphicFramePr>
          <p:nvPr>
            <p:extLst>
              <p:ext uri="{D42A27DB-BD31-4B8C-83A1-F6EECF244321}">
                <p14:modId xmlns:p14="http://schemas.microsoft.com/office/powerpoint/2010/main" val="2440204385"/>
              </p:ext>
            </p:extLst>
          </p:nvPr>
        </p:nvGraphicFramePr>
        <p:xfrm>
          <a:off x="372661" y="1383734"/>
          <a:ext cx="4732160" cy="870314"/>
        </p:xfrm>
        <a:graphic>
          <a:graphicData uri="http://schemas.openxmlformats.org/drawingml/2006/table">
            <a:tbl>
              <a:tblPr firstRow="1" bandRow="1">
                <a:tableStyleId>{5C22544A-7EE6-4342-B048-85BDC9FD1C3A}</a:tableStyleId>
              </a:tblPr>
              <a:tblGrid>
                <a:gridCol w="2366080">
                  <a:extLst>
                    <a:ext uri="{9D8B030D-6E8A-4147-A177-3AD203B41FA5}">
                      <a16:colId xmlns:a16="http://schemas.microsoft.com/office/drawing/2014/main" val="3745700448"/>
                    </a:ext>
                  </a:extLst>
                </a:gridCol>
                <a:gridCol w="2366080">
                  <a:extLst>
                    <a:ext uri="{9D8B030D-6E8A-4147-A177-3AD203B41FA5}">
                      <a16:colId xmlns:a16="http://schemas.microsoft.com/office/drawing/2014/main" val="3054481029"/>
                    </a:ext>
                  </a:extLst>
                </a:gridCol>
              </a:tblGrid>
              <a:tr h="870314">
                <a:tc>
                  <a:txBody>
                    <a:bodyPr/>
                    <a:lstStyle/>
                    <a:p>
                      <a:r>
                        <a:rPr lang="en-US" dirty="0">
                          <a:latin typeface="Times New Roman"/>
                        </a:rPr>
                        <a:t>I-1 ratio</a:t>
                      </a:r>
                    </a:p>
                  </a:txBody>
                  <a:tcPr/>
                </a:tc>
                <a:tc>
                  <a:txBody>
                    <a:bodyPr/>
                    <a:lstStyle/>
                    <a:p>
                      <a:r>
                        <a:rPr lang="en-US" dirty="0">
                          <a:latin typeface="Times New Roman"/>
                        </a:rPr>
                        <a:t>5.2</a:t>
                      </a:r>
                    </a:p>
                  </a:txBody>
                  <a:tcPr/>
                </a:tc>
                <a:extLst>
                  <a:ext uri="{0D108BD9-81ED-4DB2-BD59-A6C34878D82A}">
                    <a16:rowId xmlns:a16="http://schemas.microsoft.com/office/drawing/2014/main" val="2682611000"/>
                  </a:ext>
                </a:extLst>
              </a:tr>
            </a:tbl>
          </a:graphicData>
        </a:graphic>
      </p:graphicFrame>
      <p:sp>
        <p:nvSpPr>
          <p:cNvPr id="15" name="TextBox 12">
            <a:extLst>
              <a:ext uri="{FF2B5EF4-FFF2-40B4-BE49-F238E27FC236}">
                <a16:creationId xmlns:a16="http://schemas.microsoft.com/office/drawing/2014/main" id="{891681F1-19DD-4D38-8668-56539A2E55A4}"/>
              </a:ext>
            </a:extLst>
          </p:cNvPr>
          <p:cNvSpPr txBox="1"/>
          <p:nvPr/>
        </p:nvSpPr>
        <p:spPr>
          <a:xfrm>
            <a:off x="3051617" y="6282850"/>
            <a:ext cx="6851764" cy="338554"/>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dirty="0">
                <a:latin typeface="Times New Roman"/>
                <a:cs typeface="Times New Roman"/>
              </a:rPr>
              <a:t>Reference: Lecture Notes by Prof. Peter Quell and </a:t>
            </a:r>
            <a:r>
              <a:rPr lang="en-IN" sz="1600" err="1">
                <a:latin typeface="Times New Roman"/>
                <a:cs typeface="Times New Roman"/>
              </a:rPr>
              <a:t>PSGdesign</a:t>
            </a:r>
            <a:r>
              <a:rPr lang="en-IN" sz="1600" dirty="0">
                <a:latin typeface="Times New Roman"/>
                <a:cs typeface="Times New Roman"/>
              </a:rPr>
              <a:t> book</a:t>
            </a:r>
          </a:p>
        </p:txBody>
      </p:sp>
      <p:graphicFrame>
        <p:nvGraphicFramePr>
          <p:cNvPr id="16" name="Table 15">
            <a:extLst>
              <a:ext uri="{FF2B5EF4-FFF2-40B4-BE49-F238E27FC236}">
                <a16:creationId xmlns:a16="http://schemas.microsoft.com/office/drawing/2014/main" id="{0A84101F-95A9-40D8-1B7D-1A02FF66C542}"/>
              </a:ext>
            </a:extLst>
          </p:cNvPr>
          <p:cNvGraphicFramePr>
            <a:graphicFrameLocks noGrp="1"/>
          </p:cNvGraphicFramePr>
          <p:nvPr>
            <p:extLst>
              <p:ext uri="{D42A27DB-BD31-4B8C-83A1-F6EECF244321}">
                <p14:modId xmlns:p14="http://schemas.microsoft.com/office/powerpoint/2010/main" val="238888689"/>
              </p:ext>
            </p:extLst>
          </p:nvPr>
        </p:nvGraphicFramePr>
        <p:xfrm>
          <a:off x="6626811" y="1383733"/>
          <a:ext cx="4732160" cy="866588"/>
        </p:xfrm>
        <a:graphic>
          <a:graphicData uri="http://schemas.openxmlformats.org/drawingml/2006/table">
            <a:tbl>
              <a:tblPr firstRow="1" bandRow="1">
                <a:tableStyleId>{5C22544A-7EE6-4342-B048-85BDC9FD1C3A}</a:tableStyleId>
              </a:tblPr>
              <a:tblGrid>
                <a:gridCol w="2366080">
                  <a:extLst>
                    <a:ext uri="{9D8B030D-6E8A-4147-A177-3AD203B41FA5}">
                      <a16:colId xmlns:a16="http://schemas.microsoft.com/office/drawing/2014/main" val="3745700448"/>
                    </a:ext>
                  </a:extLst>
                </a:gridCol>
                <a:gridCol w="2366080">
                  <a:extLst>
                    <a:ext uri="{9D8B030D-6E8A-4147-A177-3AD203B41FA5}">
                      <a16:colId xmlns:a16="http://schemas.microsoft.com/office/drawing/2014/main" val="3054481029"/>
                    </a:ext>
                  </a:extLst>
                </a:gridCol>
              </a:tblGrid>
              <a:tr h="866588">
                <a:tc>
                  <a:txBody>
                    <a:bodyPr/>
                    <a:lstStyle/>
                    <a:p>
                      <a:pPr lvl="0">
                        <a:buNone/>
                      </a:pPr>
                      <a:r>
                        <a:rPr lang="en-IN" sz="1800" b="1" i="0" u="none" strike="noStrike" noProof="0" err="1">
                          <a:solidFill>
                            <a:schemeClr val="bg1"/>
                          </a:solidFill>
                          <a:latin typeface="Times New Roman"/>
                        </a:rPr>
                        <a:t>D_Planets</a:t>
                      </a:r>
                      <a:r>
                        <a:rPr lang="en-IN" sz="1800" b="1" i="0" u="none" strike="noStrike" noProof="0" dirty="0">
                          <a:solidFill>
                            <a:schemeClr val="bg1"/>
                          </a:solidFill>
                          <a:latin typeface="Times New Roman"/>
                        </a:rPr>
                        <a:t> (mm)</a:t>
                      </a:r>
                      <a:endParaRPr lang="en-US" sz="1800" b="1">
                        <a:solidFill>
                          <a:schemeClr val="bg1"/>
                        </a:solidFill>
                        <a:latin typeface="Times New Roman"/>
                      </a:endParaRPr>
                    </a:p>
                  </a:txBody>
                  <a:tcPr/>
                </a:tc>
                <a:tc>
                  <a:txBody>
                    <a:bodyPr/>
                    <a:lstStyle/>
                    <a:p>
                      <a:r>
                        <a:rPr lang="en-US" dirty="0">
                          <a:latin typeface="Times New Roman"/>
                        </a:rPr>
                        <a:t>672</a:t>
                      </a:r>
                    </a:p>
                  </a:txBody>
                  <a:tcPr/>
                </a:tc>
                <a:extLst>
                  <a:ext uri="{0D108BD9-81ED-4DB2-BD59-A6C34878D82A}">
                    <a16:rowId xmlns:a16="http://schemas.microsoft.com/office/drawing/2014/main" val="2682611000"/>
                  </a:ext>
                </a:extLst>
              </a:tr>
            </a:tbl>
          </a:graphicData>
        </a:graphic>
      </p:graphicFrame>
      <p:graphicFrame>
        <p:nvGraphicFramePr>
          <p:cNvPr id="17" name="Table 16">
            <a:extLst>
              <a:ext uri="{FF2B5EF4-FFF2-40B4-BE49-F238E27FC236}">
                <a16:creationId xmlns:a16="http://schemas.microsoft.com/office/drawing/2014/main" id="{7F99B5B3-B7FA-0B89-0BD4-759AE5E48AC7}"/>
              </a:ext>
            </a:extLst>
          </p:cNvPr>
          <p:cNvGraphicFramePr>
            <a:graphicFrameLocks noGrp="1"/>
          </p:cNvGraphicFramePr>
          <p:nvPr>
            <p:extLst>
              <p:ext uri="{D42A27DB-BD31-4B8C-83A1-F6EECF244321}">
                <p14:modId xmlns:p14="http://schemas.microsoft.com/office/powerpoint/2010/main" val="2109471886"/>
              </p:ext>
            </p:extLst>
          </p:nvPr>
        </p:nvGraphicFramePr>
        <p:xfrm>
          <a:off x="6613584" y="2329132"/>
          <a:ext cx="4808962" cy="3958928"/>
        </p:xfrm>
        <a:graphic>
          <a:graphicData uri="http://schemas.openxmlformats.org/drawingml/2006/table">
            <a:tbl>
              <a:tblPr firstRow="1" bandRow="1">
                <a:tableStyleId>{5C22544A-7EE6-4342-B048-85BDC9FD1C3A}</a:tableStyleId>
              </a:tblPr>
              <a:tblGrid>
                <a:gridCol w="2405529">
                  <a:extLst>
                    <a:ext uri="{9D8B030D-6E8A-4147-A177-3AD203B41FA5}">
                      <a16:colId xmlns:a16="http://schemas.microsoft.com/office/drawing/2014/main" val="2137841670"/>
                    </a:ext>
                  </a:extLst>
                </a:gridCol>
                <a:gridCol w="2403433">
                  <a:extLst>
                    <a:ext uri="{9D8B030D-6E8A-4147-A177-3AD203B41FA5}">
                      <a16:colId xmlns:a16="http://schemas.microsoft.com/office/drawing/2014/main" val="4041340718"/>
                    </a:ext>
                  </a:extLst>
                </a:gridCol>
              </a:tblGrid>
              <a:tr h="494866">
                <a:tc>
                  <a:txBody>
                    <a:bodyPr/>
                    <a:lstStyle/>
                    <a:p>
                      <a:pPr lvl="0">
                        <a:buNone/>
                      </a:pPr>
                      <a:r>
                        <a:rPr lang="en-US" sz="1600" b="1" i="0" u="none" strike="noStrike" noProof="0" err="1">
                          <a:solidFill>
                            <a:schemeClr val="bg1"/>
                          </a:solidFill>
                          <a:latin typeface="Times New Roman"/>
                        </a:rPr>
                        <a:t>D_Ring</a:t>
                      </a:r>
                      <a:r>
                        <a:rPr lang="en-US" sz="1600" b="1" i="0" u="none" strike="noStrike" noProof="0" dirty="0">
                          <a:solidFill>
                            <a:schemeClr val="bg1"/>
                          </a:solidFill>
                          <a:latin typeface="Times New Roman"/>
                        </a:rPr>
                        <a:t> (mm)</a:t>
                      </a:r>
                      <a:endParaRPr lang="en-US" sz="1600" b="1">
                        <a:solidFill>
                          <a:schemeClr val="bg1"/>
                        </a:solidFill>
                        <a:latin typeface="Times New Roman"/>
                      </a:endParaRPr>
                    </a:p>
                  </a:txBody>
                  <a:tcPr/>
                </a:tc>
                <a:tc>
                  <a:txBody>
                    <a:bodyPr/>
                    <a:lstStyle/>
                    <a:p>
                      <a:r>
                        <a:rPr lang="en-US" dirty="0">
                          <a:latin typeface="Times New Roman"/>
                        </a:rPr>
                        <a:t>1760</a:t>
                      </a:r>
                    </a:p>
                  </a:txBody>
                  <a:tcPr/>
                </a:tc>
                <a:extLst>
                  <a:ext uri="{0D108BD9-81ED-4DB2-BD59-A6C34878D82A}">
                    <a16:rowId xmlns:a16="http://schemas.microsoft.com/office/drawing/2014/main" val="4060860953"/>
                  </a:ext>
                </a:extLst>
              </a:tr>
              <a:tr h="494866">
                <a:tc>
                  <a:txBody>
                    <a:bodyPr/>
                    <a:lstStyle/>
                    <a:p>
                      <a:pPr lvl="0">
                        <a:buNone/>
                      </a:pPr>
                      <a:r>
                        <a:rPr lang="en-IN" sz="1600" b="1" i="0" u="none" strike="noStrike" noProof="0" dirty="0">
                          <a:solidFill>
                            <a:schemeClr val="tx1"/>
                          </a:solidFill>
                          <a:latin typeface="Times New Roman"/>
                        </a:rPr>
                        <a:t>Gap (mm)</a:t>
                      </a:r>
                      <a:endParaRPr lang="en-US" sz="1600" b="1" dirty="0">
                        <a:solidFill>
                          <a:schemeClr val="tx1"/>
                        </a:solidFill>
                        <a:latin typeface="Times New Roman"/>
                      </a:endParaRPr>
                    </a:p>
                  </a:txBody>
                  <a:tcPr/>
                </a:tc>
                <a:tc>
                  <a:txBody>
                    <a:bodyPr/>
                    <a:lstStyle/>
                    <a:p>
                      <a:r>
                        <a:rPr lang="en-US" b="1" dirty="0">
                          <a:latin typeface="Times New Roman"/>
                        </a:rPr>
                        <a:t>-672</a:t>
                      </a:r>
                    </a:p>
                  </a:txBody>
                  <a:tcPr/>
                </a:tc>
                <a:extLst>
                  <a:ext uri="{0D108BD9-81ED-4DB2-BD59-A6C34878D82A}">
                    <a16:rowId xmlns:a16="http://schemas.microsoft.com/office/drawing/2014/main" val="353279057"/>
                  </a:ext>
                </a:extLst>
              </a:tr>
              <a:tr h="494866">
                <a:tc>
                  <a:txBody>
                    <a:bodyPr/>
                    <a:lstStyle/>
                    <a:p>
                      <a:pPr lvl="0">
                        <a:buNone/>
                      </a:pPr>
                      <a:r>
                        <a:rPr lang="en-IN" sz="1600" b="1" i="0" u="none" strike="noStrike" noProof="0" dirty="0">
                          <a:solidFill>
                            <a:schemeClr val="tx1"/>
                          </a:solidFill>
                          <a:latin typeface="Times New Roman"/>
                        </a:rPr>
                        <a:t>Face Width</a:t>
                      </a:r>
                      <a:endParaRPr lang="en-US" sz="1600" b="1">
                        <a:solidFill>
                          <a:schemeClr val="tx1"/>
                        </a:solidFill>
                        <a:latin typeface="Times New Roman"/>
                      </a:endParaRPr>
                    </a:p>
                  </a:txBody>
                  <a:tcPr/>
                </a:tc>
                <a:tc>
                  <a:txBody>
                    <a:bodyPr/>
                    <a:lstStyle/>
                    <a:p>
                      <a:r>
                        <a:rPr lang="en-US" b="1" dirty="0">
                          <a:latin typeface="Times New Roman"/>
                        </a:rPr>
                        <a:t>160</a:t>
                      </a:r>
                    </a:p>
                  </a:txBody>
                  <a:tcPr/>
                </a:tc>
                <a:extLst>
                  <a:ext uri="{0D108BD9-81ED-4DB2-BD59-A6C34878D82A}">
                    <a16:rowId xmlns:a16="http://schemas.microsoft.com/office/drawing/2014/main" val="1147099897"/>
                  </a:ext>
                </a:extLst>
              </a:tr>
              <a:tr h="494866">
                <a:tc>
                  <a:txBody>
                    <a:bodyPr/>
                    <a:lstStyle/>
                    <a:p>
                      <a:pPr lvl="0">
                        <a:buNone/>
                      </a:pPr>
                      <a:r>
                        <a:rPr lang="en-IN" sz="1600" b="1" i="0" u="none" strike="noStrike" noProof="0" dirty="0" err="1">
                          <a:solidFill>
                            <a:schemeClr val="tx1"/>
                          </a:solidFill>
                          <a:latin typeface="Times New Roman"/>
                        </a:rPr>
                        <a:t>n_Ring</a:t>
                      </a:r>
                      <a:r>
                        <a:rPr lang="en-IN" sz="1600" b="1" i="0" u="none" strike="noStrike" noProof="0" dirty="0">
                          <a:solidFill>
                            <a:schemeClr val="tx1"/>
                          </a:solidFill>
                          <a:latin typeface="Times New Roman"/>
                        </a:rPr>
                        <a:t> (rpm)</a:t>
                      </a:r>
                      <a:endParaRPr lang="en-US" sz="1600" b="1" dirty="0">
                        <a:solidFill>
                          <a:schemeClr val="tx1"/>
                        </a:solidFill>
                        <a:latin typeface="Times New Roman"/>
                      </a:endParaRPr>
                    </a:p>
                  </a:txBody>
                  <a:tcPr/>
                </a:tc>
                <a:tc>
                  <a:txBody>
                    <a:bodyPr/>
                    <a:lstStyle/>
                    <a:p>
                      <a:r>
                        <a:rPr lang="en-US" b="1" dirty="0">
                          <a:latin typeface="Times New Roman"/>
                        </a:rPr>
                        <a:t>0</a:t>
                      </a:r>
                    </a:p>
                  </a:txBody>
                  <a:tcPr/>
                </a:tc>
                <a:extLst>
                  <a:ext uri="{0D108BD9-81ED-4DB2-BD59-A6C34878D82A}">
                    <a16:rowId xmlns:a16="http://schemas.microsoft.com/office/drawing/2014/main" val="2028352314"/>
                  </a:ext>
                </a:extLst>
              </a:tr>
              <a:tr h="494866">
                <a:tc>
                  <a:txBody>
                    <a:bodyPr/>
                    <a:lstStyle/>
                    <a:p>
                      <a:pPr lvl="0">
                        <a:buNone/>
                      </a:pPr>
                      <a:r>
                        <a:rPr lang="en-IN" sz="1600" b="1" i="0" u="none" strike="noStrike" noProof="0" err="1">
                          <a:solidFill>
                            <a:schemeClr val="tx1"/>
                          </a:solidFill>
                          <a:latin typeface="Times New Roman"/>
                        </a:rPr>
                        <a:t>n_Planet</a:t>
                      </a:r>
                      <a:r>
                        <a:rPr lang="en-IN" sz="1600" b="1" i="0" u="none" strike="noStrike" noProof="0" dirty="0">
                          <a:solidFill>
                            <a:schemeClr val="tx1"/>
                          </a:solidFill>
                          <a:latin typeface="Times New Roman"/>
                        </a:rPr>
                        <a:t> Carrier (rpm)</a:t>
                      </a:r>
                      <a:endParaRPr lang="en-US" sz="1600" b="1">
                        <a:solidFill>
                          <a:schemeClr val="tx1"/>
                        </a:solidFill>
                        <a:latin typeface="Times New Roman"/>
                      </a:endParaRPr>
                    </a:p>
                  </a:txBody>
                  <a:tcPr/>
                </a:tc>
                <a:tc>
                  <a:txBody>
                    <a:bodyPr/>
                    <a:lstStyle/>
                    <a:p>
                      <a:r>
                        <a:rPr lang="en-US" b="1" dirty="0">
                          <a:latin typeface="Times New Roman"/>
                        </a:rPr>
                        <a:t>15</a:t>
                      </a:r>
                    </a:p>
                  </a:txBody>
                  <a:tcPr/>
                </a:tc>
                <a:extLst>
                  <a:ext uri="{0D108BD9-81ED-4DB2-BD59-A6C34878D82A}">
                    <a16:rowId xmlns:a16="http://schemas.microsoft.com/office/drawing/2014/main" val="3911919976"/>
                  </a:ext>
                </a:extLst>
              </a:tr>
              <a:tr h="494866">
                <a:tc>
                  <a:txBody>
                    <a:bodyPr/>
                    <a:lstStyle/>
                    <a:p>
                      <a:pPr lvl="0">
                        <a:buNone/>
                      </a:pPr>
                      <a:r>
                        <a:rPr lang="en-IN" sz="1600" b="1" i="0" u="none" strike="noStrike" noProof="0" dirty="0" err="1">
                          <a:solidFill>
                            <a:schemeClr val="tx1"/>
                          </a:solidFill>
                          <a:latin typeface="Times New Roman"/>
                        </a:rPr>
                        <a:t>n_Sun</a:t>
                      </a:r>
                      <a:r>
                        <a:rPr lang="en-IN" sz="1600" b="1" i="0" u="none" strike="noStrike" noProof="0" dirty="0">
                          <a:solidFill>
                            <a:schemeClr val="tx1"/>
                          </a:solidFill>
                          <a:latin typeface="Times New Roman"/>
                        </a:rPr>
                        <a:t> (rpm)</a:t>
                      </a:r>
                      <a:endParaRPr lang="en-US" sz="1600" b="1" dirty="0">
                        <a:solidFill>
                          <a:schemeClr val="tx1"/>
                        </a:solidFill>
                        <a:latin typeface="Times New Roman"/>
                      </a:endParaRPr>
                    </a:p>
                  </a:txBody>
                  <a:tcPr/>
                </a:tc>
                <a:tc>
                  <a:txBody>
                    <a:bodyPr/>
                    <a:lstStyle/>
                    <a:p>
                      <a:r>
                        <a:rPr lang="en-US" b="1" dirty="0">
                          <a:latin typeface="Times New Roman"/>
                        </a:rPr>
                        <a:t>78.4</a:t>
                      </a:r>
                    </a:p>
                  </a:txBody>
                  <a:tcPr/>
                </a:tc>
                <a:extLst>
                  <a:ext uri="{0D108BD9-81ED-4DB2-BD59-A6C34878D82A}">
                    <a16:rowId xmlns:a16="http://schemas.microsoft.com/office/drawing/2014/main" val="3849103900"/>
                  </a:ext>
                </a:extLst>
              </a:tr>
              <a:tr h="494866">
                <a:tc>
                  <a:txBody>
                    <a:bodyPr/>
                    <a:lstStyle/>
                    <a:p>
                      <a:pPr lvl="0">
                        <a:buNone/>
                      </a:pPr>
                      <a:r>
                        <a:rPr lang="en-IN" sz="1600" b="1" i="0" u="none" strike="noStrike" noProof="0" err="1">
                          <a:solidFill>
                            <a:schemeClr val="tx1"/>
                          </a:solidFill>
                          <a:latin typeface="Times New Roman"/>
                        </a:rPr>
                        <a:t>i_Sun,Planet</a:t>
                      </a:r>
                      <a:endParaRPr lang="en-US" sz="1600" b="1">
                        <a:solidFill>
                          <a:schemeClr val="tx1"/>
                        </a:solidFill>
                        <a:latin typeface="Times New Roman"/>
                      </a:endParaRPr>
                    </a:p>
                  </a:txBody>
                  <a:tcPr/>
                </a:tc>
                <a:tc>
                  <a:txBody>
                    <a:bodyPr/>
                    <a:lstStyle/>
                    <a:p>
                      <a:r>
                        <a:rPr lang="en-US" b="1" dirty="0">
                          <a:latin typeface="Times New Roman"/>
                        </a:rPr>
                        <a:t>2</a:t>
                      </a:r>
                    </a:p>
                  </a:txBody>
                  <a:tcPr/>
                </a:tc>
                <a:extLst>
                  <a:ext uri="{0D108BD9-81ED-4DB2-BD59-A6C34878D82A}">
                    <a16:rowId xmlns:a16="http://schemas.microsoft.com/office/drawing/2014/main" val="972609512"/>
                  </a:ext>
                </a:extLst>
              </a:tr>
              <a:tr h="494866">
                <a:tc>
                  <a:txBody>
                    <a:bodyPr/>
                    <a:lstStyle/>
                    <a:p>
                      <a:pPr lvl="0">
                        <a:buNone/>
                      </a:pPr>
                      <a:r>
                        <a:rPr lang="en-IN" sz="1600" b="1" i="0" u="none" strike="noStrike" noProof="0" dirty="0" err="1">
                          <a:solidFill>
                            <a:schemeClr val="tx1"/>
                          </a:solidFill>
                          <a:latin typeface="Times New Roman"/>
                        </a:rPr>
                        <a:t>n_Planet</a:t>
                      </a:r>
                      <a:r>
                        <a:rPr lang="en-IN" sz="1600" b="1" i="0" u="none" strike="noStrike" noProof="0" dirty="0">
                          <a:solidFill>
                            <a:schemeClr val="tx1"/>
                          </a:solidFill>
                          <a:latin typeface="Times New Roman"/>
                        </a:rPr>
                        <a:t> (rpm)</a:t>
                      </a:r>
                      <a:endParaRPr lang="en-US" sz="1600" b="1" dirty="0">
                        <a:solidFill>
                          <a:schemeClr val="tx1"/>
                        </a:solidFill>
                        <a:latin typeface="Times New Roman"/>
                      </a:endParaRPr>
                    </a:p>
                  </a:txBody>
                  <a:tcPr/>
                </a:tc>
                <a:tc>
                  <a:txBody>
                    <a:bodyPr/>
                    <a:lstStyle/>
                    <a:p>
                      <a:r>
                        <a:rPr lang="en-US" b="1" dirty="0">
                          <a:latin typeface="Times New Roman"/>
                        </a:rPr>
                        <a:t>-37.5</a:t>
                      </a:r>
                    </a:p>
                  </a:txBody>
                  <a:tcPr/>
                </a:tc>
                <a:extLst>
                  <a:ext uri="{0D108BD9-81ED-4DB2-BD59-A6C34878D82A}">
                    <a16:rowId xmlns:a16="http://schemas.microsoft.com/office/drawing/2014/main" val="1432525718"/>
                  </a:ext>
                </a:extLst>
              </a:tr>
            </a:tbl>
          </a:graphicData>
        </a:graphic>
      </p:graphicFrame>
      <p:sp>
        <p:nvSpPr>
          <p:cNvPr id="12" name="Slide Number Placeholder 5">
            <a:extLst>
              <a:ext uri="{FF2B5EF4-FFF2-40B4-BE49-F238E27FC236}">
                <a16:creationId xmlns:a16="http://schemas.microsoft.com/office/drawing/2014/main" id="{6E4F1A18-497B-BB7C-E8B6-9E7E36C02514}"/>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5732928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0EF25-F77B-6BE4-BBE4-F471C13DEB98}"/>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7BF528FB-1E91-97F5-8CF5-E26431E1ACC8}"/>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B8AE5CC3-0F85-D3E9-E1A0-9A5F5CF54BE6}"/>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BE62060B-DF47-56AD-D623-6508A96FB218}"/>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62076DCD-8FBC-C35B-7DD6-9AE68BDEF42C}"/>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24B954A8-4E91-ABFC-2D56-D555AAE79C95}"/>
              </a:ext>
            </a:extLst>
          </p:cNvPr>
          <p:cNvSpPr>
            <a:spLocks noGrp="1"/>
          </p:cNvSpPr>
          <p:nvPr>
            <p:ph type="title"/>
          </p:nvPr>
        </p:nvSpPr>
        <p:spPr>
          <a:xfrm>
            <a:off x="484418" y="502853"/>
            <a:ext cx="11184418" cy="712728"/>
          </a:xfrm>
        </p:spPr>
        <p:txBody>
          <a:bodyPr>
            <a:normAutofit/>
          </a:bodyPr>
          <a:lstStyle/>
          <a:p>
            <a:pPr algn="ctr"/>
            <a:r>
              <a:rPr lang="de-DE" sz="2400" dirty="0" err="1">
                <a:latin typeface="Times New Roman"/>
                <a:cs typeface="Times New Roman"/>
              </a:rPr>
              <a:t>Calculation</a:t>
            </a:r>
            <a:r>
              <a:rPr lang="de-DE" sz="2400" dirty="0">
                <a:latin typeface="Times New Roman"/>
                <a:cs typeface="Times New Roman"/>
              </a:rPr>
              <a:t> </a:t>
            </a:r>
            <a:r>
              <a:rPr lang="de-DE" sz="2400" dirty="0" err="1">
                <a:latin typeface="Times New Roman"/>
                <a:cs typeface="Times New Roman"/>
              </a:rPr>
              <a:t>of</a:t>
            </a:r>
            <a:r>
              <a:rPr lang="de-DE" sz="2400" dirty="0">
                <a:latin typeface="Times New Roman"/>
                <a:cs typeface="Times New Roman"/>
              </a:rPr>
              <a:t> </a:t>
            </a:r>
            <a:r>
              <a:rPr lang="de-DE" sz="2400" dirty="0" err="1">
                <a:latin typeface="Times New Roman"/>
                <a:cs typeface="Times New Roman"/>
              </a:rPr>
              <a:t>the</a:t>
            </a:r>
            <a:r>
              <a:rPr lang="de-DE" sz="2400" dirty="0">
                <a:latin typeface="Times New Roman"/>
                <a:cs typeface="Times New Roman"/>
              </a:rPr>
              <a:t> 2nd </a:t>
            </a:r>
            <a:r>
              <a:rPr lang="de-DE" sz="2400" dirty="0" err="1">
                <a:latin typeface="Times New Roman"/>
                <a:cs typeface="Times New Roman"/>
              </a:rPr>
              <a:t>stage</a:t>
            </a:r>
            <a:r>
              <a:rPr lang="de-DE" sz="2400" dirty="0">
                <a:latin typeface="Times New Roman"/>
                <a:cs typeface="Times New Roman"/>
              </a:rPr>
              <a:t> </a:t>
            </a:r>
            <a:r>
              <a:rPr lang="de-DE" sz="2400" dirty="0" err="1">
                <a:latin typeface="Times New Roman"/>
                <a:cs typeface="Times New Roman"/>
              </a:rPr>
              <a:t>of</a:t>
            </a:r>
            <a:r>
              <a:rPr lang="de-DE" sz="2400" dirty="0">
                <a:latin typeface="Times New Roman"/>
                <a:cs typeface="Times New Roman"/>
              </a:rPr>
              <a:t> </a:t>
            </a:r>
            <a:r>
              <a:rPr lang="de-DE" sz="2400" dirty="0" err="1">
                <a:latin typeface="Times New Roman"/>
                <a:cs typeface="Times New Roman"/>
              </a:rPr>
              <a:t>planetary</a:t>
            </a:r>
            <a:r>
              <a:rPr lang="de-DE" sz="2400" dirty="0">
                <a:latin typeface="Times New Roman"/>
                <a:cs typeface="Times New Roman"/>
              </a:rPr>
              <a:t> </a:t>
            </a:r>
            <a:r>
              <a:rPr lang="de-DE" sz="2400" dirty="0" err="1">
                <a:latin typeface="Times New Roman"/>
                <a:cs typeface="Times New Roman"/>
              </a:rPr>
              <a:t>gear</a:t>
            </a:r>
            <a:endParaRPr lang="de-DE" sz="2400" dirty="0">
              <a:latin typeface="Times New Roman"/>
              <a:cs typeface="Times New Roman"/>
            </a:endParaRPr>
          </a:p>
        </p:txBody>
      </p:sp>
      <p:cxnSp>
        <p:nvCxnSpPr>
          <p:cNvPr id="6" name="Straight Connector 5">
            <a:extLst>
              <a:ext uri="{FF2B5EF4-FFF2-40B4-BE49-F238E27FC236}">
                <a16:creationId xmlns:a16="http://schemas.microsoft.com/office/drawing/2014/main" id="{FFBD80ED-6864-6039-11CC-9981DB4F4DFC}"/>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9CE2403C-DBC4-E8DB-4C71-CE46CA0B69D9}"/>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176BADCD-9740-D145-4CDF-D00B39A5BDE9}"/>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3" name="Content Placeholder 2">
            <a:extLst>
              <a:ext uri="{FF2B5EF4-FFF2-40B4-BE49-F238E27FC236}">
                <a16:creationId xmlns:a16="http://schemas.microsoft.com/office/drawing/2014/main" id="{5F3D148E-FD5A-6534-8DB3-479A92C12DB6}"/>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Times New Roman"/>
              <a:cs typeface="Times New Roman"/>
            </a:endParaRPr>
          </a:p>
          <a:p>
            <a:endParaRPr lang="en-GB" dirty="0"/>
          </a:p>
        </p:txBody>
      </p:sp>
      <p:graphicFrame>
        <p:nvGraphicFramePr>
          <p:cNvPr id="4" name="Table 3">
            <a:extLst>
              <a:ext uri="{FF2B5EF4-FFF2-40B4-BE49-F238E27FC236}">
                <a16:creationId xmlns:a16="http://schemas.microsoft.com/office/drawing/2014/main" id="{8E15E3C2-BD61-7B53-EB3D-0227DB63865D}"/>
              </a:ext>
            </a:extLst>
          </p:cNvPr>
          <p:cNvGraphicFramePr>
            <a:graphicFrameLocks noGrp="1"/>
          </p:cNvGraphicFramePr>
          <p:nvPr>
            <p:extLst>
              <p:ext uri="{D42A27DB-BD31-4B8C-83A1-F6EECF244321}">
                <p14:modId xmlns:p14="http://schemas.microsoft.com/office/powerpoint/2010/main" val="4039743881"/>
              </p:ext>
            </p:extLst>
          </p:nvPr>
        </p:nvGraphicFramePr>
        <p:xfrm>
          <a:off x="330679" y="2329132"/>
          <a:ext cx="4806868" cy="4043182"/>
        </p:xfrm>
        <a:graphic>
          <a:graphicData uri="http://schemas.openxmlformats.org/drawingml/2006/table">
            <a:tbl>
              <a:tblPr firstRow="1" bandRow="1">
                <a:tableStyleId>{5C22544A-7EE6-4342-B048-85BDC9FD1C3A}</a:tableStyleId>
              </a:tblPr>
              <a:tblGrid>
                <a:gridCol w="2403434">
                  <a:extLst>
                    <a:ext uri="{9D8B030D-6E8A-4147-A177-3AD203B41FA5}">
                      <a16:colId xmlns:a16="http://schemas.microsoft.com/office/drawing/2014/main" val="2137841670"/>
                    </a:ext>
                  </a:extLst>
                </a:gridCol>
                <a:gridCol w="2403434">
                  <a:extLst>
                    <a:ext uri="{9D8B030D-6E8A-4147-A177-3AD203B41FA5}">
                      <a16:colId xmlns:a16="http://schemas.microsoft.com/office/drawing/2014/main" val="4041340718"/>
                    </a:ext>
                  </a:extLst>
                </a:gridCol>
              </a:tblGrid>
              <a:tr h="494866">
                <a:tc>
                  <a:txBody>
                    <a:bodyPr/>
                    <a:lstStyle/>
                    <a:p>
                      <a:r>
                        <a:rPr lang="en-US" sz="1600" b="1" dirty="0">
                          <a:latin typeface="Times New Roman"/>
                        </a:rPr>
                        <a:t>Module mm</a:t>
                      </a:r>
                    </a:p>
                  </a:txBody>
                  <a:tcPr/>
                </a:tc>
                <a:tc>
                  <a:txBody>
                    <a:bodyPr/>
                    <a:lstStyle/>
                    <a:p>
                      <a:r>
                        <a:rPr lang="en-US" dirty="0">
                          <a:latin typeface="Times New Roman"/>
                        </a:rPr>
                        <a:t>9</a:t>
                      </a:r>
                    </a:p>
                  </a:txBody>
                  <a:tcPr/>
                </a:tc>
                <a:extLst>
                  <a:ext uri="{0D108BD9-81ED-4DB2-BD59-A6C34878D82A}">
                    <a16:rowId xmlns:a16="http://schemas.microsoft.com/office/drawing/2014/main" val="4060860953"/>
                  </a:ext>
                </a:extLst>
              </a:tr>
              <a:tr h="494866">
                <a:tc>
                  <a:txBody>
                    <a:bodyPr/>
                    <a:lstStyle/>
                    <a:p>
                      <a:pPr lvl="0">
                        <a:buNone/>
                      </a:pPr>
                      <a:r>
                        <a:rPr lang="en-US" sz="1600" b="1" i="0" u="none" strike="noStrike" noProof="0" err="1">
                          <a:solidFill>
                            <a:srgbClr val="002060"/>
                          </a:solidFill>
                          <a:latin typeface="Times New Roman"/>
                        </a:rPr>
                        <a:t>z_Sun</a:t>
                      </a:r>
                      <a:endParaRPr lang="en-US" sz="1600" b="1" dirty="0">
                        <a:latin typeface="Times New Roman"/>
                      </a:endParaRPr>
                    </a:p>
                  </a:txBody>
                  <a:tcPr/>
                </a:tc>
                <a:tc>
                  <a:txBody>
                    <a:bodyPr/>
                    <a:lstStyle/>
                    <a:p>
                      <a:r>
                        <a:rPr lang="en-US" b="1" dirty="0">
                          <a:latin typeface="Times New Roman"/>
                        </a:rPr>
                        <a:t>28</a:t>
                      </a:r>
                    </a:p>
                  </a:txBody>
                  <a:tcPr/>
                </a:tc>
                <a:extLst>
                  <a:ext uri="{0D108BD9-81ED-4DB2-BD59-A6C34878D82A}">
                    <a16:rowId xmlns:a16="http://schemas.microsoft.com/office/drawing/2014/main" val="353279057"/>
                  </a:ext>
                </a:extLst>
              </a:tr>
              <a:tr h="494866">
                <a:tc>
                  <a:txBody>
                    <a:bodyPr/>
                    <a:lstStyle/>
                    <a:p>
                      <a:pPr lvl="0">
                        <a:buNone/>
                      </a:pPr>
                      <a:r>
                        <a:rPr lang="en-IN" sz="1600" b="1" i="0" u="none" strike="noStrike" noProof="0" err="1">
                          <a:solidFill>
                            <a:srgbClr val="002060"/>
                          </a:solidFill>
                          <a:latin typeface="Times New Roman"/>
                        </a:rPr>
                        <a:t>z_Ring</a:t>
                      </a:r>
                      <a:endParaRPr lang="en-US" sz="1600" b="1" dirty="0">
                        <a:latin typeface="Times New Roman"/>
                      </a:endParaRPr>
                    </a:p>
                  </a:txBody>
                  <a:tcPr/>
                </a:tc>
                <a:tc>
                  <a:txBody>
                    <a:bodyPr/>
                    <a:lstStyle/>
                    <a:p>
                      <a:r>
                        <a:rPr lang="en-US" b="1" dirty="0">
                          <a:latin typeface="Times New Roman"/>
                        </a:rPr>
                        <a:t>104</a:t>
                      </a:r>
                    </a:p>
                  </a:txBody>
                  <a:tcPr/>
                </a:tc>
                <a:extLst>
                  <a:ext uri="{0D108BD9-81ED-4DB2-BD59-A6C34878D82A}">
                    <a16:rowId xmlns:a16="http://schemas.microsoft.com/office/drawing/2014/main" val="1147099897"/>
                  </a:ext>
                </a:extLst>
              </a:tr>
              <a:tr h="494866">
                <a:tc>
                  <a:txBody>
                    <a:bodyPr/>
                    <a:lstStyle/>
                    <a:p>
                      <a:pPr lvl="0">
                        <a:buNone/>
                      </a:pPr>
                      <a:r>
                        <a:rPr lang="en-IN" sz="1600" b="1" i="0" u="none" strike="noStrike" noProof="0" err="1">
                          <a:solidFill>
                            <a:srgbClr val="002060"/>
                          </a:solidFill>
                          <a:latin typeface="Times New Roman"/>
                        </a:rPr>
                        <a:t>z_Planet</a:t>
                      </a:r>
                      <a:endParaRPr lang="en-US" sz="1600" b="1" dirty="0">
                        <a:latin typeface="Times New Roman"/>
                      </a:endParaRPr>
                    </a:p>
                  </a:txBody>
                  <a:tcPr/>
                </a:tc>
                <a:tc>
                  <a:txBody>
                    <a:bodyPr/>
                    <a:lstStyle/>
                    <a:p>
                      <a:r>
                        <a:rPr lang="en-US" b="1" dirty="0">
                          <a:latin typeface="Times New Roman"/>
                        </a:rPr>
                        <a:t>38</a:t>
                      </a:r>
                    </a:p>
                  </a:txBody>
                  <a:tcPr/>
                </a:tc>
                <a:extLst>
                  <a:ext uri="{0D108BD9-81ED-4DB2-BD59-A6C34878D82A}">
                    <a16:rowId xmlns:a16="http://schemas.microsoft.com/office/drawing/2014/main" val="2028352314"/>
                  </a:ext>
                </a:extLst>
              </a:tr>
              <a:tr h="494866">
                <a:tc>
                  <a:txBody>
                    <a:bodyPr/>
                    <a:lstStyle/>
                    <a:p>
                      <a:pPr lvl="0">
                        <a:buNone/>
                      </a:pPr>
                      <a:r>
                        <a:rPr lang="en-IN" sz="1600" b="1" i="0" u="none" strike="noStrike" noProof="0" dirty="0">
                          <a:solidFill>
                            <a:srgbClr val="002060"/>
                          </a:solidFill>
                          <a:latin typeface="Times New Roman"/>
                        </a:rPr>
                        <a:t>No. of Planets</a:t>
                      </a:r>
                      <a:endParaRPr lang="en-US" sz="1600" b="1" dirty="0">
                        <a:latin typeface="Times New Roman"/>
                      </a:endParaRPr>
                    </a:p>
                  </a:txBody>
                  <a:tcPr/>
                </a:tc>
                <a:tc>
                  <a:txBody>
                    <a:bodyPr/>
                    <a:lstStyle/>
                    <a:p>
                      <a:r>
                        <a:rPr lang="en-US" b="1" dirty="0">
                          <a:latin typeface="Times New Roman"/>
                        </a:rPr>
                        <a:t>3</a:t>
                      </a:r>
                    </a:p>
                  </a:txBody>
                  <a:tcPr/>
                </a:tc>
                <a:extLst>
                  <a:ext uri="{0D108BD9-81ED-4DB2-BD59-A6C34878D82A}">
                    <a16:rowId xmlns:a16="http://schemas.microsoft.com/office/drawing/2014/main" val="3911919976"/>
                  </a:ext>
                </a:extLst>
              </a:tr>
              <a:tr h="494866">
                <a:tc>
                  <a:txBody>
                    <a:bodyPr/>
                    <a:lstStyle/>
                    <a:p>
                      <a:pPr lvl="0">
                        <a:buNone/>
                      </a:pPr>
                      <a:r>
                        <a:rPr lang="pl-PL" sz="1600" b="1" i="0" u="none" strike="noStrike" noProof="0" dirty="0">
                          <a:solidFill>
                            <a:srgbClr val="002060"/>
                          </a:solidFill>
                          <a:latin typeface="Times New Roman"/>
                        </a:rPr>
                        <a:t>(z_</a:t>
                      </a:r>
                      <a:r>
                        <a:rPr lang="en-IN" sz="1600" b="1" i="0" u="none" strike="noStrike" noProof="0" dirty="0">
                          <a:solidFill>
                            <a:srgbClr val="002060"/>
                          </a:solidFill>
                          <a:latin typeface="Times New Roman"/>
                        </a:rPr>
                        <a:t>S</a:t>
                      </a:r>
                      <a:r>
                        <a:rPr lang="pl-PL" sz="1600" b="1" i="0" u="none" strike="noStrike" noProof="0" err="1">
                          <a:solidFill>
                            <a:srgbClr val="002060"/>
                          </a:solidFill>
                          <a:latin typeface="Times New Roman"/>
                        </a:rPr>
                        <a:t>un</a:t>
                      </a:r>
                      <a:r>
                        <a:rPr lang="pl-PL" sz="1600" b="1" i="0" u="none" strike="noStrike" noProof="0" dirty="0">
                          <a:solidFill>
                            <a:srgbClr val="002060"/>
                          </a:solidFill>
                          <a:latin typeface="Times New Roman"/>
                        </a:rPr>
                        <a:t> + z_</a:t>
                      </a:r>
                      <a:r>
                        <a:rPr lang="en-IN" sz="1600" b="1" i="0" u="none" strike="noStrike" noProof="0" dirty="0">
                          <a:solidFill>
                            <a:srgbClr val="002060"/>
                          </a:solidFill>
                          <a:latin typeface="Times New Roman"/>
                        </a:rPr>
                        <a:t>R</a:t>
                      </a:r>
                      <a:r>
                        <a:rPr lang="pl-PL" sz="1600" b="1" i="0" u="none" strike="noStrike" noProof="0" err="1">
                          <a:solidFill>
                            <a:srgbClr val="002060"/>
                          </a:solidFill>
                          <a:latin typeface="Times New Roman"/>
                        </a:rPr>
                        <a:t>ing</a:t>
                      </a:r>
                      <a:r>
                        <a:rPr lang="pl-PL" sz="1600" b="1" i="0" u="none" strike="noStrike" noProof="0" dirty="0">
                          <a:solidFill>
                            <a:srgbClr val="002060"/>
                          </a:solidFill>
                          <a:latin typeface="Times New Roman"/>
                        </a:rPr>
                        <a:t>)/</a:t>
                      </a:r>
                      <a:r>
                        <a:rPr lang="en-IN" sz="1600" b="1" i="0" u="none" strike="noStrike" noProof="0" dirty="0">
                          <a:solidFill>
                            <a:srgbClr val="002060"/>
                          </a:solidFill>
                          <a:latin typeface="Times New Roman"/>
                        </a:rPr>
                        <a:t>N</a:t>
                      </a:r>
                      <a:r>
                        <a:rPr lang="pl-PL" sz="1600" b="1" i="0" u="none" strike="noStrike" noProof="0" dirty="0">
                          <a:solidFill>
                            <a:srgbClr val="002060"/>
                          </a:solidFill>
                          <a:latin typeface="Times New Roman"/>
                        </a:rPr>
                        <a:t>o.</a:t>
                      </a:r>
                      <a:r>
                        <a:rPr lang="en-IN" sz="1600" b="1" i="0" u="none" strike="noStrike" noProof="0" dirty="0">
                          <a:solidFill>
                            <a:srgbClr val="002060"/>
                          </a:solidFill>
                          <a:latin typeface="Times New Roman"/>
                        </a:rPr>
                        <a:t> of</a:t>
                      </a:r>
                      <a:r>
                        <a:rPr lang="pl-PL" sz="1600" b="1" i="0" u="none" strike="noStrike" noProof="0" dirty="0">
                          <a:solidFill>
                            <a:srgbClr val="002060"/>
                          </a:solidFill>
                          <a:latin typeface="Times New Roman"/>
                        </a:rPr>
                        <a:t> </a:t>
                      </a:r>
                      <a:r>
                        <a:rPr lang="pl-PL" sz="1600" b="1" i="0" u="none" strike="noStrike" noProof="0" err="1">
                          <a:solidFill>
                            <a:srgbClr val="002060"/>
                          </a:solidFill>
                          <a:latin typeface="Times New Roman"/>
                        </a:rPr>
                        <a:t>Planets</a:t>
                      </a:r>
                      <a:endParaRPr lang="en-US" sz="1600" b="1" dirty="0">
                        <a:latin typeface="Times New Roman"/>
                      </a:endParaRPr>
                    </a:p>
                  </a:txBody>
                  <a:tcPr/>
                </a:tc>
                <a:tc>
                  <a:txBody>
                    <a:bodyPr/>
                    <a:lstStyle/>
                    <a:p>
                      <a:r>
                        <a:rPr lang="en-US" b="1" dirty="0">
                          <a:latin typeface="Times New Roman"/>
                        </a:rPr>
                        <a:t>44</a:t>
                      </a:r>
                    </a:p>
                  </a:txBody>
                  <a:tcPr/>
                </a:tc>
                <a:extLst>
                  <a:ext uri="{0D108BD9-81ED-4DB2-BD59-A6C34878D82A}">
                    <a16:rowId xmlns:a16="http://schemas.microsoft.com/office/drawing/2014/main" val="3849103900"/>
                  </a:ext>
                </a:extLst>
              </a:tr>
              <a:tr h="494866">
                <a:tc>
                  <a:txBody>
                    <a:bodyPr/>
                    <a:lstStyle/>
                    <a:p>
                      <a:pPr lvl="0">
                        <a:buNone/>
                      </a:pPr>
                      <a:r>
                        <a:rPr lang="en-IN" sz="1600" b="1" i="0" u="none" strike="noStrike" noProof="0" dirty="0">
                          <a:solidFill>
                            <a:srgbClr val="002060"/>
                          </a:solidFill>
                          <a:latin typeface="Times New Roman"/>
                        </a:rPr>
                        <a:t>Tooth Depth</a:t>
                      </a:r>
                      <a:endParaRPr lang="en-US" sz="1600" b="1" dirty="0">
                        <a:latin typeface="Times New Roman"/>
                      </a:endParaRPr>
                    </a:p>
                  </a:txBody>
                  <a:tcPr/>
                </a:tc>
                <a:tc>
                  <a:txBody>
                    <a:bodyPr/>
                    <a:lstStyle/>
                    <a:p>
                      <a:r>
                        <a:rPr lang="en-US" b="1" dirty="0">
                          <a:latin typeface="Times New Roman"/>
                        </a:rPr>
                        <a:t>20.25</a:t>
                      </a:r>
                    </a:p>
                  </a:txBody>
                  <a:tcPr/>
                </a:tc>
                <a:extLst>
                  <a:ext uri="{0D108BD9-81ED-4DB2-BD59-A6C34878D82A}">
                    <a16:rowId xmlns:a16="http://schemas.microsoft.com/office/drawing/2014/main" val="972609512"/>
                  </a:ext>
                </a:extLst>
              </a:tr>
              <a:tr h="494866">
                <a:tc>
                  <a:txBody>
                    <a:bodyPr/>
                    <a:lstStyle/>
                    <a:p>
                      <a:pPr lvl="0">
                        <a:buNone/>
                      </a:pPr>
                      <a:r>
                        <a:rPr lang="en-IN" sz="1600" b="1" i="0" u="none" strike="noStrike" noProof="0" err="1">
                          <a:solidFill>
                            <a:srgbClr val="002060"/>
                          </a:solidFill>
                          <a:latin typeface="Times New Roman"/>
                        </a:rPr>
                        <a:t>D_Sun</a:t>
                      </a:r>
                      <a:r>
                        <a:rPr lang="en-IN" sz="1600" b="1" i="0" u="none" strike="noStrike" noProof="0" dirty="0">
                          <a:solidFill>
                            <a:srgbClr val="002060"/>
                          </a:solidFill>
                          <a:latin typeface="Times New Roman"/>
                        </a:rPr>
                        <a:t> (mm)</a:t>
                      </a:r>
                      <a:endParaRPr lang="en-US" sz="1600" b="1" dirty="0">
                        <a:latin typeface="Times New Roman"/>
                      </a:endParaRPr>
                    </a:p>
                  </a:txBody>
                  <a:tcPr/>
                </a:tc>
                <a:tc>
                  <a:txBody>
                    <a:bodyPr/>
                    <a:lstStyle/>
                    <a:p>
                      <a:r>
                        <a:rPr lang="en-US" b="1" dirty="0">
                          <a:latin typeface="Times New Roman"/>
                        </a:rPr>
                        <a:t>252</a:t>
                      </a:r>
                    </a:p>
                  </a:txBody>
                  <a:tcPr/>
                </a:tc>
                <a:extLst>
                  <a:ext uri="{0D108BD9-81ED-4DB2-BD59-A6C34878D82A}">
                    <a16:rowId xmlns:a16="http://schemas.microsoft.com/office/drawing/2014/main" val="1432525718"/>
                  </a:ext>
                </a:extLst>
              </a:tr>
            </a:tbl>
          </a:graphicData>
        </a:graphic>
      </p:graphicFrame>
      <p:graphicFrame>
        <p:nvGraphicFramePr>
          <p:cNvPr id="7" name="Table 6">
            <a:extLst>
              <a:ext uri="{FF2B5EF4-FFF2-40B4-BE49-F238E27FC236}">
                <a16:creationId xmlns:a16="http://schemas.microsoft.com/office/drawing/2014/main" id="{625F7F7E-C687-F15F-0A93-4C21F5B1ECFB}"/>
              </a:ext>
            </a:extLst>
          </p:cNvPr>
          <p:cNvGraphicFramePr>
            <a:graphicFrameLocks noGrp="1"/>
          </p:cNvGraphicFramePr>
          <p:nvPr>
            <p:extLst>
              <p:ext uri="{D42A27DB-BD31-4B8C-83A1-F6EECF244321}">
                <p14:modId xmlns:p14="http://schemas.microsoft.com/office/powerpoint/2010/main" val="2953038659"/>
              </p:ext>
            </p:extLst>
          </p:nvPr>
        </p:nvGraphicFramePr>
        <p:xfrm>
          <a:off x="372661" y="1383734"/>
          <a:ext cx="4732160" cy="870314"/>
        </p:xfrm>
        <a:graphic>
          <a:graphicData uri="http://schemas.openxmlformats.org/drawingml/2006/table">
            <a:tbl>
              <a:tblPr firstRow="1" bandRow="1">
                <a:tableStyleId>{5C22544A-7EE6-4342-B048-85BDC9FD1C3A}</a:tableStyleId>
              </a:tblPr>
              <a:tblGrid>
                <a:gridCol w="2366080">
                  <a:extLst>
                    <a:ext uri="{9D8B030D-6E8A-4147-A177-3AD203B41FA5}">
                      <a16:colId xmlns:a16="http://schemas.microsoft.com/office/drawing/2014/main" val="3745700448"/>
                    </a:ext>
                  </a:extLst>
                </a:gridCol>
                <a:gridCol w="2366080">
                  <a:extLst>
                    <a:ext uri="{9D8B030D-6E8A-4147-A177-3AD203B41FA5}">
                      <a16:colId xmlns:a16="http://schemas.microsoft.com/office/drawing/2014/main" val="3054481029"/>
                    </a:ext>
                  </a:extLst>
                </a:gridCol>
              </a:tblGrid>
              <a:tr h="870314">
                <a:tc>
                  <a:txBody>
                    <a:bodyPr/>
                    <a:lstStyle/>
                    <a:p>
                      <a:r>
                        <a:rPr lang="en-US" dirty="0">
                          <a:latin typeface="Times New Roman"/>
                        </a:rPr>
                        <a:t>I-2 ratio</a:t>
                      </a:r>
                    </a:p>
                  </a:txBody>
                  <a:tcPr/>
                </a:tc>
                <a:tc>
                  <a:txBody>
                    <a:bodyPr/>
                    <a:lstStyle/>
                    <a:p>
                      <a:r>
                        <a:rPr lang="en-US" dirty="0">
                          <a:latin typeface="Times New Roman"/>
                        </a:rPr>
                        <a:t>4.7</a:t>
                      </a:r>
                    </a:p>
                  </a:txBody>
                  <a:tcPr/>
                </a:tc>
                <a:extLst>
                  <a:ext uri="{0D108BD9-81ED-4DB2-BD59-A6C34878D82A}">
                    <a16:rowId xmlns:a16="http://schemas.microsoft.com/office/drawing/2014/main" val="2682611000"/>
                  </a:ext>
                </a:extLst>
              </a:tr>
            </a:tbl>
          </a:graphicData>
        </a:graphic>
      </p:graphicFrame>
      <p:sp>
        <p:nvSpPr>
          <p:cNvPr id="15" name="TextBox 12">
            <a:extLst>
              <a:ext uri="{FF2B5EF4-FFF2-40B4-BE49-F238E27FC236}">
                <a16:creationId xmlns:a16="http://schemas.microsoft.com/office/drawing/2014/main" id="{4ED521A0-47A7-195B-6CD1-B58FA65546BD}"/>
              </a:ext>
            </a:extLst>
          </p:cNvPr>
          <p:cNvSpPr txBox="1"/>
          <p:nvPr/>
        </p:nvSpPr>
        <p:spPr>
          <a:xfrm>
            <a:off x="3051617" y="6282850"/>
            <a:ext cx="6851764" cy="338554"/>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dirty="0">
                <a:latin typeface="Times New Roman"/>
                <a:cs typeface="Times New Roman"/>
              </a:rPr>
              <a:t>Reference: Lecture Notes by Prof. Peter Quell and </a:t>
            </a:r>
            <a:r>
              <a:rPr lang="en-IN" sz="1600" err="1">
                <a:latin typeface="Times New Roman"/>
                <a:cs typeface="Times New Roman"/>
              </a:rPr>
              <a:t>PSGdesign</a:t>
            </a:r>
            <a:r>
              <a:rPr lang="en-IN" sz="1600" dirty="0">
                <a:latin typeface="Times New Roman"/>
                <a:cs typeface="Times New Roman"/>
              </a:rPr>
              <a:t> book</a:t>
            </a:r>
          </a:p>
        </p:txBody>
      </p:sp>
      <p:graphicFrame>
        <p:nvGraphicFramePr>
          <p:cNvPr id="16" name="Table 15">
            <a:extLst>
              <a:ext uri="{FF2B5EF4-FFF2-40B4-BE49-F238E27FC236}">
                <a16:creationId xmlns:a16="http://schemas.microsoft.com/office/drawing/2014/main" id="{A1D17AF2-2B1E-C01F-581E-9C5C58631EB1}"/>
              </a:ext>
            </a:extLst>
          </p:cNvPr>
          <p:cNvGraphicFramePr>
            <a:graphicFrameLocks noGrp="1"/>
          </p:cNvGraphicFramePr>
          <p:nvPr>
            <p:extLst>
              <p:ext uri="{D42A27DB-BD31-4B8C-83A1-F6EECF244321}">
                <p14:modId xmlns:p14="http://schemas.microsoft.com/office/powerpoint/2010/main" val="4148002073"/>
              </p:ext>
            </p:extLst>
          </p:nvPr>
        </p:nvGraphicFramePr>
        <p:xfrm>
          <a:off x="6626811" y="1383733"/>
          <a:ext cx="4732160" cy="866588"/>
        </p:xfrm>
        <a:graphic>
          <a:graphicData uri="http://schemas.openxmlformats.org/drawingml/2006/table">
            <a:tbl>
              <a:tblPr firstRow="1" bandRow="1">
                <a:tableStyleId>{5C22544A-7EE6-4342-B048-85BDC9FD1C3A}</a:tableStyleId>
              </a:tblPr>
              <a:tblGrid>
                <a:gridCol w="2366080">
                  <a:extLst>
                    <a:ext uri="{9D8B030D-6E8A-4147-A177-3AD203B41FA5}">
                      <a16:colId xmlns:a16="http://schemas.microsoft.com/office/drawing/2014/main" val="3745700448"/>
                    </a:ext>
                  </a:extLst>
                </a:gridCol>
                <a:gridCol w="2366080">
                  <a:extLst>
                    <a:ext uri="{9D8B030D-6E8A-4147-A177-3AD203B41FA5}">
                      <a16:colId xmlns:a16="http://schemas.microsoft.com/office/drawing/2014/main" val="3054481029"/>
                    </a:ext>
                  </a:extLst>
                </a:gridCol>
              </a:tblGrid>
              <a:tr h="866588">
                <a:tc>
                  <a:txBody>
                    <a:bodyPr/>
                    <a:lstStyle/>
                    <a:p>
                      <a:pPr lvl="0">
                        <a:buNone/>
                      </a:pPr>
                      <a:r>
                        <a:rPr lang="en-IN" sz="1800" b="1" i="0" u="none" strike="noStrike" noProof="0" err="1">
                          <a:solidFill>
                            <a:schemeClr val="bg1"/>
                          </a:solidFill>
                          <a:latin typeface="Times New Roman"/>
                        </a:rPr>
                        <a:t>D_Planets</a:t>
                      </a:r>
                      <a:r>
                        <a:rPr lang="en-IN" sz="1800" b="1" i="0" u="none" strike="noStrike" noProof="0" dirty="0">
                          <a:solidFill>
                            <a:schemeClr val="bg1"/>
                          </a:solidFill>
                          <a:latin typeface="Times New Roman"/>
                        </a:rPr>
                        <a:t> (mm)</a:t>
                      </a:r>
                      <a:endParaRPr lang="en-US" sz="1800" b="1">
                        <a:solidFill>
                          <a:schemeClr val="bg1"/>
                        </a:solidFill>
                        <a:latin typeface="Times New Roman"/>
                      </a:endParaRPr>
                    </a:p>
                  </a:txBody>
                  <a:tcPr/>
                </a:tc>
                <a:tc>
                  <a:txBody>
                    <a:bodyPr/>
                    <a:lstStyle/>
                    <a:p>
                      <a:r>
                        <a:rPr lang="en-US" dirty="0">
                          <a:latin typeface="Times New Roman"/>
                        </a:rPr>
                        <a:t>342</a:t>
                      </a:r>
                    </a:p>
                  </a:txBody>
                  <a:tcPr/>
                </a:tc>
                <a:extLst>
                  <a:ext uri="{0D108BD9-81ED-4DB2-BD59-A6C34878D82A}">
                    <a16:rowId xmlns:a16="http://schemas.microsoft.com/office/drawing/2014/main" val="2682611000"/>
                  </a:ext>
                </a:extLst>
              </a:tr>
            </a:tbl>
          </a:graphicData>
        </a:graphic>
      </p:graphicFrame>
      <p:graphicFrame>
        <p:nvGraphicFramePr>
          <p:cNvPr id="17" name="Table 16">
            <a:extLst>
              <a:ext uri="{FF2B5EF4-FFF2-40B4-BE49-F238E27FC236}">
                <a16:creationId xmlns:a16="http://schemas.microsoft.com/office/drawing/2014/main" id="{C0A3F2C6-0521-CC1B-F9DC-A8779AB50817}"/>
              </a:ext>
            </a:extLst>
          </p:cNvPr>
          <p:cNvGraphicFramePr>
            <a:graphicFrameLocks noGrp="1"/>
          </p:cNvGraphicFramePr>
          <p:nvPr>
            <p:extLst>
              <p:ext uri="{D42A27DB-BD31-4B8C-83A1-F6EECF244321}">
                <p14:modId xmlns:p14="http://schemas.microsoft.com/office/powerpoint/2010/main" val="4167530808"/>
              </p:ext>
            </p:extLst>
          </p:nvPr>
        </p:nvGraphicFramePr>
        <p:xfrm>
          <a:off x="6627961" y="2329131"/>
          <a:ext cx="4806866" cy="3958928"/>
        </p:xfrm>
        <a:graphic>
          <a:graphicData uri="http://schemas.openxmlformats.org/drawingml/2006/table">
            <a:tbl>
              <a:tblPr firstRow="1" bandRow="1">
                <a:tableStyleId>{5C22544A-7EE6-4342-B048-85BDC9FD1C3A}</a:tableStyleId>
              </a:tblPr>
              <a:tblGrid>
                <a:gridCol w="2403433">
                  <a:extLst>
                    <a:ext uri="{9D8B030D-6E8A-4147-A177-3AD203B41FA5}">
                      <a16:colId xmlns:a16="http://schemas.microsoft.com/office/drawing/2014/main" val="2137841670"/>
                    </a:ext>
                  </a:extLst>
                </a:gridCol>
                <a:gridCol w="2403433">
                  <a:extLst>
                    <a:ext uri="{9D8B030D-6E8A-4147-A177-3AD203B41FA5}">
                      <a16:colId xmlns:a16="http://schemas.microsoft.com/office/drawing/2014/main" val="4041340718"/>
                    </a:ext>
                  </a:extLst>
                </a:gridCol>
              </a:tblGrid>
              <a:tr h="494866">
                <a:tc>
                  <a:txBody>
                    <a:bodyPr/>
                    <a:lstStyle/>
                    <a:p>
                      <a:pPr lvl="0">
                        <a:buNone/>
                      </a:pPr>
                      <a:r>
                        <a:rPr lang="en-US" sz="1600" b="1" i="0" u="none" strike="noStrike" noProof="0" err="1">
                          <a:solidFill>
                            <a:schemeClr val="bg1"/>
                          </a:solidFill>
                          <a:latin typeface="Times New Roman"/>
                        </a:rPr>
                        <a:t>D_Ring</a:t>
                      </a:r>
                      <a:r>
                        <a:rPr lang="en-US" sz="1600" b="1" i="0" u="none" strike="noStrike" noProof="0" dirty="0">
                          <a:solidFill>
                            <a:schemeClr val="bg1"/>
                          </a:solidFill>
                          <a:latin typeface="Times New Roman"/>
                        </a:rPr>
                        <a:t> (mm)</a:t>
                      </a:r>
                      <a:endParaRPr lang="en-US" sz="1600" b="1">
                        <a:solidFill>
                          <a:schemeClr val="bg1"/>
                        </a:solidFill>
                        <a:latin typeface="Times New Roman"/>
                      </a:endParaRPr>
                    </a:p>
                  </a:txBody>
                  <a:tcPr/>
                </a:tc>
                <a:tc>
                  <a:txBody>
                    <a:bodyPr/>
                    <a:lstStyle/>
                    <a:p>
                      <a:r>
                        <a:rPr lang="en-US" dirty="0">
                          <a:latin typeface="Times New Roman"/>
                        </a:rPr>
                        <a:t>936</a:t>
                      </a:r>
                    </a:p>
                  </a:txBody>
                  <a:tcPr/>
                </a:tc>
                <a:extLst>
                  <a:ext uri="{0D108BD9-81ED-4DB2-BD59-A6C34878D82A}">
                    <a16:rowId xmlns:a16="http://schemas.microsoft.com/office/drawing/2014/main" val="4060860953"/>
                  </a:ext>
                </a:extLst>
              </a:tr>
              <a:tr h="494866">
                <a:tc>
                  <a:txBody>
                    <a:bodyPr/>
                    <a:lstStyle/>
                    <a:p>
                      <a:pPr lvl="0">
                        <a:buNone/>
                      </a:pPr>
                      <a:r>
                        <a:rPr lang="en-IN" sz="1600" b="1" i="0" u="none" strike="noStrike" noProof="0" dirty="0">
                          <a:solidFill>
                            <a:schemeClr val="tx1"/>
                          </a:solidFill>
                          <a:latin typeface="Times New Roman"/>
                        </a:rPr>
                        <a:t>Gap (mm)</a:t>
                      </a:r>
                      <a:endParaRPr lang="en-US" sz="1600" b="1" dirty="0">
                        <a:solidFill>
                          <a:schemeClr val="tx1"/>
                        </a:solidFill>
                        <a:latin typeface="Times New Roman"/>
                      </a:endParaRPr>
                    </a:p>
                  </a:txBody>
                  <a:tcPr/>
                </a:tc>
                <a:tc>
                  <a:txBody>
                    <a:bodyPr/>
                    <a:lstStyle/>
                    <a:p>
                      <a:r>
                        <a:rPr lang="en-US" b="1" dirty="0">
                          <a:latin typeface="Times New Roman"/>
                        </a:rPr>
                        <a:t>280</a:t>
                      </a:r>
                    </a:p>
                  </a:txBody>
                  <a:tcPr/>
                </a:tc>
                <a:extLst>
                  <a:ext uri="{0D108BD9-81ED-4DB2-BD59-A6C34878D82A}">
                    <a16:rowId xmlns:a16="http://schemas.microsoft.com/office/drawing/2014/main" val="353279057"/>
                  </a:ext>
                </a:extLst>
              </a:tr>
              <a:tr h="494866">
                <a:tc>
                  <a:txBody>
                    <a:bodyPr/>
                    <a:lstStyle/>
                    <a:p>
                      <a:pPr lvl="0">
                        <a:buNone/>
                      </a:pPr>
                      <a:r>
                        <a:rPr lang="en-IN" sz="1600" b="1" i="0" u="none" strike="noStrike" noProof="0" dirty="0">
                          <a:solidFill>
                            <a:schemeClr val="tx1"/>
                          </a:solidFill>
                          <a:latin typeface="Times New Roman"/>
                        </a:rPr>
                        <a:t>Face Width</a:t>
                      </a:r>
                      <a:endParaRPr lang="en-US" sz="1600" b="1">
                        <a:solidFill>
                          <a:schemeClr val="tx1"/>
                        </a:solidFill>
                        <a:latin typeface="Times New Roman"/>
                      </a:endParaRPr>
                    </a:p>
                  </a:txBody>
                  <a:tcPr/>
                </a:tc>
                <a:tc>
                  <a:txBody>
                    <a:bodyPr/>
                    <a:lstStyle/>
                    <a:p>
                      <a:r>
                        <a:rPr lang="en-US" b="1" dirty="0">
                          <a:latin typeface="Times New Roman"/>
                        </a:rPr>
                        <a:t>90</a:t>
                      </a:r>
                    </a:p>
                  </a:txBody>
                  <a:tcPr/>
                </a:tc>
                <a:extLst>
                  <a:ext uri="{0D108BD9-81ED-4DB2-BD59-A6C34878D82A}">
                    <a16:rowId xmlns:a16="http://schemas.microsoft.com/office/drawing/2014/main" val="1147099897"/>
                  </a:ext>
                </a:extLst>
              </a:tr>
              <a:tr h="494866">
                <a:tc>
                  <a:txBody>
                    <a:bodyPr/>
                    <a:lstStyle/>
                    <a:p>
                      <a:pPr lvl="0">
                        <a:buNone/>
                      </a:pPr>
                      <a:r>
                        <a:rPr lang="en-IN" sz="1600" b="1" i="0" u="none" strike="noStrike" noProof="0" dirty="0" err="1">
                          <a:solidFill>
                            <a:schemeClr val="tx1"/>
                          </a:solidFill>
                          <a:latin typeface="Times New Roman"/>
                        </a:rPr>
                        <a:t>n_Ring</a:t>
                      </a:r>
                      <a:r>
                        <a:rPr lang="en-IN" sz="1600" b="1" i="0" u="none" strike="noStrike" noProof="0" dirty="0">
                          <a:solidFill>
                            <a:schemeClr val="tx1"/>
                          </a:solidFill>
                          <a:latin typeface="Times New Roman"/>
                        </a:rPr>
                        <a:t> (rpm)</a:t>
                      </a:r>
                      <a:endParaRPr lang="en-US" sz="1600" b="1" dirty="0">
                        <a:solidFill>
                          <a:schemeClr val="tx1"/>
                        </a:solidFill>
                        <a:latin typeface="Times New Roman"/>
                      </a:endParaRPr>
                    </a:p>
                  </a:txBody>
                  <a:tcPr/>
                </a:tc>
                <a:tc>
                  <a:txBody>
                    <a:bodyPr/>
                    <a:lstStyle/>
                    <a:p>
                      <a:r>
                        <a:rPr lang="en-US" b="1" dirty="0">
                          <a:latin typeface="Times New Roman"/>
                        </a:rPr>
                        <a:t>0</a:t>
                      </a:r>
                    </a:p>
                  </a:txBody>
                  <a:tcPr/>
                </a:tc>
                <a:extLst>
                  <a:ext uri="{0D108BD9-81ED-4DB2-BD59-A6C34878D82A}">
                    <a16:rowId xmlns:a16="http://schemas.microsoft.com/office/drawing/2014/main" val="2028352314"/>
                  </a:ext>
                </a:extLst>
              </a:tr>
              <a:tr h="494866">
                <a:tc>
                  <a:txBody>
                    <a:bodyPr/>
                    <a:lstStyle/>
                    <a:p>
                      <a:pPr lvl="0">
                        <a:buNone/>
                      </a:pPr>
                      <a:r>
                        <a:rPr lang="en-IN" sz="1600" b="1" i="0" u="none" strike="noStrike" noProof="0" err="1">
                          <a:solidFill>
                            <a:schemeClr val="tx1"/>
                          </a:solidFill>
                          <a:latin typeface="Times New Roman"/>
                        </a:rPr>
                        <a:t>n_Planet</a:t>
                      </a:r>
                      <a:r>
                        <a:rPr lang="en-IN" sz="1600" b="1" i="0" u="none" strike="noStrike" noProof="0" dirty="0">
                          <a:solidFill>
                            <a:schemeClr val="tx1"/>
                          </a:solidFill>
                          <a:latin typeface="Times New Roman"/>
                        </a:rPr>
                        <a:t> Carrier (rpm)</a:t>
                      </a:r>
                      <a:endParaRPr lang="en-US" sz="1600" b="1">
                        <a:solidFill>
                          <a:schemeClr val="tx1"/>
                        </a:solidFill>
                        <a:latin typeface="Times New Roman"/>
                      </a:endParaRPr>
                    </a:p>
                  </a:txBody>
                  <a:tcPr/>
                </a:tc>
                <a:tc>
                  <a:txBody>
                    <a:bodyPr/>
                    <a:lstStyle/>
                    <a:p>
                      <a:r>
                        <a:rPr lang="en-US" b="1" dirty="0">
                          <a:latin typeface="Times New Roman"/>
                        </a:rPr>
                        <a:t>78.4</a:t>
                      </a:r>
                    </a:p>
                  </a:txBody>
                  <a:tcPr/>
                </a:tc>
                <a:extLst>
                  <a:ext uri="{0D108BD9-81ED-4DB2-BD59-A6C34878D82A}">
                    <a16:rowId xmlns:a16="http://schemas.microsoft.com/office/drawing/2014/main" val="3911919976"/>
                  </a:ext>
                </a:extLst>
              </a:tr>
              <a:tr h="494866">
                <a:tc>
                  <a:txBody>
                    <a:bodyPr/>
                    <a:lstStyle/>
                    <a:p>
                      <a:pPr lvl="0">
                        <a:buNone/>
                      </a:pPr>
                      <a:r>
                        <a:rPr lang="en-IN" sz="1600" b="1" i="0" u="none" strike="noStrike" noProof="0" dirty="0" err="1">
                          <a:solidFill>
                            <a:schemeClr val="tx1"/>
                          </a:solidFill>
                          <a:latin typeface="Times New Roman"/>
                        </a:rPr>
                        <a:t>n_Sun</a:t>
                      </a:r>
                      <a:r>
                        <a:rPr lang="en-IN" sz="1600" b="1" i="0" u="none" strike="noStrike" noProof="0" dirty="0">
                          <a:solidFill>
                            <a:schemeClr val="tx1"/>
                          </a:solidFill>
                          <a:latin typeface="Times New Roman"/>
                        </a:rPr>
                        <a:t> (rpm)</a:t>
                      </a:r>
                      <a:endParaRPr lang="en-US" sz="1600" b="1" dirty="0">
                        <a:solidFill>
                          <a:schemeClr val="tx1"/>
                        </a:solidFill>
                        <a:latin typeface="Times New Roman"/>
                      </a:endParaRPr>
                    </a:p>
                  </a:txBody>
                  <a:tcPr/>
                </a:tc>
                <a:tc>
                  <a:txBody>
                    <a:bodyPr/>
                    <a:lstStyle/>
                    <a:p>
                      <a:r>
                        <a:rPr lang="en-US" b="1" dirty="0">
                          <a:latin typeface="Times New Roman"/>
                        </a:rPr>
                        <a:t>369.8</a:t>
                      </a:r>
                    </a:p>
                  </a:txBody>
                  <a:tcPr/>
                </a:tc>
                <a:extLst>
                  <a:ext uri="{0D108BD9-81ED-4DB2-BD59-A6C34878D82A}">
                    <a16:rowId xmlns:a16="http://schemas.microsoft.com/office/drawing/2014/main" val="3849103900"/>
                  </a:ext>
                </a:extLst>
              </a:tr>
              <a:tr h="494866">
                <a:tc>
                  <a:txBody>
                    <a:bodyPr/>
                    <a:lstStyle/>
                    <a:p>
                      <a:pPr lvl="0">
                        <a:buNone/>
                      </a:pPr>
                      <a:r>
                        <a:rPr lang="en-IN" sz="1600" b="1" i="0" u="none" strike="noStrike" noProof="0" err="1">
                          <a:solidFill>
                            <a:schemeClr val="tx1"/>
                          </a:solidFill>
                          <a:latin typeface="Times New Roman"/>
                        </a:rPr>
                        <a:t>i_Sun,Planet</a:t>
                      </a:r>
                      <a:endParaRPr lang="en-US" sz="1600" b="1">
                        <a:solidFill>
                          <a:schemeClr val="tx1"/>
                        </a:solidFill>
                        <a:latin typeface="Times New Roman"/>
                      </a:endParaRPr>
                    </a:p>
                  </a:txBody>
                  <a:tcPr/>
                </a:tc>
                <a:tc>
                  <a:txBody>
                    <a:bodyPr/>
                    <a:lstStyle/>
                    <a:p>
                      <a:r>
                        <a:rPr lang="en-US" b="1" dirty="0">
                          <a:latin typeface="Times New Roman"/>
                        </a:rPr>
                        <a:t>1.35</a:t>
                      </a:r>
                    </a:p>
                  </a:txBody>
                  <a:tcPr/>
                </a:tc>
                <a:extLst>
                  <a:ext uri="{0D108BD9-81ED-4DB2-BD59-A6C34878D82A}">
                    <a16:rowId xmlns:a16="http://schemas.microsoft.com/office/drawing/2014/main" val="972609512"/>
                  </a:ext>
                </a:extLst>
              </a:tr>
              <a:tr h="494866">
                <a:tc>
                  <a:txBody>
                    <a:bodyPr/>
                    <a:lstStyle/>
                    <a:p>
                      <a:pPr lvl="0">
                        <a:buNone/>
                      </a:pPr>
                      <a:r>
                        <a:rPr lang="en-IN" sz="1600" b="1" i="0" u="none" strike="noStrike" noProof="0" dirty="0" err="1">
                          <a:solidFill>
                            <a:schemeClr val="tx1"/>
                          </a:solidFill>
                          <a:latin typeface="Times New Roman"/>
                        </a:rPr>
                        <a:t>n_Planet</a:t>
                      </a:r>
                      <a:r>
                        <a:rPr lang="en-IN" sz="1600" b="1" i="0" u="none" strike="noStrike" noProof="0" dirty="0">
                          <a:solidFill>
                            <a:schemeClr val="tx1"/>
                          </a:solidFill>
                          <a:latin typeface="Times New Roman"/>
                        </a:rPr>
                        <a:t> (rpm)</a:t>
                      </a:r>
                      <a:endParaRPr lang="en-US" sz="1600" b="1" dirty="0">
                        <a:solidFill>
                          <a:schemeClr val="tx1"/>
                        </a:solidFill>
                        <a:latin typeface="Times New Roman"/>
                      </a:endParaRPr>
                    </a:p>
                  </a:txBody>
                  <a:tcPr/>
                </a:tc>
                <a:tc>
                  <a:txBody>
                    <a:bodyPr/>
                    <a:lstStyle/>
                    <a:p>
                      <a:r>
                        <a:rPr lang="en-US" b="1" dirty="0">
                          <a:latin typeface="Times New Roman"/>
                        </a:rPr>
                        <a:t>272.5</a:t>
                      </a:r>
                    </a:p>
                  </a:txBody>
                  <a:tcPr/>
                </a:tc>
                <a:extLst>
                  <a:ext uri="{0D108BD9-81ED-4DB2-BD59-A6C34878D82A}">
                    <a16:rowId xmlns:a16="http://schemas.microsoft.com/office/drawing/2014/main" val="1432525718"/>
                  </a:ext>
                </a:extLst>
              </a:tr>
            </a:tbl>
          </a:graphicData>
        </a:graphic>
      </p:graphicFrame>
      <p:sp>
        <p:nvSpPr>
          <p:cNvPr id="12" name="Slide Number Placeholder 5">
            <a:extLst>
              <a:ext uri="{FF2B5EF4-FFF2-40B4-BE49-F238E27FC236}">
                <a16:creationId xmlns:a16="http://schemas.microsoft.com/office/drawing/2014/main" id="{388CAC60-FFA0-A263-F42D-A9978E63AE77}"/>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1316632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E592B-A808-5CC6-4995-DA59509924EE}"/>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1AD205F7-2858-6C1E-0F02-89F20B147930}"/>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444807DC-5362-A6CD-6869-FC4B2825281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0250385-F411-15FC-8B98-031BA8FB938F}"/>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B7D32871-C2B4-ED41-E285-40157A8030C1}"/>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17F38159-DC58-43DB-89D4-69FE05585C08}"/>
              </a:ext>
            </a:extLst>
          </p:cNvPr>
          <p:cNvSpPr>
            <a:spLocks noGrp="1"/>
          </p:cNvSpPr>
          <p:nvPr>
            <p:ph type="title"/>
          </p:nvPr>
        </p:nvSpPr>
        <p:spPr>
          <a:xfrm>
            <a:off x="484418" y="502853"/>
            <a:ext cx="11184418" cy="712728"/>
          </a:xfrm>
        </p:spPr>
        <p:txBody>
          <a:bodyPr>
            <a:normAutofit/>
          </a:bodyPr>
          <a:lstStyle/>
          <a:p>
            <a:pPr algn="ctr"/>
            <a:r>
              <a:rPr lang="de-DE" sz="2400" dirty="0">
                <a:latin typeface="Times New Roman"/>
                <a:cs typeface="Times New Roman"/>
              </a:rPr>
              <a:t>Spur </a:t>
            </a:r>
            <a:r>
              <a:rPr lang="de-DE" sz="2400" dirty="0" err="1">
                <a:latin typeface="Times New Roman"/>
                <a:cs typeface="Times New Roman"/>
              </a:rPr>
              <a:t>gear</a:t>
            </a:r>
            <a:r>
              <a:rPr lang="de-DE" sz="2400" dirty="0">
                <a:latin typeface="Times New Roman"/>
                <a:cs typeface="Times New Roman"/>
              </a:rPr>
              <a:t> </a:t>
            </a:r>
            <a:r>
              <a:rPr lang="de-DE" sz="2400" dirty="0" err="1">
                <a:latin typeface="Times New Roman"/>
                <a:cs typeface="Times New Roman"/>
              </a:rPr>
              <a:t>stage</a:t>
            </a:r>
            <a:r>
              <a:rPr lang="de-DE" sz="2400" dirty="0">
                <a:latin typeface="Times New Roman"/>
                <a:cs typeface="Times New Roman"/>
              </a:rPr>
              <a:t> </a:t>
            </a:r>
            <a:r>
              <a:rPr lang="de-DE" sz="2400" dirty="0" err="1">
                <a:latin typeface="Times New Roman"/>
                <a:cs typeface="Times New Roman"/>
              </a:rPr>
              <a:t>calculation</a:t>
            </a:r>
            <a:endParaRPr lang="de-DE" sz="2400" dirty="0" err="1">
              <a:latin typeface="Times New Roman"/>
            </a:endParaRPr>
          </a:p>
        </p:txBody>
      </p:sp>
      <p:cxnSp>
        <p:nvCxnSpPr>
          <p:cNvPr id="6" name="Straight Connector 5">
            <a:extLst>
              <a:ext uri="{FF2B5EF4-FFF2-40B4-BE49-F238E27FC236}">
                <a16:creationId xmlns:a16="http://schemas.microsoft.com/office/drawing/2014/main" id="{5A91226D-1F36-549D-02B8-3BCC092D0041}"/>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7404C9AE-873A-0667-40CB-CEBF4D054075}"/>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50E75D59-A11A-CDCE-624E-424D2DFCB833}"/>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3" name="Content Placeholder 2">
            <a:extLst>
              <a:ext uri="{FF2B5EF4-FFF2-40B4-BE49-F238E27FC236}">
                <a16:creationId xmlns:a16="http://schemas.microsoft.com/office/drawing/2014/main" id="{04A9555A-5C64-8E1B-0573-E42F1B58B99A}"/>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Times New Roman"/>
              <a:cs typeface="Times New Roman"/>
            </a:endParaRPr>
          </a:p>
          <a:p>
            <a:endParaRPr lang="en-GB" dirty="0"/>
          </a:p>
        </p:txBody>
      </p:sp>
      <p:graphicFrame>
        <p:nvGraphicFramePr>
          <p:cNvPr id="4" name="Table 3">
            <a:extLst>
              <a:ext uri="{FF2B5EF4-FFF2-40B4-BE49-F238E27FC236}">
                <a16:creationId xmlns:a16="http://schemas.microsoft.com/office/drawing/2014/main" id="{BB3B2557-A714-E5E2-2822-CC43269E485F}"/>
              </a:ext>
            </a:extLst>
          </p:cNvPr>
          <p:cNvGraphicFramePr>
            <a:graphicFrameLocks noGrp="1"/>
          </p:cNvGraphicFramePr>
          <p:nvPr>
            <p:extLst>
              <p:ext uri="{D42A27DB-BD31-4B8C-83A1-F6EECF244321}">
                <p14:modId xmlns:p14="http://schemas.microsoft.com/office/powerpoint/2010/main" val="2196448824"/>
              </p:ext>
            </p:extLst>
          </p:nvPr>
        </p:nvGraphicFramePr>
        <p:xfrm>
          <a:off x="359433" y="1394603"/>
          <a:ext cx="4911454" cy="4906392"/>
        </p:xfrm>
        <a:graphic>
          <a:graphicData uri="http://schemas.openxmlformats.org/drawingml/2006/table">
            <a:tbl>
              <a:tblPr firstRow="1" bandRow="1">
                <a:tableStyleId>{5C22544A-7EE6-4342-B048-85BDC9FD1C3A}</a:tableStyleId>
              </a:tblPr>
              <a:tblGrid>
                <a:gridCol w="2455727">
                  <a:extLst>
                    <a:ext uri="{9D8B030D-6E8A-4147-A177-3AD203B41FA5}">
                      <a16:colId xmlns:a16="http://schemas.microsoft.com/office/drawing/2014/main" val="3901863023"/>
                    </a:ext>
                  </a:extLst>
                </a:gridCol>
                <a:gridCol w="2455727">
                  <a:extLst>
                    <a:ext uri="{9D8B030D-6E8A-4147-A177-3AD203B41FA5}">
                      <a16:colId xmlns:a16="http://schemas.microsoft.com/office/drawing/2014/main" val="1225176775"/>
                    </a:ext>
                  </a:extLst>
                </a:gridCol>
              </a:tblGrid>
              <a:tr h="613299">
                <a:tc>
                  <a:txBody>
                    <a:bodyPr/>
                    <a:lstStyle/>
                    <a:p>
                      <a:r>
                        <a:rPr lang="en-US" b="1" dirty="0">
                          <a:latin typeface="Times New Roman"/>
                        </a:rPr>
                        <a:t>I-3 ratio</a:t>
                      </a:r>
                    </a:p>
                  </a:txBody>
                  <a:tcPr/>
                </a:tc>
                <a:tc>
                  <a:txBody>
                    <a:bodyPr/>
                    <a:lstStyle/>
                    <a:p>
                      <a:r>
                        <a:rPr lang="en-US" dirty="0">
                          <a:latin typeface="Times New Roman"/>
                        </a:rPr>
                        <a:t>4.8</a:t>
                      </a:r>
                    </a:p>
                  </a:txBody>
                  <a:tcPr/>
                </a:tc>
                <a:extLst>
                  <a:ext uri="{0D108BD9-81ED-4DB2-BD59-A6C34878D82A}">
                    <a16:rowId xmlns:a16="http://schemas.microsoft.com/office/drawing/2014/main" val="1341401200"/>
                  </a:ext>
                </a:extLst>
              </a:tr>
              <a:tr h="613299">
                <a:tc>
                  <a:txBody>
                    <a:bodyPr/>
                    <a:lstStyle/>
                    <a:p>
                      <a:r>
                        <a:rPr lang="en-US" b="1" dirty="0">
                          <a:latin typeface="Times New Roman"/>
                        </a:rPr>
                        <a:t>Module mm</a:t>
                      </a:r>
                    </a:p>
                  </a:txBody>
                  <a:tcPr/>
                </a:tc>
                <a:tc>
                  <a:txBody>
                    <a:bodyPr/>
                    <a:lstStyle/>
                    <a:p>
                      <a:r>
                        <a:rPr lang="en-US" b="1" dirty="0">
                          <a:latin typeface="Times New Roman"/>
                        </a:rPr>
                        <a:t>9</a:t>
                      </a:r>
                    </a:p>
                  </a:txBody>
                  <a:tcPr/>
                </a:tc>
                <a:extLst>
                  <a:ext uri="{0D108BD9-81ED-4DB2-BD59-A6C34878D82A}">
                    <a16:rowId xmlns:a16="http://schemas.microsoft.com/office/drawing/2014/main" val="3191698717"/>
                  </a:ext>
                </a:extLst>
              </a:tr>
              <a:tr h="613299">
                <a:tc>
                  <a:txBody>
                    <a:bodyPr/>
                    <a:lstStyle/>
                    <a:p>
                      <a:r>
                        <a:rPr lang="en-US" b="1" dirty="0">
                          <a:latin typeface="Times New Roman"/>
                        </a:rPr>
                        <a:t>Center </a:t>
                      </a:r>
                      <a:r>
                        <a:rPr lang="en-US" b="1">
                          <a:latin typeface="Times New Roman"/>
                        </a:rPr>
                        <a:t>distance</a:t>
                      </a:r>
                      <a:r>
                        <a:rPr lang="en-US" b="1" dirty="0">
                          <a:latin typeface="Times New Roman"/>
                        </a:rPr>
                        <a:t> mm</a:t>
                      </a:r>
                    </a:p>
                  </a:txBody>
                  <a:tcPr/>
                </a:tc>
                <a:tc>
                  <a:txBody>
                    <a:bodyPr/>
                    <a:lstStyle/>
                    <a:p>
                      <a:r>
                        <a:rPr lang="en-US" b="1" dirty="0">
                          <a:latin typeface="Times New Roman"/>
                        </a:rPr>
                        <a:t>585.8</a:t>
                      </a:r>
                    </a:p>
                  </a:txBody>
                  <a:tcPr/>
                </a:tc>
                <a:extLst>
                  <a:ext uri="{0D108BD9-81ED-4DB2-BD59-A6C34878D82A}">
                    <a16:rowId xmlns:a16="http://schemas.microsoft.com/office/drawing/2014/main" val="3632411519"/>
                  </a:ext>
                </a:extLst>
              </a:tr>
              <a:tr h="613299">
                <a:tc>
                  <a:txBody>
                    <a:bodyPr/>
                    <a:lstStyle/>
                    <a:p>
                      <a:r>
                        <a:rPr lang="en-US" b="1" dirty="0">
                          <a:latin typeface="Times New Roman"/>
                        </a:rPr>
                        <a:t>No of teeth on pinion</a:t>
                      </a:r>
                    </a:p>
                  </a:txBody>
                  <a:tcPr/>
                </a:tc>
                <a:tc>
                  <a:txBody>
                    <a:bodyPr/>
                    <a:lstStyle/>
                    <a:p>
                      <a:r>
                        <a:rPr lang="en-US" b="1" dirty="0">
                          <a:latin typeface="Times New Roman"/>
                        </a:rPr>
                        <a:t>108</a:t>
                      </a:r>
                    </a:p>
                  </a:txBody>
                  <a:tcPr/>
                </a:tc>
                <a:extLst>
                  <a:ext uri="{0D108BD9-81ED-4DB2-BD59-A6C34878D82A}">
                    <a16:rowId xmlns:a16="http://schemas.microsoft.com/office/drawing/2014/main" val="3519667561"/>
                  </a:ext>
                </a:extLst>
              </a:tr>
              <a:tr h="613299">
                <a:tc>
                  <a:txBody>
                    <a:bodyPr/>
                    <a:lstStyle/>
                    <a:p>
                      <a:r>
                        <a:rPr lang="en-US" b="1" err="1">
                          <a:latin typeface="Times New Roman"/>
                        </a:rPr>
                        <a:t>No.teeth</a:t>
                      </a:r>
                      <a:r>
                        <a:rPr lang="en-US" b="1" dirty="0">
                          <a:latin typeface="Times New Roman"/>
                        </a:rPr>
                        <a:t> on gear</a:t>
                      </a:r>
                    </a:p>
                  </a:txBody>
                  <a:tcPr/>
                </a:tc>
                <a:tc>
                  <a:txBody>
                    <a:bodyPr/>
                    <a:lstStyle/>
                    <a:p>
                      <a:r>
                        <a:rPr lang="en-US" b="1" dirty="0">
                          <a:latin typeface="Times New Roman"/>
                        </a:rPr>
                        <a:t>22</a:t>
                      </a:r>
                    </a:p>
                  </a:txBody>
                  <a:tcPr/>
                </a:tc>
                <a:extLst>
                  <a:ext uri="{0D108BD9-81ED-4DB2-BD59-A6C34878D82A}">
                    <a16:rowId xmlns:a16="http://schemas.microsoft.com/office/drawing/2014/main" val="512701364"/>
                  </a:ext>
                </a:extLst>
              </a:tr>
              <a:tr h="613299">
                <a:tc>
                  <a:txBody>
                    <a:bodyPr/>
                    <a:lstStyle/>
                    <a:p>
                      <a:r>
                        <a:rPr lang="en-US" b="1" dirty="0">
                          <a:latin typeface="Times New Roman"/>
                        </a:rPr>
                        <a:t>Width of the gear mm</a:t>
                      </a:r>
                    </a:p>
                  </a:txBody>
                  <a:tcPr/>
                </a:tc>
                <a:tc>
                  <a:txBody>
                    <a:bodyPr/>
                    <a:lstStyle/>
                    <a:p>
                      <a:r>
                        <a:rPr lang="en-US" b="1" dirty="0">
                          <a:latin typeface="Times New Roman"/>
                        </a:rPr>
                        <a:t>90</a:t>
                      </a:r>
                    </a:p>
                  </a:txBody>
                  <a:tcPr/>
                </a:tc>
                <a:extLst>
                  <a:ext uri="{0D108BD9-81ED-4DB2-BD59-A6C34878D82A}">
                    <a16:rowId xmlns:a16="http://schemas.microsoft.com/office/drawing/2014/main" val="2463204787"/>
                  </a:ext>
                </a:extLst>
              </a:tr>
              <a:tr h="613299">
                <a:tc>
                  <a:txBody>
                    <a:bodyPr/>
                    <a:lstStyle/>
                    <a:p>
                      <a:r>
                        <a:rPr lang="en-US" b="1" dirty="0">
                          <a:latin typeface="Times New Roman"/>
                        </a:rPr>
                        <a:t>Hight factor mm</a:t>
                      </a:r>
                    </a:p>
                  </a:txBody>
                  <a:tcPr/>
                </a:tc>
                <a:tc>
                  <a:txBody>
                    <a:bodyPr/>
                    <a:lstStyle/>
                    <a:p>
                      <a:r>
                        <a:rPr lang="en-US" b="1" dirty="0">
                          <a:latin typeface="Times New Roman"/>
                        </a:rPr>
                        <a:t>1</a:t>
                      </a:r>
                    </a:p>
                  </a:txBody>
                  <a:tcPr/>
                </a:tc>
                <a:extLst>
                  <a:ext uri="{0D108BD9-81ED-4DB2-BD59-A6C34878D82A}">
                    <a16:rowId xmlns:a16="http://schemas.microsoft.com/office/drawing/2014/main" val="378684122"/>
                  </a:ext>
                </a:extLst>
              </a:tr>
              <a:tr h="613299">
                <a:tc>
                  <a:txBody>
                    <a:bodyPr/>
                    <a:lstStyle/>
                    <a:p>
                      <a:r>
                        <a:rPr lang="en-US" b="1" dirty="0">
                          <a:latin typeface="Times New Roman"/>
                        </a:rPr>
                        <a:t>Tooth depth mm</a:t>
                      </a:r>
                    </a:p>
                  </a:txBody>
                  <a:tcPr/>
                </a:tc>
                <a:tc>
                  <a:txBody>
                    <a:bodyPr/>
                    <a:lstStyle/>
                    <a:p>
                      <a:r>
                        <a:rPr lang="en-US" b="1" dirty="0">
                          <a:latin typeface="Times New Roman"/>
                        </a:rPr>
                        <a:t>20.25</a:t>
                      </a:r>
                    </a:p>
                  </a:txBody>
                  <a:tcPr/>
                </a:tc>
                <a:extLst>
                  <a:ext uri="{0D108BD9-81ED-4DB2-BD59-A6C34878D82A}">
                    <a16:rowId xmlns:a16="http://schemas.microsoft.com/office/drawing/2014/main" val="1093176494"/>
                  </a:ext>
                </a:extLst>
              </a:tr>
            </a:tbl>
          </a:graphicData>
        </a:graphic>
      </p:graphicFrame>
      <p:graphicFrame>
        <p:nvGraphicFramePr>
          <p:cNvPr id="7" name="Table 6">
            <a:extLst>
              <a:ext uri="{FF2B5EF4-FFF2-40B4-BE49-F238E27FC236}">
                <a16:creationId xmlns:a16="http://schemas.microsoft.com/office/drawing/2014/main" id="{FD36558E-F1A6-DD50-4616-303201B9DB24}"/>
              </a:ext>
            </a:extLst>
          </p:cNvPr>
          <p:cNvGraphicFramePr>
            <a:graphicFrameLocks noGrp="1"/>
          </p:cNvGraphicFramePr>
          <p:nvPr>
            <p:extLst>
              <p:ext uri="{D42A27DB-BD31-4B8C-83A1-F6EECF244321}">
                <p14:modId xmlns:p14="http://schemas.microsoft.com/office/powerpoint/2010/main" val="1561969800"/>
              </p:ext>
            </p:extLst>
          </p:nvPr>
        </p:nvGraphicFramePr>
        <p:xfrm>
          <a:off x="6239772" y="1394602"/>
          <a:ext cx="4911454" cy="4933173"/>
        </p:xfrm>
        <a:graphic>
          <a:graphicData uri="http://schemas.openxmlformats.org/drawingml/2006/table">
            <a:tbl>
              <a:tblPr firstRow="1" bandRow="1">
                <a:tableStyleId>{5C22544A-7EE6-4342-B048-85BDC9FD1C3A}</a:tableStyleId>
              </a:tblPr>
              <a:tblGrid>
                <a:gridCol w="2455727">
                  <a:extLst>
                    <a:ext uri="{9D8B030D-6E8A-4147-A177-3AD203B41FA5}">
                      <a16:colId xmlns:a16="http://schemas.microsoft.com/office/drawing/2014/main" val="3901863023"/>
                    </a:ext>
                  </a:extLst>
                </a:gridCol>
                <a:gridCol w="2455727">
                  <a:extLst>
                    <a:ext uri="{9D8B030D-6E8A-4147-A177-3AD203B41FA5}">
                      <a16:colId xmlns:a16="http://schemas.microsoft.com/office/drawing/2014/main" val="1225176775"/>
                    </a:ext>
                  </a:extLst>
                </a:gridCol>
              </a:tblGrid>
              <a:tr h="613299">
                <a:tc>
                  <a:txBody>
                    <a:bodyPr/>
                    <a:lstStyle/>
                    <a:p>
                      <a:r>
                        <a:rPr lang="en-US" b="1" dirty="0">
                          <a:latin typeface="Times New Roman"/>
                        </a:rPr>
                        <a:t>Bottom clearance</a:t>
                      </a:r>
                    </a:p>
                  </a:txBody>
                  <a:tcPr/>
                </a:tc>
                <a:tc>
                  <a:txBody>
                    <a:bodyPr/>
                    <a:lstStyle/>
                    <a:p>
                      <a:r>
                        <a:rPr lang="en-US" dirty="0">
                          <a:latin typeface="Times New Roman"/>
                        </a:rPr>
                        <a:t>2.25</a:t>
                      </a:r>
                    </a:p>
                  </a:txBody>
                  <a:tcPr/>
                </a:tc>
                <a:extLst>
                  <a:ext uri="{0D108BD9-81ED-4DB2-BD59-A6C34878D82A}">
                    <a16:rowId xmlns:a16="http://schemas.microsoft.com/office/drawing/2014/main" val="1341401200"/>
                  </a:ext>
                </a:extLst>
              </a:tr>
              <a:tr h="613299">
                <a:tc>
                  <a:txBody>
                    <a:bodyPr/>
                    <a:lstStyle/>
                    <a:p>
                      <a:r>
                        <a:rPr lang="en-US" b="1" dirty="0">
                          <a:latin typeface="Times New Roman"/>
                        </a:rPr>
                        <a:t>Dia of input shaft mm</a:t>
                      </a:r>
                    </a:p>
                  </a:txBody>
                  <a:tcPr/>
                </a:tc>
                <a:tc>
                  <a:txBody>
                    <a:bodyPr/>
                    <a:lstStyle/>
                    <a:p>
                      <a:r>
                        <a:rPr lang="en-US" b="1" dirty="0">
                          <a:latin typeface="Times New Roman"/>
                        </a:rPr>
                        <a:t>50</a:t>
                      </a:r>
                    </a:p>
                  </a:txBody>
                  <a:tcPr/>
                </a:tc>
                <a:extLst>
                  <a:ext uri="{0D108BD9-81ED-4DB2-BD59-A6C34878D82A}">
                    <a16:rowId xmlns:a16="http://schemas.microsoft.com/office/drawing/2014/main" val="3191698717"/>
                  </a:ext>
                </a:extLst>
              </a:tr>
              <a:tr h="613299">
                <a:tc>
                  <a:txBody>
                    <a:bodyPr/>
                    <a:lstStyle/>
                    <a:p>
                      <a:r>
                        <a:rPr lang="en-US" b="1">
                          <a:latin typeface="Times New Roman"/>
                        </a:rPr>
                        <a:t>Dia of output shaft mm</a:t>
                      </a:r>
                      <a:endParaRPr lang="en-US" b="1" dirty="0">
                        <a:latin typeface="Times New Roman"/>
                      </a:endParaRPr>
                    </a:p>
                  </a:txBody>
                  <a:tcPr/>
                </a:tc>
                <a:tc>
                  <a:txBody>
                    <a:bodyPr/>
                    <a:lstStyle/>
                    <a:p>
                      <a:r>
                        <a:rPr lang="en-US" b="1" dirty="0">
                          <a:latin typeface="Times New Roman"/>
                        </a:rPr>
                        <a:t>85</a:t>
                      </a:r>
                    </a:p>
                  </a:txBody>
                  <a:tcPr/>
                </a:tc>
                <a:extLst>
                  <a:ext uri="{0D108BD9-81ED-4DB2-BD59-A6C34878D82A}">
                    <a16:rowId xmlns:a16="http://schemas.microsoft.com/office/drawing/2014/main" val="3632411519"/>
                  </a:ext>
                </a:extLst>
              </a:tr>
              <a:tr h="613299">
                <a:tc>
                  <a:txBody>
                    <a:bodyPr/>
                    <a:lstStyle/>
                    <a:p>
                      <a:r>
                        <a:rPr lang="en-US" b="1">
                          <a:latin typeface="Times New Roman"/>
                        </a:rPr>
                        <a:t>PCD of pinion</a:t>
                      </a:r>
                      <a:endParaRPr lang="en-US" b="1" dirty="0">
                        <a:latin typeface="Times New Roman"/>
                      </a:endParaRPr>
                    </a:p>
                  </a:txBody>
                  <a:tcPr/>
                </a:tc>
                <a:tc>
                  <a:txBody>
                    <a:bodyPr/>
                    <a:lstStyle/>
                    <a:p>
                      <a:r>
                        <a:rPr lang="en-US" b="1" dirty="0">
                          <a:latin typeface="Times New Roman"/>
                        </a:rPr>
                        <a:t>972</a:t>
                      </a:r>
                    </a:p>
                  </a:txBody>
                  <a:tcPr/>
                </a:tc>
                <a:extLst>
                  <a:ext uri="{0D108BD9-81ED-4DB2-BD59-A6C34878D82A}">
                    <a16:rowId xmlns:a16="http://schemas.microsoft.com/office/drawing/2014/main" val="3519667561"/>
                  </a:ext>
                </a:extLst>
              </a:tr>
              <a:tr h="613299">
                <a:tc>
                  <a:txBody>
                    <a:bodyPr/>
                    <a:lstStyle/>
                    <a:p>
                      <a:r>
                        <a:rPr lang="en-US" b="1">
                          <a:latin typeface="Times New Roman"/>
                        </a:rPr>
                        <a:t>PCD of gear</a:t>
                      </a:r>
                      <a:endParaRPr lang="en-US" b="1" dirty="0">
                        <a:latin typeface="Times New Roman"/>
                      </a:endParaRPr>
                    </a:p>
                  </a:txBody>
                  <a:tcPr/>
                </a:tc>
                <a:tc>
                  <a:txBody>
                    <a:bodyPr/>
                    <a:lstStyle/>
                    <a:p>
                      <a:r>
                        <a:rPr lang="en-US" b="1" dirty="0">
                          <a:latin typeface="Times New Roman"/>
                        </a:rPr>
                        <a:t>198</a:t>
                      </a:r>
                    </a:p>
                  </a:txBody>
                  <a:tcPr/>
                </a:tc>
                <a:extLst>
                  <a:ext uri="{0D108BD9-81ED-4DB2-BD59-A6C34878D82A}">
                    <a16:rowId xmlns:a16="http://schemas.microsoft.com/office/drawing/2014/main" val="512701364"/>
                  </a:ext>
                </a:extLst>
              </a:tr>
              <a:tr h="613299">
                <a:tc>
                  <a:txBody>
                    <a:bodyPr/>
                    <a:lstStyle/>
                    <a:p>
                      <a:r>
                        <a:rPr lang="en-US" b="1">
                          <a:latin typeface="Times New Roman"/>
                        </a:rPr>
                        <a:t>Face width</a:t>
                      </a:r>
                      <a:endParaRPr lang="en-US" b="1" dirty="0">
                        <a:latin typeface="Times New Roman"/>
                      </a:endParaRPr>
                    </a:p>
                  </a:txBody>
                  <a:tcPr/>
                </a:tc>
                <a:tc>
                  <a:txBody>
                    <a:bodyPr/>
                    <a:lstStyle/>
                    <a:p>
                      <a:r>
                        <a:rPr lang="en-US" b="1" dirty="0">
                          <a:latin typeface="Times New Roman"/>
                        </a:rPr>
                        <a:t>90</a:t>
                      </a:r>
                    </a:p>
                  </a:txBody>
                  <a:tcPr/>
                </a:tc>
                <a:extLst>
                  <a:ext uri="{0D108BD9-81ED-4DB2-BD59-A6C34878D82A}">
                    <a16:rowId xmlns:a16="http://schemas.microsoft.com/office/drawing/2014/main" val="2463204787"/>
                  </a:ext>
                </a:extLst>
              </a:tr>
              <a:tr h="613299">
                <a:tc>
                  <a:txBody>
                    <a:bodyPr/>
                    <a:lstStyle/>
                    <a:p>
                      <a:r>
                        <a:rPr lang="en-US" b="1">
                          <a:latin typeface="Times New Roman"/>
                        </a:rPr>
                        <a:t>Input shaft rpm</a:t>
                      </a:r>
                      <a:endParaRPr lang="en-US" b="1" dirty="0">
                        <a:latin typeface="Times New Roman"/>
                      </a:endParaRPr>
                    </a:p>
                  </a:txBody>
                  <a:tcPr/>
                </a:tc>
                <a:tc>
                  <a:txBody>
                    <a:bodyPr/>
                    <a:lstStyle/>
                    <a:p>
                      <a:r>
                        <a:rPr lang="en-US" b="1" dirty="0">
                          <a:latin typeface="Times New Roman"/>
                        </a:rPr>
                        <a:t>369.8</a:t>
                      </a:r>
                    </a:p>
                  </a:txBody>
                  <a:tcPr/>
                </a:tc>
                <a:extLst>
                  <a:ext uri="{0D108BD9-81ED-4DB2-BD59-A6C34878D82A}">
                    <a16:rowId xmlns:a16="http://schemas.microsoft.com/office/drawing/2014/main" val="378684122"/>
                  </a:ext>
                </a:extLst>
              </a:tr>
              <a:tr h="613299">
                <a:tc>
                  <a:txBody>
                    <a:bodyPr/>
                    <a:lstStyle/>
                    <a:p>
                      <a:r>
                        <a:rPr lang="en-US" b="1">
                          <a:latin typeface="Times New Roman"/>
                        </a:rPr>
                        <a:t>Output shaft rpm</a:t>
                      </a:r>
                      <a:endParaRPr lang="en-US" b="1" dirty="0">
                        <a:latin typeface="Times New Roman"/>
                      </a:endParaRPr>
                    </a:p>
                  </a:txBody>
                  <a:tcPr/>
                </a:tc>
                <a:tc>
                  <a:txBody>
                    <a:bodyPr/>
                    <a:lstStyle/>
                    <a:p>
                      <a:r>
                        <a:rPr lang="en-US" b="1" dirty="0">
                          <a:latin typeface="Times New Roman"/>
                        </a:rPr>
                        <a:t>1200</a:t>
                      </a:r>
                    </a:p>
                  </a:txBody>
                  <a:tcPr/>
                </a:tc>
                <a:extLst>
                  <a:ext uri="{0D108BD9-81ED-4DB2-BD59-A6C34878D82A}">
                    <a16:rowId xmlns:a16="http://schemas.microsoft.com/office/drawing/2014/main" val="1093176494"/>
                  </a:ext>
                </a:extLst>
              </a:tr>
            </a:tbl>
          </a:graphicData>
        </a:graphic>
      </p:graphicFrame>
      <p:sp>
        <p:nvSpPr>
          <p:cNvPr id="13" name="TextBox 12">
            <a:extLst>
              <a:ext uri="{FF2B5EF4-FFF2-40B4-BE49-F238E27FC236}">
                <a16:creationId xmlns:a16="http://schemas.microsoft.com/office/drawing/2014/main" id="{1B938CCB-4B15-8C0F-59CC-6B8BB9B2EF39}"/>
              </a:ext>
            </a:extLst>
          </p:cNvPr>
          <p:cNvSpPr txBox="1"/>
          <p:nvPr/>
        </p:nvSpPr>
        <p:spPr>
          <a:xfrm>
            <a:off x="3051617" y="6282850"/>
            <a:ext cx="6851764" cy="338554"/>
          </a:xfrm>
          <a:prstGeom prst="rect">
            <a:avLst/>
          </a:prstGeom>
          <a:noFill/>
        </p:spPr>
        <p:txBody>
          <a:bodyPr wrap="square" lIns="91440" tIns="45720" rIns="91440" bIns="45720" rtlCol="0" anchor="t">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dirty="0">
                <a:latin typeface="Times New Roman"/>
                <a:cs typeface="Times New Roman"/>
              </a:rPr>
              <a:t>Reference: Lecture Notes by Prof. Peter Quell and </a:t>
            </a:r>
            <a:r>
              <a:rPr lang="en-IN" sz="1600" err="1">
                <a:latin typeface="Times New Roman"/>
                <a:cs typeface="Times New Roman"/>
              </a:rPr>
              <a:t>PSGdesign</a:t>
            </a:r>
            <a:r>
              <a:rPr lang="en-IN" sz="1600" dirty="0">
                <a:latin typeface="Times New Roman"/>
                <a:cs typeface="Times New Roman"/>
              </a:rPr>
              <a:t> book</a:t>
            </a:r>
          </a:p>
        </p:txBody>
      </p:sp>
      <p:sp>
        <p:nvSpPr>
          <p:cNvPr id="12" name="Slide Number Placeholder 5">
            <a:extLst>
              <a:ext uri="{FF2B5EF4-FFF2-40B4-BE49-F238E27FC236}">
                <a16:creationId xmlns:a16="http://schemas.microsoft.com/office/drawing/2014/main" id="{7E70FABC-10D5-4839-E98F-41D12BACC8F4}"/>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20431030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3FD23-6DDA-205E-F850-9EC8EAEC7D5C}"/>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2325520-6B8D-AC31-7CD8-2B546EADDFB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8D91348C-B95B-5C69-8735-06FE7602B5AB}"/>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D11B80F0-F65C-C5F8-67FA-A3A1A765DF9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B1AEED12-5A50-494A-C25C-214EAC26FFEA}"/>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59CF1F5D-F7BC-9674-59D6-2CFA1D87D1AA}"/>
              </a:ext>
            </a:extLst>
          </p:cNvPr>
          <p:cNvSpPr>
            <a:spLocks noGrp="1"/>
          </p:cNvSpPr>
          <p:nvPr>
            <p:ph type="title"/>
          </p:nvPr>
        </p:nvSpPr>
        <p:spPr>
          <a:xfrm>
            <a:off x="484418" y="502853"/>
            <a:ext cx="11184418" cy="712728"/>
          </a:xfrm>
        </p:spPr>
        <p:txBody>
          <a:bodyPr>
            <a:normAutofit/>
          </a:bodyPr>
          <a:lstStyle/>
          <a:p>
            <a:pPr algn="ctr"/>
            <a:r>
              <a:rPr lang="en-US" sz="2800">
                <a:latin typeface="Times New Roman"/>
                <a:cs typeface="Times New Roman"/>
              </a:rPr>
              <a:t>Dimensioning of the brake</a:t>
            </a:r>
            <a:endParaRPr lang="en-US" sz="2800"/>
          </a:p>
        </p:txBody>
      </p:sp>
      <p:cxnSp>
        <p:nvCxnSpPr>
          <p:cNvPr id="6" name="Straight Connector 5">
            <a:extLst>
              <a:ext uri="{FF2B5EF4-FFF2-40B4-BE49-F238E27FC236}">
                <a16:creationId xmlns:a16="http://schemas.microsoft.com/office/drawing/2014/main" id="{BD95C724-1234-970B-31C6-9F15BCC915FD}"/>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20B17651-742F-0F55-5A22-4E61A7127C43}"/>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85E39534-5141-7ADC-1032-A04BAF3E860B}"/>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pic>
        <p:nvPicPr>
          <p:cNvPr id="7" name="Picture 6">
            <a:extLst>
              <a:ext uri="{FF2B5EF4-FFF2-40B4-BE49-F238E27FC236}">
                <a16:creationId xmlns:a16="http://schemas.microsoft.com/office/drawing/2014/main" id="{FAA7F793-9DF6-CA51-6794-D81504640514}"/>
              </a:ext>
            </a:extLst>
          </p:cNvPr>
          <p:cNvPicPr>
            <a:picLocks noChangeAspect="1"/>
          </p:cNvPicPr>
          <p:nvPr/>
        </p:nvPicPr>
        <p:blipFill>
          <a:blip r:embed="rId2"/>
          <a:stretch>
            <a:fillRect/>
          </a:stretch>
        </p:blipFill>
        <p:spPr>
          <a:xfrm>
            <a:off x="599446" y="1568390"/>
            <a:ext cx="10719937" cy="4655747"/>
          </a:xfrm>
          <a:prstGeom prst="rect">
            <a:avLst/>
          </a:prstGeom>
        </p:spPr>
      </p:pic>
      <p:sp>
        <p:nvSpPr>
          <p:cNvPr id="12" name="TextBox 8">
            <a:extLst>
              <a:ext uri="{FF2B5EF4-FFF2-40B4-BE49-F238E27FC236}">
                <a16:creationId xmlns:a16="http://schemas.microsoft.com/office/drawing/2014/main" id="{6C0D95AB-10EE-B993-6B45-24CE3A30DFC3}"/>
              </a:ext>
            </a:extLst>
          </p:cNvPr>
          <p:cNvSpPr txBox="1"/>
          <p:nvPr/>
        </p:nvSpPr>
        <p:spPr>
          <a:xfrm>
            <a:off x="340616" y="6207281"/>
            <a:ext cx="3095266"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Times New Roman"/>
                <a:cs typeface="Times New Roman"/>
              </a:rPr>
              <a:t>Source: Prof. </a:t>
            </a:r>
            <a:r>
              <a:rPr lang="en-US" sz="1400" err="1">
                <a:latin typeface="Times New Roman"/>
                <a:cs typeface="Times New Roman"/>
              </a:rPr>
              <a:t>Quell’s</a:t>
            </a:r>
            <a:r>
              <a:rPr lang="en-US" sz="1400">
                <a:latin typeface="Times New Roman"/>
                <a:cs typeface="Times New Roman"/>
              </a:rPr>
              <a:t> Lecture Notes </a:t>
            </a:r>
          </a:p>
        </p:txBody>
      </p:sp>
      <p:sp>
        <p:nvSpPr>
          <p:cNvPr id="3" name="Slide Number Placeholder 5">
            <a:extLst>
              <a:ext uri="{FF2B5EF4-FFF2-40B4-BE49-F238E27FC236}">
                <a16:creationId xmlns:a16="http://schemas.microsoft.com/office/drawing/2014/main" id="{793855B7-BDD2-E371-203D-574209DBBE38}"/>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6128796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ADBC6-1948-033B-2E9B-ECC89A13FD02}"/>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6115F08B-CAA9-A177-EEEA-B261D6FAC190}"/>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EC626824-1A13-0887-3A7D-05457D00F346}"/>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70F45215-8969-A145-9209-CD3A3936B21D}"/>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08068469-F90B-ED80-5BA8-EEFE573CD61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50DF493A-DE6D-DFEB-C3B3-1565E1D288A4}"/>
              </a:ext>
            </a:extLst>
          </p:cNvPr>
          <p:cNvSpPr>
            <a:spLocks noGrp="1"/>
          </p:cNvSpPr>
          <p:nvPr>
            <p:ph type="title"/>
          </p:nvPr>
        </p:nvSpPr>
        <p:spPr>
          <a:xfrm>
            <a:off x="484418" y="502853"/>
            <a:ext cx="11184418" cy="712728"/>
          </a:xfrm>
        </p:spPr>
        <p:txBody>
          <a:bodyPr>
            <a:normAutofit/>
          </a:bodyPr>
          <a:lstStyle/>
          <a:p>
            <a:pPr algn="ctr"/>
            <a:r>
              <a:rPr lang="en-US" sz="2800">
                <a:latin typeface="Times New Roman"/>
                <a:cs typeface="Times New Roman"/>
              </a:rPr>
              <a:t>Temperature check of brake disc</a:t>
            </a:r>
            <a:endParaRPr lang="en-US" sz="2800"/>
          </a:p>
        </p:txBody>
      </p:sp>
      <p:cxnSp>
        <p:nvCxnSpPr>
          <p:cNvPr id="6" name="Straight Connector 5">
            <a:extLst>
              <a:ext uri="{FF2B5EF4-FFF2-40B4-BE49-F238E27FC236}">
                <a16:creationId xmlns:a16="http://schemas.microsoft.com/office/drawing/2014/main" id="{3F7A781B-876E-4967-3BE1-07D17E6A4A1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9656B620-B03F-AF00-052E-12A30158CE94}"/>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DDC39460-E12C-DD79-D125-0FEA4A0530F9}"/>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pic>
        <p:nvPicPr>
          <p:cNvPr id="3" name="Picture 2">
            <a:extLst>
              <a:ext uri="{FF2B5EF4-FFF2-40B4-BE49-F238E27FC236}">
                <a16:creationId xmlns:a16="http://schemas.microsoft.com/office/drawing/2014/main" id="{0480E029-C2B9-073A-F21F-9F79CBA97690}"/>
              </a:ext>
            </a:extLst>
          </p:cNvPr>
          <p:cNvPicPr>
            <a:picLocks noChangeAspect="1"/>
          </p:cNvPicPr>
          <p:nvPr/>
        </p:nvPicPr>
        <p:blipFill>
          <a:blip r:embed="rId2"/>
          <a:stretch>
            <a:fillRect/>
          </a:stretch>
        </p:blipFill>
        <p:spPr>
          <a:xfrm>
            <a:off x="99295" y="1582588"/>
            <a:ext cx="12007789" cy="4325428"/>
          </a:xfrm>
          <a:prstGeom prst="rect">
            <a:avLst/>
          </a:prstGeom>
        </p:spPr>
      </p:pic>
      <p:sp>
        <p:nvSpPr>
          <p:cNvPr id="4" name="TextBox 8">
            <a:extLst>
              <a:ext uri="{FF2B5EF4-FFF2-40B4-BE49-F238E27FC236}">
                <a16:creationId xmlns:a16="http://schemas.microsoft.com/office/drawing/2014/main" id="{48849F41-5A07-4B51-B96B-5EB2532350F4}"/>
              </a:ext>
            </a:extLst>
          </p:cNvPr>
          <p:cNvSpPr txBox="1"/>
          <p:nvPr/>
        </p:nvSpPr>
        <p:spPr>
          <a:xfrm>
            <a:off x="1059484" y="5315885"/>
            <a:ext cx="3095266"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Times New Roman"/>
                <a:cs typeface="Times New Roman"/>
              </a:rPr>
              <a:t>Source: Prof. </a:t>
            </a:r>
            <a:r>
              <a:rPr lang="en-US" sz="1400" err="1">
                <a:latin typeface="Times New Roman"/>
                <a:cs typeface="Times New Roman"/>
              </a:rPr>
              <a:t>Quell’s</a:t>
            </a:r>
            <a:r>
              <a:rPr lang="en-US" sz="1400">
                <a:latin typeface="Times New Roman"/>
                <a:cs typeface="Times New Roman"/>
              </a:rPr>
              <a:t> Lecture Notes </a:t>
            </a:r>
          </a:p>
        </p:txBody>
      </p:sp>
      <p:sp>
        <p:nvSpPr>
          <p:cNvPr id="7" name="Slide Number Placeholder 5">
            <a:extLst>
              <a:ext uri="{FF2B5EF4-FFF2-40B4-BE49-F238E27FC236}">
                <a16:creationId xmlns:a16="http://schemas.microsoft.com/office/drawing/2014/main" id="{10C2ACCD-1B86-3367-D5AF-14C4D07931FB}"/>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26438176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ABB16-4CC4-AE85-3211-DD2E5856D6C3}"/>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CE8764E5-E4CC-52A0-832A-DF0031EA8CA1}"/>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B8FD286B-8326-FB13-2533-88DF00F4E96E}"/>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B473804-BE40-FC64-3A89-91779EF848D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F60EED3D-75B1-33B3-0A9C-4786F878DE2F}"/>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fi-FI" dirty="0">
              <a:solidFill>
                <a:srgbClr val="000000"/>
              </a:solidFill>
              <a:latin typeface="Times New Roman"/>
              <a:cs typeface="Times New Roman"/>
            </a:endParaRPr>
          </a:p>
        </p:txBody>
      </p:sp>
      <p:sp>
        <p:nvSpPr>
          <p:cNvPr id="2" name="Titel 1">
            <a:extLst>
              <a:ext uri="{FF2B5EF4-FFF2-40B4-BE49-F238E27FC236}">
                <a16:creationId xmlns:a16="http://schemas.microsoft.com/office/drawing/2014/main" id="{59771931-2D71-76EC-C8A3-BC04ADEDA8C1}"/>
              </a:ext>
            </a:extLst>
          </p:cNvPr>
          <p:cNvSpPr>
            <a:spLocks noGrp="1"/>
          </p:cNvSpPr>
          <p:nvPr>
            <p:ph type="title"/>
          </p:nvPr>
        </p:nvSpPr>
        <p:spPr>
          <a:xfrm>
            <a:off x="484418" y="502853"/>
            <a:ext cx="11184418" cy="712728"/>
          </a:xfrm>
        </p:spPr>
        <p:txBody>
          <a:bodyPr>
            <a:normAutofit/>
          </a:bodyPr>
          <a:lstStyle/>
          <a:p>
            <a:pPr algn="ctr"/>
            <a:r>
              <a:rPr lang="en-GB" sz="2800" dirty="0">
                <a:latin typeface="Times New Roman"/>
                <a:ea typeface="calibri light"/>
                <a:cs typeface="calibri light"/>
              </a:rPr>
              <a:t>High Speed Side - Coupling</a:t>
            </a:r>
            <a:endParaRPr lang="de-DE" sz="2800">
              <a:latin typeface="Times New Roman"/>
              <a:ea typeface="calibri light"/>
              <a:cs typeface="calibri light"/>
            </a:endParaRPr>
          </a:p>
        </p:txBody>
      </p:sp>
      <p:cxnSp>
        <p:nvCxnSpPr>
          <p:cNvPr id="6" name="Straight Connector 5">
            <a:extLst>
              <a:ext uri="{FF2B5EF4-FFF2-40B4-BE49-F238E27FC236}">
                <a16:creationId xmlns:a16="http://schemas.microsoft.com/office/drawing/2014/main" id="{92E91795-ECDD-6ABF-2B14-3D125F8E36B2}"/>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Rechteck 17">
            <a:extLst>
              <a:ext uri="{FF2B5EF4-FFF2-40B4-BE49-F238E27FC236}">
                <a16:creationId xmlns:a16="http://schemas.microsoft.com/office/drawing/2014/main" id="{F095D452-0284-49CD-0EFD-FBA01E448934}"/>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4" name="Textplatzhalter 9">
            <a:extLst>
              <a:ext uri="{FF2B5EF4-FFF2-40B4-BE49-F238E27FC236}">
                <a16:creationId xmlns:a16="http://schemas.microsoft.com/office/drawing/2014/main" id="{9A6D2187-2238-F9BF-F756-D2259050C77F}"/>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3" name="Content Placeholder 2">
            <a:extLst>
              <a:ext uri="{FF2B5EF4-FFF2-40B4-BE49-F238E27FC236}">
                <a16:creationId xmlns:a16="http://schemas.microsoft.com/office/drawing/2014/main" id="{98873368-5D8F-EA56-3B12-F45010D98EED}"/>
              </a:ext>
            </a:extLst>
          </p:cNvPr>
          <p:cNvSpPr>
            <a:spLocks noGrp="1"/>
          </p:cNvSpPr>
          <p:nvPr/>
        </p:nvSpPr>
        <p:spPr>
          <a:xfrm>
            <a:off x="838200" y="1388226"/>
            <a:ext cx="10515600" cy="491119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Times New Roman"/>
              <a:cs typeface="Times New Roman"/>
            </a:endParaRPr>
          </a:p>
          <a:p>
            <a:endParaRPr lang="en-GB" sz="1800" dirty="0">
              <a:latin typeface="Times New Roman"/>
              <a:cs typeface="Times New Roman"/>
            </a:endParaRPr>
          </a:p>
          <a:p>
            <a:endParaRPr lang="en-GB" sz="1800" dirty="0">
              <a:latin typeface="Times New Roman"/>
              <a:cs typeface="Times New Roman"/>
            </a:endParaRPr>
          </a:p>
          <a:p>
            <a:endParaRPr lang="en-GB" sz="1800" dirty="0">
              <a:latin typeface="Times New Roman"/>
              <a:cs typeface="Times New Roman"/>
            </a:endParaRPr>
          </a:p>
          <a:p>
            <a:r>
              <a:rPr lang="en-GB" sz="1800">
                <a:latin typeface="Times New Roman"/>
                <a:cs typeface="Times New Roman"/>
              </a:rPr>
              <a:t>RADEX-N for wind turbines</a:t>
            </a:r>
            <a:endParaRPr lang="en-GB" sz="1800" dirty="0">
              <a:latin typeface="Times New Roman"/>
              <a:cs typeface="Times New Roman"/>
            </a:endParaRPr>
          </a:p>
          <a:p>
            <a:endParaRPr lang="en-GB" sz="1800" dirty="0">
              <a:latin typeface="Times New Roman"/>
              <a:cs typeface="Times New Roman"/>
            </a:endParaRPr>
          </a:p>
          <a:p>
            <a:endParaRPr lang="en-GB" dirty="0"/>
          </a:p>
        </p:txBody>
      </p:sp>
      <p:pic>
        <p:nvPicPr>
          <p:cNvPr id="4" name="Picture 3" descr="A close-up of a machine&#10;&#10;AI-generated content may be incorrect.">
            <a:extLst>
              <a:ext uri="{FF2B5EF4-FFF2-40B4-BE49-F238E27FC236}">
                <a16:creationId xmlns:a16="http://schemas.microsoft.com/office/drawing/2014/main" id="{7CA7BCF1-D687-3761-B86D-3909BBF75BA1}"/>
              </a:ext>
            </a:extLst>
          </p:cNvPr>
          <p:cNvPicPr>
            <a:picLocks noChangeAspect="1"/>
          </p:cNvPicPr>
          <p:nvPr/>
        </p:nvPicPr>
        <p:blipFill>
          <a:blip r:embed="rId2"/>
          <a:stretch>
            <a:fillRect/>
          </a:stretch>
        </p:blipFill>
        <p:spPr>
          <a:xfrm>
            <a:off x="840896" y="1436837"/>
            <a:ext cx="3752850" cy="2000250"/>
          </a:xfrm>
          <a:prstGeom prst="rect">
            <a:avLst/>
          </a:prstGeom>
        </p:spPr>
      </p:pic>
      <p:sp>
        <p:nvSpPr>
          <p:cNvPr id="7" name="Rectangle 6">
            <a:extLst>
              <a:ext uri="{FF2B5EF4-FFF2-40B4-BE49-F238E27FC236}">
                <a16:creationId xmlns:a16="http://schemas.microsoft.com/office/drawing/2014/main" id="{1BCAE37B-7B95-4908-A8C1-27096A3E5520}"/>
              </a:ext>
            </a:extLst>
          </p:cNvPr>
          <p:cNvSpPr/>
          <p:nvPr/>
        </p:nvSpPr>
        <p:spPr>
          <a:xfrm>
            <a:off x="378125" y="5942547"/>
            <a:ext cx="7256940" cy="456190"/>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a:t>Source: </a:t>
            </a:r>
            <a:r>
              <a:rPr lang="en-US" sz="1200" dirty="0">
                <a:hlinkClick r:id="rId3"/>
              </a:rPr>
              <a:t>https://www.ktr.com/en/products/radex-n-steel-lamina-couplings/radex-n-for-wind-turbines/</a:t>
            </a:r>
            <a:r>
              <a:rPr lang="en-US" sz="1200" dirty="0"/>
              <a:t> </a:t>
            </a:r>
          </a:p>
        </p:txBody>
      </p:sp>
      <p:sp>
        <p:nvSpPr>
          <p:cNvPr id="12" name="Rectangle 11">
            <a:extLst>
              <a:ext uri="{FF2B5EF4-FFF2-40B4-BE49-F238E27FC236}">
                <a16:creationId xmlns:a16="http://schemas.microsoft.com/office/drawing/2014/main" id="{F6F869DA-74E1-4F51-B952-A7689CB1F9B3}"/>
              </a:ext>
            </a:extLst>
          </p:cNvPr>
          <p:cNvSpPr/>
          <p:nvPr/>
        </p:nvSpPr>
        <p:spPr>
          <a:xfrm>
            <a:off x="4895804" y="1244650"/>
            <a:ext cx="5486400" cy="2862774"/>
          </a:xfrm>
          <a:prstGeom prst="rect">
            <a:avLst/>
          </a:prstGeom>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b="0" i="0" dirty="0">
                <a:solidFill>
                  <a:schemeClr val="tx1"/>
                </a:solidFill>
                <a:effectLst/>
                <a:latin typeface="Times New Roman"/>
                <a:cs typeface="Times New Roman"/>
              </a:rPr>
              <a:t>Features:</a:t>
            </a:r>
          </a:p>
          <a:p>
            <a:pPr algn="l">
              <a:buFont typeface="Arial" panose="020B0604020202020204" pitchFamily="34" charset="0"/>
              <a:buChar char="•"/>
            </a:pPr>
            <a:r>
              <a:rPr lang="en-US" b="0" i="0" dirty="0">
                <a:solidFill>
                  <a:schemeClr val="tx1"/>
                </a:solidFill>
                <a:effectLst/>
                <a:latin typeface="Times New Roman"/>
                <a:cs typeface="Times New Roman"/>
              </a:rPr>
              <a:t>Wind power coupling </a:t>
            </a:r>
          </a:p>
          <a:p>
            <a:pPr algn="l">
              <a:buFont typeface="Arial" panose="020B0604020202020204" pitchFamily="34" charset="0"/>
              <a:buChar char="•"/>
            </a:pPr>
            <a:r>
              <a:rPr lang="en-US" b="0" i="0" dirty="0">
                <a:solidFill>
                  <a:schemeClr val="tx1"/>
                </a:solidFill>
                <a:effectLst/>
                <a:latin typeface="Times New Roman"/>
                <a:cs typeface="Times New Roman"/>
              </a:rPr>
              <a:t>Backlash-free al-steel coupling / Laminae coupling</a:t>
            </a:r>
          </a:p>
          <a:p>
            <a:pPr algn="l">
              <a:buFont typeface="Arial" panose="020B0604020202020204" pitchFamily="34" charset="0"/>
              <a:buChar char="•"/>
            </a:pPr>
            <a:r>
              <a:rPr lang="en-US" b="0" i="0" dirty="0">
                <a:solidFill>
                  <a:schemeClr val="tx1"/>
                </a:solidFill>
                <a:effectLst/>
                <a:latin typeface="Times New Roman"/>
                <a:cs typeface="Times New Roman"/>
              </a:rPr>
              <a:t>Laminas made of high-strength spring steel</a:t>
            </a:r>
          </a:p>
          <a:p>
            <a:pPr algn="l">
              <a:buFont typeface="Arial" panose="020B0604020202020204" pitchFamily="34" charset="0"/>
              <a:buChar char="•"/>
            </a:pPr>
            <a:r>
              <a:rPr lang="en-US" b="0" i="0" dirty="0">
                <a:solidFill>
                  <a:schemeClr val="tx1"/>
                </a:solidFill>
                <a:effectLst/>
                <a:latin typeface="Times New Roman"/>
                <a:cs typeface="Times New Roman"/>
              </a:rPr>
              <a:t>Compensating for high displacements</a:t>
            </a:r>
          </a:p>
          <a:p>
            <a:pPr algn="l">
              <a:buFont typeface="Arial" panose="020B0604020202020204" pitchFamily="34" charset="0"/>
              <a:buChar char="•"/>
            </a:pPr>
            <a:r>
              <a:rPr lang="en-US" b="0" i="0" dirty="0">
                <a:solidFill>
                  <a:schemeClr val="tx1"/>
                </a:solidFill>
                <a:effectLst/>
                <a:latin typeface="Times New Roman"/>
                <a:cs typeface="Times New Roman"/>
              </a:rPr>
              <a:t>Can be combined with our brake systems</a:t>
            </a:r>
          </a:p>
          <a:p>
            <a:pPr algn="l">
              <a:buFont typeface="Arial" panose="020B0604020202020204" pitchFamily="34" charset="0"/>
              <a:buChar char="•"/>
            </a:pPr>
            <a:r>
              <a:rPr lang="en-US" b="0" i="0" dirty="0">
                <a:solidFill>
                  <a:schemeClr val="tx1"/>
                </a:solidFill>
                <a:effectLst/>
                <a:latin typeface="Times New Roman"/>
                <a:cs typeface="Times New Roman"/>
              </a:rPr>
              <a:t>Electrically insulating</a:t>
            </a:r>
          </a:p>
          <a:p>
            <a:pPr algn="l">
              <a:buFont typeface="Arial" panose="020B0604020202020204" pitchFamily="34" charset="0"/>
              <a:buChar char="•"/>
            </a:pPr>
            <a:r>
              <a:rPr lang="en-US" b="0" i="0" dirty="0">
                <a:solidFill>
                  <a:schemeClr val="tx1"/>
                </a:solidFill>
                <a:effectLst/>
                <a:latin typeface="Times New Roman"/>
                <a:cs typeface="Times New Roman"/>
              </a:rPr>
              <a:t>With integrated torque limiter</a:t>
            </a:r>
          </a:p>
          <a:p>
            <a:pPr algn="ctr"/>
            <a:endParaRPr lang="en-IN" dirty="0"/>
          </a:p>
        </p:txBody>
      </p:sp>
      <p:sp>
        <p:nvSpPr>
          <p:cNvPr id="13" name="Slide Number Placeholder 5">
            <a:extLst>
              <a:ext uri="{FF2B5EF4-FFF2-40B4-BE49-F238E27FC236}">
                <a16:creationId xmlns:a16="http://schemas.microsoft.com/office/drawing/2014/main" id="{20DD8D7A-362B-D48A-57E5-6D375D451111}"/>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13870786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Box 18">
            <a:extLst>
              <a:ext uri="{FF2B5EF4-FFF2-40B4-BE49-F238E27FC236}">
                <a16:creationId xmlns:a16="http://schemas.microsoft.com/office/drawing/2014/main" id="{E32C03B4-4368-B8A0-5078-A33BA60C0D0C}"/>
              </a:ext>
            </a:extLst>
          </p:cNvPr>
          <p:cNvSpPr txBox="1"/>
          <p:nvPr/>
        </p:nvSpPr>
        <p:spPr>
          <a:xfrm>
            <a:off x="473320" y="1376739"/>
            <a:ext cx="11218984" cy="4801314"/>
          </a:xfrm>
          <a:prstGeom prst="rect">
            <a:avLst/>
          </a:prstGeom>
          <a:noFill/>
        </p:spPr>
        <p:txBody>
          <a:bodyPr wrap="square" lIns="91440" tIns="45720" rIns="91440" bIns="45720" rtlCol="0" anchor="t">
            <a:spAutoFit/>
          </a:bodyPr>
          <a:lstStyle/>
          <a:p>
            <a:r>
              <a:rPr lang="en-US" dirty="0">
                <a:latin typeface="Times New Roman"/>
                <a:cs typeface="Times New Roman"/>
              </a:rPr>
              <a:t>Gearbox</a:t>
            </a:r>
          </a:p>
          <a:p>
            <a:r>
              <a:rPr lang="en-US" dirty="0">
                <a:latin typeface="Times New Roman"/>
                <a:cs typeface="Times New Roman"/>
              </a:rPr>
              <a:t>(1) Previous year Optimus projects 29-10-2025</a:t>
            </a:r>
          </a:p>
          <a:p>
            <a:r>
              <a:rPr lang="en-US" dirty="0">
                <a:latin typeface="Times New Roman"/>
                <a:cs typeface="Times New Roman"/>
              </a:rPr>
              <a:t>(2) </a:t>
            </a:r>
            <a:r>
              <a:rPr lang="en-IN" dirty="0">
                <a:solidFill>
                  <a:srgbClr val="202124"/>
                </a:solidFill>
                <a:latin typeface="Times New Roman"/>
                <a:ea typeface="Roboto"/>
                <a:cs typeface="Roboto"/>
              </a:rPr>
              <a:t>Roloff Matek </a:t>
            </a:r>
            <a:r>
              <a:rPr lang="en-IN" dirty="0" err="1">
                <a:solidFill>
                  <a:srgbClr val="202124"/>
                </a:solidFill>
                <a:latin typeface="Times New Roman"/>
                <a:ea typeface="Roboto"/>
                <a:cs typeface="Roboto"/>
              </a:rPr>
              <a:t>Maschinenelemente</a:t>
            </a:r>
            <a:r>
              <a:rPr lang="en-IN" dirty="0">
                <a:solidFill>
                  <a:srgbClr val="202124"/>
                </a:solidFill>
                <a:latin typeface="Times New Roman"/>
                <a:ea typeface="Roboto"/>
                <a:cs typeface="Roboto"/>
              </a:rPr>
              <a:t> 30-10-2025</a:t>
            </a:r>
          </a:p>
          <a:p>
            <a:r>
              <a:rPr lang="en-US" dirty="0">
                <a:latin typeface="Times New Roman"/>
                <a:cs typeface="Times New Roman"/>
              </a:rPr>
              <a:t>(3) Lecture notes – Mechanical drive train by </a:t>
            </a:r>
            <a:r>
              <a:rPr lang="en-US" dirty="0" err="1">
                <a:latin typeface="Times New Roman"/>
                <a:cs typeface="Times New Roman"/>
              </a:rPr>
              <a:t>Prof.Peter</a:t>
            </a:r>
            <a:r>
              <a:rPr lang="en-US" dirty="0">
                <a:latin typeface="Times New Roman"/>
                <a:cs typeface="Times New Roman"/>
              </a:rPr>
              <a:t> Quell.29-10-2025</a:t>
            </a:r>
          </a:p>
          <a:p>
            <a:r>
              <a:rPr lang="en-US" dirty="0">
                <a:latin typeface="Times New Roman"/>
                <a:cs typeface="Times New Roman"/>
              </a:rPr>
              <a:t>(4)</a:t>
            </a:r>
            <a:r>
              <a:rPr lang="en-US">
                <a:latin typeface="Times New Roman"/>
                <a:ea typeface="+mn-lt"/>
                <a:cs typeface="+mn-lt"/>
              </a:rPr>
              <a:t>Shigley's mechanical engineering design and PSG data book 30-10-2025</a:t>
            </a:r>
            <a:endParaRPr lang="en-US" dirty="0">
              <a:latin typeface="Times New Roman"/>
              <a:cs typeface="Times New Roman"/>
            </a:endParaRPr>
          </a:p>
          <a:p>
            <a:endParaRPr lang="en-US" dirty="0">
              <a:latin typeface="Times New Roman"/>
              <a:cs typeface="Times New Roman"/>
            </a:endParaRPr>
          </a:p>
          <a:p>
            <a:r>
              <a:rPr lang="en-US" dirty="0">
                <a:latin typeface="Times New Roman"/>
                <a:cs typeface="Times New Roman"/>
              </a:rPr>
              <a:t>Brake</a:t>
            </a:r>
          </a:p>
          <a:p>
            <a:r>
              <a:rPr lang="en-IN" dirty="0">
                <a:latin typeface="Times New Roman"/>
                <a:ea typeface="Calibri"/>
                <a:cs typeface="Calibri"/>
              </a:rPr>
              <a:t>(1)Lecture Notes Mechanical Drivetrain 29-10-2025</a:t>
            </a:r>
            <a:endParaRPr lang="en-US" dirty="0">
              <a:latin typeface="Times New Roman"/>
              <a:cs typeface="Times New Roman"/>
            </a:endParaRPr>
          </a:p>
          <a:p>
            <a:r>
              <a:rPr lang="en-US" dirty="0">
                <a:latin typeface="Times New Roman"/>
                <a:ea typeface="Calibri"/>
                <a:cs typeface="Times New Roman"/>
              </a:rPr>
              <a:t>(2</a:t>
            </a:r>
            <a:r>
              <a:rPr lang="en-US" dirty="0">
                <a:latin typeface="Times New Roman"/>
                <a:cs typeface="Times New Roman"/>
              </a:rPr>
              <a:t>)Previous year Optimus projects 30-10-2025</a:t>
            </a:r>
          </a:p>
          <a:p>
            <a:endParaRPr lang="en-US" dirty="0">
              <a:latin typeface="Times New Roman"/>
              <a:cs typeface="Times New Roman"/>
            </a:endParaRPr>
          </a:p>
          <a:p>
            <a:r>
              <a:rPr lang="en-US" dirty="0">
                <a:latin typeface="Times New Roman"/>
                <a:cs typeface="Times New Roman"/>
              </a:rPr>
              <a:t>Coupling</a:t>
            </a:r>
          </a:p>
          <a:p>
            <a:r>
              <a:rPr lang="en-US" dirty="0">
                <a:latin typeface="Times New Roman"/>
                <a:cs typeface="Times New Roman"/>
              </a:rPr>
              <a:t>(1)KTR Company website 01-11-2025</a:t>
            </a:r>
          </a:p>
          <a:p>
            <a:r>
              <a:rPr lang="en-US" dirty="0">
                <a:latin typeface="Times New Roman"/>
                <a:cs typeface="Times New Roman"/>
              </a:rPr>
              <a:t>(2)Previous year Optimus projects 02-11-2025</a:t>
            </a:r>
          </a:p>
          <a:p>
            <a:endParaRPr lang="en-US" dirty="0">
              <a:latin typeface="Times New Roman"/>
              <a:cs typeface="Times New Roman"/>
            </a:endParaRPr>
          </a:p>
          <a:p>
            <a:pPr marL="285750" indent="-285750">
              <a:buFont typeface="Arial" panose="020B0604020202020204" pitchFamily="34" charset="0"/>
              <a:buChar char="•"/>
            </a:pPr>
            <a:endParaRPr lang="en-US">
              <a:cs typeface="Times New Roman"/>
            </a:endParaRPr>
          </a:p>
          <a:p>
            <a:endParaRPr lang="en-US"/>
          </a:p>
          <a:p>
            <a:pPr marL="285750" indent="-285750">
              <a:buFont typeface="Arial" panose="020B0604020202020204" pitchFamily="34" charset="0"/>
              <a:buChar char="•"/>
            </a:pPr>
            <a:endParaRPr lang="en-US"/>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592540" y="145123"/>
            <a:ext cx="10515600" cy="1325563"/>
          </a:xfrm>
        </p:spPr>
        <p:txBody>
          <a:bodyPr/>
          <a:lstStyle/>
          <a:p>
            <a:r>
              <a:rPr lang="en-US" sz="2400">
                <a:latin typeface="Times New Roman"/>
                <a:cs typeface="Times New Roman"/>
              </a:rPr>
              <a:t>Bibliography</a:t>
            </a:r>
            <a:r>
              <a:rPr lang="en-US" sz="2400"/>
              <a:t> </a:t>
            </a:r>
          </a:p>
        </p:txBody>
      </p:sp>
      <p:sp>
        <p:nvSpPr>
          <p:cNvPr id="8" name="Rechteck 17">
            <a:extLst>
              <a:ext uri="{FF2B5EF4-FFF2-40B4-BE49-F238E27FC236}">
                <a16:creationId xmlns:a16="http://schemas.microsoft.com/office/drawing/2014/main" id="{A123406F-280E-0AE2-1CA5-076787BBFD2B}"/>
              </a:ext>
            </a:extLst>
          </p:cNvPr>
          <p:cNvSpPr/>
          <p:nvPr/>
        </p:nvSpPr>
        <p:spPr>
          <a:xfrm>
            <a:off x="8057951" y="6581315"/>
            <a:ext cx="3969268" cy="233553"/>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err="1">
                <a:solidFill>
                  <a:srgbClr val="000000"/>
                </a:solidFill>
                <a:latin typeface="Times New Roman"/>
                <a:cs typeface="Times New Roman"/>
              </a:rPr>
              <a:t>Gearbox</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Brake</a:t>
            </a:r>
            <a:r>
              <a:rPr lang="it-IT" sz="1400">
                <a:solidFill>
                  <a:srgbClr val="000000"/>
                </a:solidFill>
                <a:latin typeface="Times New Roman"/>
                <a:cs typeface="Times New Roman"/>
              </a:rPr>
              <a:t>, </a:t>
            </a:r>
            <a:r>
              <a:rPr lang="it-IT" sz="1400" err="1">
                <a:solidFill>
                  <a:srgbClr val="000000"/>
                </a:solidFill>
                <a:latin typeface="Times New Roman"/>
                <a:cs typeface="Times New Roman"/>
              </a:rPr>
              <a:t>Coupling</a:t>
            </a:r>
            <a:endParaRPr lang="en-US" sz="1400" err="1"/>
          </a:p>
        </p:txBody>
      </p:sp>
      <p:sp>
        <p:nvSpPr>
          <p:cNvPr id="13" name="Textplatzhalter 9">
            <a:extLst>
              <a:ext uri="{FF2B5EF4-FFF2-40B4-BE49-F238E27FC236}">
                <a16:creationId xmlns:a16="http://schemas.microsoft.com/office/drawing/2014/main" id="{A10A1338-E7A7-5577-14B1-2D44C353F0BE}"/>
              </a:ext>
            </a:extLst>
          </p:cNvPr>
          <p:cNvSpPr>
            <a:spLocks noGrp="1"/>
          </p:cNvSpPr>
          <p:nvPr/>
        </p:nvSpPr>
        <p:spPr>
          <a:xfrm>
            <a:off x="-1765360" y="6520981"/>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solidFill>
                  <a:schemeClr val="tx1"/>
                </a:solidFill>
                <a:latin typeface="Times New Roman"/>
                <a:cs typeface="Times New Roman"/>
              </a:rPr>
              <a:t>04-11-2025</a:t>
            </a:r>
          </a:p>
        </p:txBody>
      </p:sp>
      <p:sp>
        <p:nvSpPr>
          <p:cNvPr id="2" name="Slide Number Placeholder 5">
            <a:extLst>
              <a:ext uri="{FF2B5EF4-FFF2-40B4-BE49-F238E27FC236}">
                <a16:creationId xmlns:a16="http://schemas.microsoft.com/office/drawing/2014/main" id="{6E369979-F3B6-D327-EC8B-56C6B9C13905}"/>
              </a:ext>
            </a:extLst>
          </p:cNvPr>
          <p:cNvSpPr>
            <a:spLocks noGrp="1"/>
          </p:cNvSpPr>
          <p:nvPr>
            <p:ph type="sldNum" sz="quarter" idx="12"/>
          </p:nvPr>
        </p:nvSpPr>
        <p:spPr>
          <a:xfrm>
            <a:off x="4771033" y="6538183"/>
            <a:ext cx="2346609" cy="365125"/>
          </a:xfrm>
        </p:spPr>
        <p:txBody>
          <a:bodyPr/>
          <a:lstStyle/>
          <a:p>
            <a:r>
              <a:rPr lang="en-GB" sz="1400" dirty="0">
                <a:solidFill>
                  <a:schemeClr val="tx1"/>
                </a:solidFill>
              </a:rPr>
              <a:t>Md Razaul Karim Rahat</a:t>
            </a:r>
          </a:p>
        </p:txBody>
      </p:sp>
    </p:spTree>
    <p:extLst>
      <p:ext uri="{BB962C8B-B14F-4D97-AF65-F5344CB8AC3E}">
        <p14:creationId xmlns:p14="http://schemas.microsoft.com/office/powerpoint/2010/main" val="26158672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FF1E788-369D-9A8F-8F84-AD852E9D2EDA}"/>
              </a:ext>
            </a:extLst>
          </p:cNvPr>
          <p:cNvSpPr>
            <a:spLocks noGrp="1"/>
          </p:cNvSpPr>
          <p:nvPr>
            <p:ph type="ctrTitle"/>
          </p:nvPr>
        </p:nvSpPr>
        <p:spPr>
          <a:xfrm>
            <a:off x="1236678" y="2216406"/>
            <a:ext cx="9718641" cy="912598"/>
          </a:xfrm>
        </p:spPr>
        <p:txBody>
          <a:bodyPr/>
          <a:lstStyle/>
          <a:p>
            <a:r>
              <a:rPr lang="en-GB" sz="4000" dirty="0"/>
              <a:t>Weekly report: Machine Bed &amp; Yaw System</a:t>
            </a:r>
          </a:p>
        </p:txBody>
      </p:sp>
      <p:sp>
        <p:nvSpPr>
          <p:cNvPr id="10" name="Textplatzhalter 9">
            <a:extLst>
              <a:ext uri="{FF2B5EF4-FFF2-40B4-BE49-F238E27FC236}">
                <a16:creationId xmlns:a16="http://schemas.microsoft.com/office/drawing/2014/main" id="{FE6C0A47-C45A-EB0C-4C45-15C9C28E75EE}"/>
              </a:ext>
            </a:extLst>
          </p:cNvPr>
          <p:cNvSpPr>
            <a:spLocks noGrp="1"/>
          </p:cNvSpPr>
          <p:nvPr>
            <p:ph type="body" idx="10"/>
          </p:nvPr>
        </p:nvSpPr>
        <p:spPr>
          <a:xfrm>
            <a:off x="2475992" y="4582639"/>
            <a:ext cx="7240015" cy="365125"/>
          </a:xfrm>
        </p:spPr>
        <p:txBody>
          <a:bodyPr/>
          <a:lstStyle/>
          <a:p>
            <a:r>
              <a:rPr lang="en-GB" dirty="0" err="1"/>
              <a:t>Shoukat</a:t>
            </a:r>
            <a:r>
              <a:rPr lang="en-GB" dirty="0"/>
              <a:t> Abbas, </a:t>
            </a:r>
            <a:r>
              <a:rPr lang="en-GB" dirty="0" err="1"/>
              <a:t>Luksh</a:t>
            </a:r>
            <a:r>
              <a:rPr lang="en-GB" dirty="0"/>
              <a:t> Chawla, Sathishkumar Venkatachalam, Shrihari G Kadam</a:t>
            </a:r>
          </a:p>
        </p:txBody>
      </p:sp>
      <p:sp>
        <p:nvSpPr>
          <p:cNvPr id="4" name="Datumsplatzhalter 3">
            <a:extLst>
              <a:ext uri="{FF2B5EF4-FFF2-40B4-BE49-F238E27FC236}">
                <a16:creationId xmlns:a16="http://schemas.microsoft.com/office/drawing/2014/main" id="{06BE6549-3E86-5AE5-9E5E-148C592FC8CE}"/>
              </a:ext>
            </a:extLst>
          </p:cNvPr>
          <p:cNvSpPr>
            <a:spLocks noGrp="1"/>
          </p:cNvSpPr>
          <p:nvPr>
            <p:ph type="dt" sz="half" idx="11"/>
          </p:nvPr>
        </p:nvSpPr>
        <p:spPr>
          <a:prstGeom prst="rect">
            <a:avLst/>
          </a:prstGeom>
        </p:spPr>
        <p:txBody>
          <a:bodyPr/>
          <a:lstStyle/>
          <a:p>
            <a:r>
              <a:rPr lang="en-GB" dirty="0"/>
              <a:t>04/11/2025</a:t>
            </a:r>
          </a:p>
        </p:txBody>
      </p:sp>
      <p:sp>
        <p:nvSpPr>
          <p:cNvPr id="2" name="Fußzeilenplatzhalter 1">
            <a:extLst>
              <a:ext uri="{FF2B5EF4-FFF2-40B4-BE49-F238E27FC236}">
                <a16:creationId xmlns:a16="http://schemas.microsoft.com/office/drawing/2014/main" id="{51D6649A-1E87-C9DD-E3C2-12FE7407BD35}"/>
              </a:ext>
            </a:extLst>
          </p:cNvPr>
          <p:cNvSpPr>
            <a:spLocks noGrp="1"/>
          </p:cNvSpPr>
          <p:nvPr>
            <p:ph type="ftr" sz="quarter" idx="12"/>
          </p:nvPr>
        </p:nvSpPr>
        <p:spPr>
          <a:xfrm>
            <a:off x="8802836" y="6566802"/>
            <a:ext cx="2879187" cy="365125"/>
          </a:xfrm>
          <a:prstGeom prst="rect">
            <a:avLst/>
          </a:prstGeom>
        </p:spPr>
        <p:txBody>
          <a:bodyPr/>
          <a:lstStyle/>
          <a:p>
            <a:r>
              <a:rPr lang="en-GB" dirty="0"/>
              <a:t>Machine Bed &amp; Yaw System/ Optimus Syria</a:t>
            </a:r>
          </a:p>
        </p:txBody>
      </p:sp>
      <p:sp>
        <p:nvSpPr>
          <p:cNvPr id="3" name="Foliennummernplatzhalter 2">
            <a:extLst>
              <a:ext uri="{FF2B5EF4-FFF2-40B4-BE49-F238E27FC236}">
                <a16:creationId xmlns:a16="http://schemas.microsoft.com/office/drawing/2014/main" id="{300F9B30-73C2-F457-56BA-0324B85690FB}"/>
              </a:ext>
            </a:extLst>
          </p:cNvPr>
          <p:cNvSpPr>
            <a:spLocks noGrp="1"/>
          </p:cNvSpPr>
          <p:nvPr>
            <p:ph type="sldNum" sz="quarter" idx="13"/>
          </p:nvPr>
        </p:nvSpPr>
        <p:spPr/>
        <p:txBody>
          <a:bodyPr/>
          <a:lstStyle/>
          <a:p>
            <a:fld id="{013F6232-4F06-48BA-8F69-BF531F607829}" type="slidenum">
              <a:rPr lang="en-GB" smtClean="0"/>
              <a:pPr/>
              <a:t>128</a:t>
            </a:fld>
            <a:endParaRPr lang="en-GB" dirty="0"/>
          </a:p>
        </p:txBody>
      </p:sp>
      <p:sp>
        <p:nvSpPr>
          <p:cNvPr id="26" name="Title 1">
            <a:extLst>
              <a:ext uri="{FF2B5EF4-FFF2-40B4-BE49-F238E27FC236}">
                <a16:creationId xmlns:a16="http://schemas.microsoft.com/office/drawing/2014/main" id="{9ACFA37C-C6C3-881E-9DEF-5A96ED2C1D15}"/>
              </a:ext>
            </a:extLst>
          </p:cNvPr>
          <p:cNvSpPr txBox="1">
            <a:spLocks/>
          </p:cNvSpPr>
          <p:nvPr/>
        </p:nvSpPr>
        <p:spPr>
          <a:xfrm>
            <a:off x="1565241" y="2358493"/>
            <a:ext cx="9144000" cy="9125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Aptos (Textkörper)"/>
                <a:ea typeface="+mj-ea"/>
                <a:cs typeface="+mj-cs"/>
              </a:defRPr>
            </a:lvl1pPr>
          </a:lstStyle>
          <a:p>
            <a:endParaRPr lang="en-GB" sz="4000" dirty="0"/>
          </a:p>
        </p:txBody>
      </p:sp>
      <p:sp>
        <p:nvSpPr>
          <p:cNvPr id="27" name="Subtitle 2">
            <a:extLst>
              <a:ext uri="{FF2B5EF4-FFF2-40B4-BE49-F238E27FC236}">
                <a16:creationId xmlns:a16="http://schemas.microsoft.com/office/drawing/2014/main" id="{1E0415E7-E053-E995-249A-5B86E4F96002}"/>
              </a:ext>
            </a:extLst>
          </p:cNvPr>
          <p:cNvSpPr txBox="1">
            <a:spLocks/>
          </p:cNvSpPr>
          <p:nvPr/>
        </p:nvSpPr>
        <p:spPr>
          <a:xfrm>
            <a:off x="1412841" y="3205530"/>
            <a:ext cx="9144000" cy="114300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Aptos (Textkörp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t>Week No - 6</a:t>
            </a:r>
          </a:p>
          <a:p>
            <a:r>
              <a:rPr lang="it-IT" sz="2000" dirty="0"/>
              <a:t>Date: 04.11.2025</a:t>
            </a:r>
          </a:p>
          <a:p>
            <a:r>
              <a:rPr lang="it-IT" sz="2000" dirty="0"/>
              <a:t>Supervisor: Prof. Peter Quell</a:t>
            </a:r>
          </a:p>
        </p:txBody>
      </p:sp>
      <p:sp>
        <p:nvSpPr>
          <p:cNvPr id="5" name="Textplatzhalter 9">
            <a:extLst>
              <a:ext uri="{FF2B5EF4-FFF2-40B4-BE49-F238E27FC236}">
                <a16:creationId xmlns:a16="http://schemas.microsoft.com/office/drawing/2014/main" id="{08376D06-4672-9EF6-7B17-FCFA47C3FDDF}"/>
              </a:ext>
            </a:extLst>
          </p:cNvPr>
          <p:cNvSpPr txBox="1">
            <a:spLocks/>
          </p:cNvSpPr>
          <p:nvPr/>
        </p:nvSpPr>
        <p:spPr>
          <a:xfrm>
            <a:off x="2517233" y="5089851"/>
            <a:ext cx="7240015" cy="365125"/>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Aptos (Textkörper)"/>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b="1" dirty="0"/>
              <a:t>Presented by –  </a:t>
            </a:r>
            <a:r>
              <a:rPr lang="en-GB" dirty="0" err="1"/>
              <a:t>Luksh</a:t>
            </a:r>
            <a:r>
              <a:rPr lang="en-GB" dirty="0"/>
              <a:t> Chawla</a:t>
            </a:r>
          </a:p>
        </p:txBody>
      </p:sp>
    </p:spTree>
    <p:extLst>
      <p:ext uri="{BB962C8B-B14F-4D97-AF65-F5344CB8AC3E}">
        <p14:creationId xmlns:p14="http://schemas.microsoft.com/office/powerpoint/2010/main" val="8589405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05D8C-3E5B-E602-A935-521A1581375C}"/>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23D5F662-FC69-5BA9-74AF-843D9516E384}"/>
              </a:ext>
            </a:extLst>
          </p:cNvPr>
          <p:cNvSpPr>
            <a:spLocks noGrp="1"/>
          </p:cNvSpPr>
          <p:nvPr>
            <p:ph type="title"/>
          </p:nvPr>
        </p:nvSpPr>
        <p:spPr/>
        <p:txBody>
          <a:bodyPr>
            <a:normAutofit/>
          </a:bodyPr>
          <a:lstStyle/>
          <a:p>
            <a:pPr algn="ctr"/>
            <a:r>
              <a:rPr lang="en-US" sz="4000" b="1" dirty="0">
                <a:latin typeface="Aptos" panose="020B0004020202020204" pitchFamily="34" charset="0"/>
              </a:rPr>
              <a:t>Contents</a:t>
            </a:r>
            <a:endParaRPr lang="en-US" sz="4000" dirty="0">
              <a:cs typeface="Times New Roman" panose="02020603050405020304" pitchFamily="18" charset="0"/>
            </a:endParaRPr>
          </a:p>
        </p:txBody>
      </p:sp>
      <p:sp>
        <p:nvSpPr>
          <p:cNvPr id="9" name="Textplatzhalter 8">
            <a:extLst>
              <a:ext uri="{FF2B5EF4-FFF2-40B4-BE49-F238E27FC236}">
                <a16:creationId xmlns:a16="http://schemas.microsoft.com/office/drawing/2014/main" id="{2FCB104A-0713-9C47-0F5D-96E287DF59C2}"/>
              </a:ext>
            </a:extLst>
          </p:cNvPr>
          <p:cNvSpPr>
            <a:spLocks noGrp="1"/>
          </p:cNvSpPr>
          <p:nvPr>
            <p:ph type="body" sz="quarter" idx="18"/>
          </p:nvPr>
        </p:nvSpPr>
        <p:spPr/>
        <p:txBody>
          <a:bodyPr/>
          <a:lstStyle/>
          <a:p>
            <a:r>
              <a:rPr lang="en-GB" dirty="0" err="1"/>
              <a:t>Luksh</a:t>
            </a:r>
            <a:r>
              <a:rPr lang="en-GB" dirty="0"/>
              <a:t> Chawla</a:t>
            </a:r>
          </a:p>
        </p:txBody>
      </p:sp>
      <p:sp>
        <p:nvSpPr>
          <p:cNvPr id="4" name="Datumsplatzhalter 3">
            <a:extLst>
              <a:ext uri="{FF2B5EF4-FFF2-40B4-BE49-F238E27FC236}">
                <a16:creationId xmlns:a16="http://schemas.microsoft.com/office/drawing/2014/main" id="{355C580E-2809-B049-3D67-5D7769A1BB1A}"/>
              </a:ext>
            </a:extLst>
          </p:cNvPr>
          <p:cNvSpPr>
            <a:spLocks noGrp="1"/>
          </p:cNvSpPr>
          <p:nvPr>
            <p:ph type="dt" sz="half" idx="19"/>
          </p:nvPr>
        </p:nvSpPr>
        <p:spPr/>
        <p:txBody>
          <a:bodyPr/>
          <a:lstStyle/>
          <a:p>
            <a:r>
              <a:rPr lang="de-DE" dirty="0"/>
              <a:t>04/11/2025</a:t>
            </a:r>
          </a:p>
        </p:txBody>
      </p:sp>
      <p:sp>
        <p:nvSpPr>
          <p:cNvPr id="5" name="Fußzeilenplatzhalter 4">
            <a:extLst>
              <a:ext uri="{FF2B5EF4-FFF2-40B4-BE49-F238E27FC236}">
                <a16:creationId xmlns:a16="http://schemas.microsoft.com/office/drawing/2014/main" id="{C604143C-9BB0-DF67-AD4B-795FC4CF93D0}"/>
              </a:ext>
            </a:extLst>
          </p:cNvPr>
          <p:cNvSpPr>
            <a:spLocks noGrp="1"/>
          </p:cNvSpPr>
          <p:nvPr>
            <p:ph type="ftr" sz="quarter" idx="20"/>
          </p:nvPr>
        </p:nvSpPr>
        <p:spPr/>
        <p:txBody>
          <a:bodyPr/>
          <a:lstStyle/>
          <a:p>
            <a:r>
              <a:rPr lang="de-DE" dirty="0" err="1"/>
              <a:t>Machine</a:t>
            </a:r>
            <a:r>
              <a:rPr lang="de-DE" dirty="0"/>
              <a:t> Bed &amp; Yaw System/ Optimus </a:t>
            </a:r>
            <a:r>
              <a:rPr lang="de-DE" dirty="0" err="1"/>
              <a:t>Syria</a:t>
            </a:r>
            <a:endParaRPr lang="de-DE" dirty="0"/>
          </a:p>
        </p:txBody>
      </p:sp>
      <p:sp>
        <p:nvSpPr>
          <p:cNvPr id="6" name="Foliennummernplatzhalter 5">
            <a:extLst>
              <a:ext uri="{FF2B5EF4-FFF2-40B4-BE49-F238E27FC236}">
                <a16:creationId xmlns:a16="http://schemas.microsoft.com/office/drawing/2014/main" id="{7510ED4E-7AD5-F9DB-3A70-EE05E34F0F69}"/>
              </a:ext>
            </a:extLst>
          </p:cNvPr>
          <p:cNvSpPr>
            <a:spLocks noGrp="1"/>
          </p:cNvSpPr>
          <p:nvPr>
            <p:ph type="sldNum" sz="quarter" idx="21"/>
          </p:nvPr>
        </p:nvSpPr>
        <p:spPr/>
        <p:txBody>
          <a:bodyPr/>
          <a:lstStyle/>
          <a:p>
            <a:fld id="{65A6D213-0805-4C3E-849D-17C75FD348C3}" type="slidenum">
              <a:rPr lang="de-DE" smtClean="0"/>
              <a:t>129</a:t>
            </a:fld>
            <a:endParaRPr lang="de-DE" dirty="0"/>
          </a:p>
        </p:txBody>
      </p:sp>
      <p:sp>
        <p:nvSpPr>
          <p:cNvPr id="8" name="TextBox 7">
            <a:extLst>
              <a:ext uri="{FF2B5EF4-FFF2-40B4-BE49-F238E27FC236}">
                <a16:creationId xmlns:a16="http://schemas.microsoft.com/office/drawing/2014/main" id="{99F6F67C-5EB1-0CA7-ADE3-F3774EDCB671}"/>
              </a:ext>
            </a:extLst>
          </p:cNvPr>
          <p:cNvSpPr txBox="1"/>
          <p:nvPr/>
        </p:nvSpPr>
        <p:spPr>
          <a:xfrm>
            <a:off x="1393885" y="1651539"/>
            <a:ext cx="6261369" cy="3939540"/>
          </a:xfrm>
          <a:prstGeom prst="rect">
            <a:avLst/>
          </a:prstGeom>
          <a:noFill/>
        </p:spPr>
        <p:txBody>
          <a:bodyPr wrap="square" rtlCol="0">
            <a:spAutoFit/>
          </a:bodyPr>
          <a:lstStyle/>
          <a:p>
            <a:pPr marL="342900" lvl="0" indent="-342900">
              <a:lnSpc>
                <a:spcPct val="150000"/>
              </a:lnSpc>
              <a:buFont typeface="Arial" panose="020B0604020202020204" pitchFamily="34" charset="0"/>
              <a:buChar char="•"/>
              <a:defRPr/>
            </a:pPr>
            <a:r>
              <a:rPr lang="en-US" sz="2000" dirty="0"/>
              <a:t>Number of Yaw Drives Calculation</a:t>
            </a:r>
          </a:p>
          <a:p>
            <a:pPr marL="342900" lvl="0" indent="-342900">
              <a:lnSpc>
                <a:spcPct val="150000"/>
              </a:lnSpc>
              <a:buFont typeface="Arial" panose="020B0604020202020204" pitchFamily="34" charset="0"/>
              <a:buChar char="•"/>
              <a:defRPr/>
            </a:pPr>
            <a:r>
              <a:rPr lang="en-US" sz="2000" dirty="0"/>
              <a:t>Number of Yaw Drives – Syria</a:t>
            </a:r>
          </a:p>
          <a:p>
            <a:pPr marL="342900" lvl="0" indent="-342900">
              <a:lnSpc>
                <a:spcPct val="150000"/>
              </a:lnSpc>
              <a:buFont typeface="Arial" panose="020B0604020202020204" pitchFamily="34" charset="0"/>
              <a:buChar char="•"/>
              <a:defRPr/>
            </a:pPr>
            <a:r>
              <a:rPr lang="en-US" sz="2000" dirty="0"/>
              <a:t>Yaw Bearing type</a:t>
            </a:r>
          </a:p>
          <a:p>
            <a:pPr marL="342900" lvl="0" indent="-342900">
              <a:lnSpc>
                <a:spcPct val="150000"/>
              </a:lnSpc>
              <a:buFont typeface="Arial" panose="020B0604020202020204" pitchFamily="34" charset="0"/>
              <a:buChar char="•"/>
              <a:defRPr/>
            </a:pPr>
            <a:r>
              <a:rPr lang="en-US" sz="2000" dirty="0"/>
              <a:t>Machine Bed 2D sketching with proper Dimensions</a:t>
            </a:r>
            <a:endParaRPr lang="en-IN" sz="2000" dirty="0">
              <a:solidFill>
                <a:prstClr val="black"/>
              </a:solidFill>
            </a:endParaRPr>
          </a:p>
          <a:p>
            <a:pPr marL="342900" indent="-342900">
              <a:lnSpc>
                <a:spcPct val="150000"/>
              </a:lnSpc>
              <a:buFont typeface="Arial" panose="020B0604020202020204" pitchFamily="34" charset="0"/>
              <a:buChar char="•"/>
              <a:defRPr/>
            </a:pPr>
            <a:r>
              <a:rPr lang="en-IN" sz="2000" dirty="0">
                <a:solidFill>
                  <a:prstClr val="black"/>
                </a:solidFill>
              </a:rPr>
              <a:t>References</a:t>
            </a:r>
          </a:p>
          <a:p>
            <a:pPr>
              <a:defRPr/>
            </a:pPr>
            <a:endParaRPr lang="en-IN" sz="2000" dirty="0">
              <a:solidFill>
                <a:prstClr val="black"/>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2000" dirty="0">
              <a:solidFill>
                <a:prstClr val="black"/>
              </a:solidFill>
              <a:latin typeface="Aptos" panose="0211000402020202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2000" dirty="0">
              <a:solidFill>
                <a:prstClr val="black"/>
              </a:solidFill>
              <a:latin typeface="Aptos" panose="0211000402020202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8351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B6ED1-18E3-9640-3D93-84F8B0B15004}"/>
              </a:ext>
            </a:extLst>
          </p:cNvPr>
          <p:cNvSpPr>
            <a:spLocks noGrp="1"/>
          </p:cNvSpPr>
          <p:nvPr>
            <p:ph type="title"/>
          </p:nvPr>
        </p:nvSpPr>
        <p:spPr/>
        <p:txBody>
          <a:bodyPr/>
          <a:lstStyle/>
          <a:p>
            <a:r>
              <a:rPr lang="de-DE" dirty="0"/>
              <a:t>Bibliography / Managment Team / PM</a:t>
            </a:r>
          </a:p>
        </p:txBody>
      </p:sp>
      <p:sp>
        <p:nvSpPr>
          <p:cNvPr id="7" name="Content Placeholder 2">
            <a:extLst>
              <a:ext uri="{FF2B5EF4-FFF2-40B4-BE49-F238E27FC236}">
                <a16:creationId xmlns:a16="http://schemas.microsoft.com/office/drawing/2014/main" id="{F5C19340-9D16-A981-A772-1E4CF9E86436}"/>
              </a:ext>
            </a:extLst>
          </p:cNvPr>
          <p:cNvSpPr>
            <a:spLocks noGrp="1"/>
          </p:cNvSpPr>
          <p:nvPr>
            <p:ph idx="1" hasCustomPrompt="1"/>
          </p:nvPr>
        </p:nvSpPr>
        <p:spPr>
          <a:xfrm>
            <a:off x="130629" y="1427584"/>
            <a:ext cx="11949611" cy="4749379"/>
          </a:xfrm>
        </p:spPr>
        <p:txBody>
          <a:bodyPr>
            <a:normAutofit fontScale="92500"/>
          </a:bodyPr>
          <a:lstStyle>
            <a:lvl1pPr marL="0" indent="0">
              <a:buNone/>
              <a:defRPr sz="1600"/>
            </a:lvl1pPr>
          </a:lstStyle>
          <a:p>
            <a:pPr>
              <a:defRPr/>
            </a:pPr>
            <a:r>
              <a:rPr lang="en-US" sz="1400" dirty="0"/>
              <a:t>[1] J. Manwell, J. F. McGowan, and A. L. Rogers, Wind Energy Explained: Theory, Design and Application, 2nd ed. Chichester, UK: Wiley, 2010. Accessed: 2 Nov. 2025.</a:t>
            </a:r>
          </a:p>
          <a:p>
            <a:pPr>
              <a:defRPr/>
            </a:pPr>
            <a:r>
              <a:rPr lang="en-US" sz="1400" dirty="0"/>
              <a:t>[2] U.S. Department of Energy, "How Wind Turbines Work."  [Online]. Available: https://www.energy.gov/eere/wind/how-wind-turbine-works. Accessed: 2 Nov. 2025.</a:t>
            </a:r>
          </a:p>
          <a:p>
            <a:pPr lvl="0">
              <a:defRPr/>
            </a:pPr>
            <a:r>
              <a:rPr lang="en-US" sz="1400" dirty="0"/>
              <a:t>[3] V. Elias, "Wind Turbines," SlideShare, Nov. 18, 2014. [Online]. Available: </a:t>
            </a:r>
            <a:r>
              <a:rPr lang="en-US" sz="1400" dirty="0">
                <a:hlinkClick r:id="rId2">
                  <a:extLst>
                    <a:ext uri="{A12FA001-AC4F-418D-AE19-62706E023703}">
                      <ahyp:hlinkClr xmlns:ahyp="http://schemas.microsoft.com/office/drawing/2018/hyperlinkcolor" val="tx"/>
                    </a:ext>
                  </a:extLst>
                </a:hlinkClick>
              </a:rPr>
              <a:t>https://www.slideserve.com/valentine-elias/wind-turbines</a:t>
            </a:r>
            <a:r>
              <a:rPr lang="en-US" sz="1400" dirty="0"/>
              <a:t>. [Accessed: Nov. 2, 2025].</a:t>
            </a:r>
          </a:p>
          <a:p>
            <a:pPr lvl="0">
              <a:defRPr/>
            </a:pPr>
            <a:r>
              <a:rPr lang="en-US" sz="1400" dirty="0"/>
              <a:t>[4] R. S. </a:t>
            </a:r>
            <a:r>
              <a:rPr lang="en-US" sz="1400" dirty="0" err="1"/>
              <a:t>Semken</a:t>
            </a:r>
            <a:r>
              <a:rPr lang="en-US" sz="1400" dirty="0"/>
              <a:t>, M. </a:t>
            </a:r>
            <a:r>
              <a:rPr lang="en-US" sz="1400" dirty="0" err="1"/>
              <a:t>Polikarpova</a:t>
            </a:r>
            <a:r>
              <a:rPr lang="en-US" sz="1400" dirty="0"/>
              <a:t>, P. </a:t>
            </a:r>
            <a:r>
              <a:rPr lang="en-US" sz="1400" dirty="0" err="1"/>
              <a:t>Röyttä</a:t>
            </a:r>
            <a:r>
              <a:rPr lang="en-US" sz="1400" dirty="0"/>
              <a:t>, and J. Backman, "Direct-drive permanent magnet generators for high-power wind turbines: Benefits and limiting factors," </a:t>
            </a:r>
            <a:r>
              <a:rPr lang="en-US" sz="1400" i="1" dirty="0"/>
              <a:t>IET Renew. Power Gener.</a:t>
            </a:r>
            <a:r>
              <a:rPr lang="en-US" sz="1400" dirty="0"/>
              <a:t>, vol. 6, no. 1, pp. 1–9, Jan. 2012. [Online]. Available: </a:t>
            </a:r>
            <a:r>
              <a:rPr lang="en-US" sz="1400" dirty="0">
                <a:hlinkClick r:id="rId3">
                  <a:extLst>
                    <a:ext uri="{A12FA001-AC4F-418D-AE19-62706E023703}">
                      <ahyp:hlinkClr xmlns:ahyp="http://schemas.microsoft.com/office/drawing/2018/hyperlinkcolor" val="tx"/>
                    </a:ext>
                  </a:extLst>
                </a:hlinkClick>
              </a:rPr>
              <a:t>https://www.researchgate.net/publication/257935440_Direct-drive_permanent_magnet_generators_for_high-power_wind_turbines_Benefits_and_limiting_factors</a:t>
            </a:r>
            <a:r>
              <a:rPr lang="en-US" sz="1400" dirty="0"/>
              <a:t>. [Accessed: Nov. 2, 2025].</a:t>
            </a:r>
          </a:p>
          <a:p>
            <a:pPr lvl="0">
              <a:defRPr/>
            </a:pPr>
            <a:r>
              <a:rPr lang="en-US" sz="1400" dirty="0"/>
              <a:t>[5] The Wind Power, "Saba </a:t>
            </a:r>
            <a:r>
              <a:rPr lang="en-US" sz="1400" dirty="0" err="1"/>
              <a:t>Niroo</a:t>
            </a:r>
            <a:r>
              <a:rPr lang="en-US" sz="1400" dirty="0"/>
              <a:t> 47-660 – Iran (</a:t>
            </a:r>
            <a:r>
              <a:rPr lang="en-US" sz="1400" dirty="0" err="1"/>
              <a:t>Manjil</a:t>
            </a:r>
            <a:r>
              <a:rPr lang="en-US" sz="1400" dirty="0"/>
              <a:t> area)," [Online]. Available: https://www.thewindpower.net. [Accessed: Oct. 23, 2025].</a:t>
            </a:r>
          </a:p>
          <a:p>
            <a:pPr lvl="0">
              <a:defRPr/>
            </a:pPr>
            <a:r>
              <a:rPr lang="en-US" sz="1400" dirty="0"/>
              <a:t> [6] The Wind Power, "Enercon E126/6000," [Online]. Available: https://www.thewindpower.net/turbine_en_223_enercon_e126-6000.php. [Accessed: Nov. 2, 2025].</a:t>
            </a:r>
          </a:p>
          <a:p>
            <a:pPr lvl="0">
              <a:defRPr/>
            </a:pPr>
            <a:r>
              <a:rPr lang="en-US" sz="1400" dirty="0"/>
              <a:t> [7] The Wind Power, "Repower 5M," [Online]. Available: https://www.thewindpower.net/turbine_en_14_repower_5m.php. [Accessed: Nov. 2, 2025]. </a:t>
            </a:r>
          </a:p>
          <a:p>
            <a:pPr lvl="0">
              <a:defRPr/>
            </a:pPr>
            <a:r>
              <a:rPr lang="en-US" sz="1400" dirty="0"/>
              <a:t>[8] German Offshore Wind Energy Foundation, "Wind-turbines," [Online]. Available: https://www.offshore-stiftung.de/en/wind-turbines.php. [Accessed: Nov. 2, 2025]. </a:t>
            </a:r>
          </a:p>
          <a:p>
            <a:pPr lvl="0">
              <a:defRPr/>
            </a:pPr>
            <a:r>
              <a:rPr lang="en-US" sz="1400" dirty="0"/>
              <a:t>[9] Wind Turbine Models, "Bard VM," [Online]. Available: https://en.wind-turbine-models.com/turbines/6-bard-vm. [Accessed: Nov. 2, 2025]. </a:t>
            </a:r>
          </a:p>
          <a:p>
            <a:pPr lvl="0">
              <a:defRPr/>
            </a:pPr>
            <a:r>
              <a:rPr lang="en-US" sz="1400" dirty="0"/>
              <a:t>[10] HAWC2, "NREL 5 MW," [Online]. Available: https://www.hawc2.dk/models/nrel-5-mw. [Accessed: Nov. 2, 2025].</a:t>
            </a:r>
          </a:p>
          <a:p>
            <a:pPr lvl="0">
              <a:defRPr/>
            </a:pPr>
            <a:r>
              <a:rPr lang="en-US" sz="1400" dirty="0"/>
              <a:t>[11] Offshore Wind, "Alstom's 6 MW Offshore Wind Turbine Loaded at Ostend (Belgium)," Oct. 1, 2013. [Online]. Available: https://www.offshorewind.biz/2013/10/01/alstoms-6-mw-offshore-wind-turbine-loaded-at-ostend-belgium/. [Accessed: Nov. 2, 2025].</a:t>
            </a:r>
          </a:p>
          <a:p>
            <a:pPr lvl="0">
              <a:defRPr/>
            </a:pPr>
            <a:endParaRPr lang="en-US" sz="1400" dirty="0"/>
          </a:p>
        </p:txBody>
      </p:sp>
      <p:sp>
        <p:nvSpPr>
          <p:cNvPr id="4" name="Datumsplatzhalter 3">
            <a:extLst>
              <a:ext uri="{FF2B5EF4-FFF2-40B4-BE49-F238E27FC236}">
                <a16:creationId xmlns:a16="http://schemas.microsoft.com/office/drawing/2014/main" id="{D0D8ED35-2E13-75BD-2A2E-AC6374785462}"/>
              </a:ext>
            </a:extLst>
          </p:cNvPr>
          <p:cNvSpPr>
            <a:spLocks noGrp="1"/>
          </p:cNvSpPr>
          <p:nvPr>
            <p:ph type="dt" sz="half" idx="10"/>
          </p:nvPr>
        </p:nvSpPr>
        <p:spPr/>
        <p:txBody>
          <a:bodyPr/>
          <a:lstStyle/>
          <a:p>
            <a:fld id="{26D83DB4-11DF-4DC9-9AFB-FDB45DBDB9C4}" type="datetime1">
              <a:rPr lang="en-GB" smtClean="0"/>
              <a:t>03/11/2025</a:t>
            </a:fld>
            <a:endParaRPr lang="en-GB" dirty="0"/>
          </a:p>
        </p:txBody>
      </p:sp>
      <p:sp>
        <p:nvSpPr>
          <p:cNvPr id="6" name="Fußzeilenplatzhalter 5">
            <a:extLst>
              <a:ext uri="{FF2B5EF4-FFF2-40B4-BE49-F238E27FC236}">
                <a16:creationId xmlns:a16="http://schemas.microsoft.com/office/drawing/2014/main" id="{40055318-CDFF-2436-5D76-D30CE5CB6A48}"/>
              </a:ext>
            </a:extLst>
          </p:cNvPr>
          <p:cNvSpPr>
            <a:spLocks noGrp="1"/>
          </p:cNvSpPr>
          <p:nvPr>
            <p:ph type="ftr" sz="quarter" idx="11"/>
          </p:nvPr>
        </p:nvSpPr>
        <p:spPr/>
        <p:txBody>
          <a:bodyPr/>
          <a:lstStyle/>
          <a:p>
            <a:r>
              <a:rPr lang="en-GB" dirty="0"/>
              <a:t>Management Team PM / Optimus Syria</a:t>
            </a:r>
          </a:p>
        </p:txBody>
      </p:sp>
      <p:sp>
        <p:nvSpPr>
          <p:cNvPr id="5" name="Foliennummernplatzhalter 4">
            <a:extLst>
              <a:ext uri="{FF2B5EF4-FFF2-40B4-BE49-F238E27FC236}">
                <a16:creationId xmlns:a16="http://schemas.microsoft.com/office/drawing/2014/main" id="{162673D2-F682-F630-F59F-C4FFF6A906E1}"/>
              </a:ext>
            </a:extLst>
          </p:cNvPr>
          <p:cNvSpPr>
            <a:spLocks noGrp="1"/>
          </p:cNvSpPr>
          <p:nvPr>
            <p:ph type="sldNum" sz="quarter" idx="12"/>
          </p:nvPr>
        </p:nvSpPr>
        <p:spPr/>
        <p:txBody>
          <a:bodyPr/>
          <a:lstStyle/>
          <a:p>
            <a:fld id="{013F6232-4F06-48BA-8F69-BF531F607829}" type="slidenum">
              <a:rPr lang="en-GB" smtClean="0"/>
              <a:pPr/>
              <a:t>13</a:t>
            </a:fld>
            <a:endParaRPr lang="en-GB" dirty="0"/>
          </a:p>
        </p:txBody>
      </p:sp>
      <p:sp>
        <p:nvSpPr>
          <p:cNvPr id="3" name="Textplatzhalter 2">
            <a:extLst>
              <a:ext uri="{FF2B5EF4-FFF2-40B4-BE49-F238E27FC236}">
                <a16:creationId xmlns:a16="http://schemas.microsoft.com/office/drawing/2014/main" id="{04F89852-0382-5806-3356-FA1C77F6D283}"/>
              </a:ext>
            </a:extLst>
          </p:cNvPr>
          <p:cNvSpPr>
            <a:spLocks noGrp="1"/>
          </p:cNvSpPr>
          <p:nvPr>
            <p:ph type="body" sz="quarter" idx="18"/>
          </p:nvPr>
        </p:nvSpPr>
        <p:spPr/>
        <p:txBody>
          <a:bodyPr/>
          <a:lstStyle/>
          <a:p>
            <a:r>
              <a:rPr lang="en-GB" dirty="0"/>
              <a:t>Bakhtyar Karim</a:t>
            </a:r>
          </a:p>
        </p:txBody>
      </p:sp>
    </p:spTree>
    <p:extLst>
      <p:ext uri="{BB962C8B-B14F-4D97-AF65-F5344CB8AC3E}">
        <p14:creationId xmlns:p14="http://schemas.microsoft.com/office/powerpoint/2010/main" val="7612449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6EAAE-BA35-A8A2-25C5-DD12271A1AA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8FA82073-D53B-4D6B-A04A-11E1C6BC4283}"/>
              </a:ext>
            </a:extLst>
          </p:cNvPr>
          <p:cNvSpPr>
            <a:spLocks noGrp="1"/>
          </p:cNvSpPr>
          <p:nvPr>
            <p:ph type="title"/>
          </p:nvPr>
        </p:nvSpPr>
        <p:spPr/>
        <p:txBody>
          <a:bodyPr>
            <a:normAutofit/>
          </a:bodyPr>
          <a:lstStyle/>
          <a:p>
            <a:pPr algn="ctr"/>
            <a:r>
              <a:rPr lang="en-US" sz="4000" b="1" dirty="0"/>
              <a:t>Number of Yaw Drives Calculation</a:t>
            </a:r>
            <a:endParaRPr lang="en-US" sz="4000" b="1" dirty="0">
              <a:cs typeface="Times New Roman" panose="02020603050405020304" pitchFamily="18" charset="0"/>
            </a:endParaRPr>
          </a:p>
        </p:txBody>
      </p:sp>
      <p:sp>
        <p:nvSpPr>
          <p:cNvPr id="9" name="Textplatzhalter 8">
            <a:extLst>
              <a:ext uri="{FF2B5EF4-FFF2-40B4-BE49-F238E27FC236}">
                <a16:creationId xmlns:a16="http://schemas.microsoft.com/office/drawing/2014/main" id="{34AEB46C-8D4C-77DA-D4ED-E81CA97C6D30}"/>
              </a:ext>
            </a:extLst>
          </p:cNvPr>
          <p:cNvSpPr>
            <a:spLocks noGrp="1"/>
          </p:cNvSpPr>
          <p:nvPr>
            <p:ph type="body" sz="quarter" idx="18"/>
          </p:nvPr>
        </p:nvSpPr>
        <p:spPr/>
        <p:txBody>
          <a:bodyPr/>
          <a:lstStyle/>
          <a:p>
            <a:r>
              <a:rPr lang="en-GB" dirty="0" err="1"/>
              <a:t>Luksh</a:t>
            </a:r>
            <a:r>
              <a:rPr lang="en-GB" dirty="0"/>
              <a:t> Chawla</a:t>
            </a:r>
          </a:p>
        </p:txBody>
      </p:sp>
      <p:sp>
        <p:nvSpPr>
          <p:cNvPr id="4" name="Datumsplatzhalter 3">
            <a:extLst>
              <a:ext uri="{FF2B5EF4-FFF2-40B4-BE49-F238E27FC236}">
                <a16:creationId xmlns:a16="http://schemas.microsoft.com/office/drawing/2014/main" id="{BAB9983F-38B4-BEAB-5B92-A13758AC8B5D}"/>
              </a:ext>
            </a:extLst>
          </p:cNvPr>
          <p:cNvSpPr>
            <a:spLocks noGrp="1"/>
          </p:cNvSpPr>
          <p:nvPr>
            <p:ph type="dt" sz="half" idx="19"/>
          </p:nvPr>
        </p:nvSpPr>
        <p:spPr/>
        <p:txBody>
          <a:bodyPr/>
          <a:lstStyle/>
          <a:p>
            <a:r>
              <a:rPr lang="de-DE" dirty="0"/>
              <a:t>04/11/2025</a:t>
            </a:r>
          </a:p>
        </p:txBody>
      </p:sp>
      <p:sp>
        <p:nvSpPr>
          <p:cNvPr id="5" name="Fußzeilenplatzhalter 4">
            <a:extLst>
              <a:ext uri="{FF2B5EF4-FFF2-40B4-BE49-F238E27FC236}">
                <a16:creationId xmlns:a16="http://schemas.microsoft.com/office/drawing/2014/main" id="{F5BBE329-24E5-1CA5-6F29-488AA9E79C26}"/>
              </a:ext>
            </a:extLst>
          </p:cNvPr>
          <p:cNvSpPr>
            <a:spLocks noGrp="1"/>
          </p:cNvSpPr>
          <p:nvPr>
            <p:ph type="ftr" sz="quarter" idx="20"/>
          </p:nvPr>
        </p:nvSpPr>
        <p:spPr/>
        <p:txBody>
          <a:bodyPr/>
          <a:lstStyle/>
          <a:p>
            <a:r>
              <a:rPr lang="de-DE" dirty="0" err="1"/>
              <a:t>Machine</a:t>
            </a:r>
            <a:r>
              <a:rPr lang="de-DE" dirty="0"/>
              <a:t> Bed &amp; Yaw System/ Optimus </a:t>
            </a:r>
            <a:r>
              <a:rPr lang="de-DE" dirty="0" err="1"/>
              <a:t>Syria</a:t>
            </a:r>
            <a:endParaRPr lang="de-DE" dirty="0"/>
          </a:p>
        </p:txBody>
      </p:sp>
      <p:sp>
        <p:nvSpPr>
          <p:cNvPr id="6" name="Foliennummernplatzhalter 5">
            <a:extLst>
              <a:ext uri="{FF2B5EF4-FFF2-40B4-BE49-F238E27FC236}">
                <a16:creationId xmlns:a16="http://schemas.microsoft.com/office/drawing/2014/main" id="{09976FAC-A587-5ADC-8AB6-2786487A5373}"/>
              </a:ext>
            </a:extLst>
          </p:cNvPr>
          <p:cNvSpPr>
            <a:spLocks noGrp="1"/>
          </p:cNvSpPr>
          <p:nvPr>
            <p:ph type="sldNum" sz="quarter" idx="21"/>
          </p:nvPr>
        </p:nvSpPr>
        <p:spPr/>
        <p:txBody>
          <a:bodyPr/>
          <a:lstStyle/>
          <a:p>
            <a:fld id="{65A6D213-0805-4C3E-849D-17C75FD348C3}" type="slidenum">
              <a:rPr lang="de-DE" smtClean="0"/>
              <a:t>130</a:t>
            </a:fld>
            <a:endParaRPr lang="de-DE" dirty="0"/>
          </a:p>
        </p:txBody>
      </p:sp>
      <p:sp>
        <p:nvSpPr>
          <p:cNvPr id="8" name="TextBox 7">
            <a:extLst>
              <a:ext uri="{FF2B5EF4-FFF2-40B4-BE49-F238E27FC236}">
                <a16:creationId xmlns:a16="http://schemas.microsoft.com/office/drawing/2014/main" id="{72270D2F-927D-50CB-38FF-21871E51E011}"/>
              </a:ext>
            </a:extLst>
          </p:cNvPr>
          <p:cNvSpPr txBox="1"/>
          <p:nvPr/>
        </p:nvSpPr>
        <p:spPr>
          <a:xfrm>
            <a:off x="1127329" y="1354365"/>
            <a:ext cx="9192328" cy="5392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0">
              <a:lnSpc>
                <a:spcPct val="150000"/>
              </a:lnSpc>
              <a:defRPr/>
            </a:pPr>
            <a:r>
              <a:rPr lang="en-US" sz="2200" b="1" dirty="0"/>
              <a:t>Bonfiglioli 716 T4 drive (suggestion). </a:t>
            </a:r>
          </a:p>
          <a:p>
            <a:pPr lvl="0">
              <a:lnSpc>
                <a:spcPct val="150000"/>
              </a:lnSpc>
              <a:defRPr/>
            </a:pPr>
            <a:r>
              <a:rPr lang="en-US" sz="2200" i="1" dirty="0"/>
              <a:t>Assumptions:</a:t>
            </a:r>
          </a:p>
          <a:p>
            <a:pPr marL="285750" indent="-285750">
              <a:lnSpc>
                <a:spcPct val="150000"/>
              </a:lnSpc>
              <a:buFont typeface="Arial" panose="020B0604020202020204" pitchFamily="34" charset="0"/>
              <a:buChar char="•"/>
            </a:pPr>
            <a:r>
              <a:rPr lang="en-US" sz="2000" dirty="0"/>
              <a:t>Pitch circle diameter of yaw bearing PCD Bearing(Syria) =3800 𝑚𝑚</a:t>
            </a:r>
          </a:p>
          <a:p>
            <a:pPr marL="285750" indent="-285750">
              <a:lnSpc>
                <a:spcPct val="150000"/>
              </a:lnSpc>
              <a:buFont typeface="Arial" panose="020B0604020202020204" pitchFamily="34" charset="0"/>
              <a:buChar char="•"/>
            </a:pPr>
            <a:r>
              <a:rPr lang="en-US" sz="2000" dirty="0"/>
              <a:t>Nominal torque: 90 </a:t>
            </a:r>
            <a:r>
              <a:rPr lang="en-US" sz="2000" dirty="0" err="1"/>
              <a:t>kNm</a:t>
            </a:r>
            <a:endParaRPr lang="en-US" sz="2000" dirty="0"/>
          </a:p>
          <a:p>
            <a:pPr marL="285750" indent="-285750">
              <a:lnSpc>
                <a:spcPct val="150000"/>
              </a:lnSpc>
              <a:buFont typeface="Arial" panose="020B0604020202020204" pitchFamily="34" charset="0"/>
              <a:buChar char="•"/>
            </a:pPr>
            <a:r>
              <a:rPr lang="en-US" sz="2000" dirty="0"/>
              <a:t>Pitch circle diameter of pinion PCD Pinion=288 𝑚𝑚</a:t>
            </a:r>
          </a:p>
          <a:p>
            <a:pPr marL="285750" indent="-285750">
              <a:lnSpc>
                <a:spcPct val="150000"/>
              </a:lnSpc>
              <a:buFont typeface="Arial" panose="020B0604020202020204" pitchFamily="34" charset="0"/>
              <a:buChar char="•"/>
            </a:pPr>
            <a:r>
              <a:rPr lang="en-US" sz="2000" dirty="0"/>
              <a:t>Operational yaw moment </a:t>
            </a:r>
            <a:r>
              <a:rPr lang="en-US" sz="2000" dirty="0" err="1"/>
              <a:t>Mz,op</a:t>
            </a:r>
            <a:r>
              <a:rPr lang="en-US" sz="2000" dirty="0"/>
              <a:t>(Syria)= 7164 </a:t>
            </a:r>
            <a:r>
              <a:rPr lang="en-US" sz="2000" dirty="0" err="1"/>
              <a:t>kNm</a:t>
            </a:r>
            <a:endParaRPr lang="en-US" sz="2000" dirty="0"/>
          </a:p>
          <a:p>
            <a:pPr marL="285750" indent="-285750">
              <a:lnSpc>
                <a:spcPct val="150000"/>
              </a:lnSpc>
              <a:buFont typeface="Arial" panose="020B0604020202020204" pitchFamily="34" charset="0"/>
              <a:buChar char="•"/>
            </a:pPr>
            <a:r>
              <a:rPr lang="en-US" sz="2000" dirty="0"/>
              <a:t>Pinion module= 24</a:t>
            </a:r>
          </a:p>
          <a:p>
            <a:pPr marL="285750" indent="-285750">
              <a:lnSpc>
                <a:spcPct val="150000"/>
              </a:lnSpc>
              <a:buFont typeface="Arial" panose="020B0604020202020204" pitchFamily="34" charset="0"/>
              <a:buChar char="•"/>
            </a:pPr>
            <a:r>
              <a:rPr lang="en-US" sz="2000" dirty="0"/>
              <a:t>Pinion teeth number = </a:t>
            </a:r>
            <a:r>
              <a:rPr lang="en-US" sz="2000" dirty="0" err="1"/>
              <a:t>PCDpin</a:t>
            </a:r>
            <a:r>
              <a:rPr lang="en-US" sz="2000" dirty="0"/>
              <a:t>/Pinion module=288/24=12 </a:t>
            </a:r>
            <a:br>
              <a:rPr lang="en-US" dirty="0"/>
            </a:br>
            <a:r>
              <a:rPr lang="en-US" dirty="0"/>
              <a:t> </a:t>
            </a:r>
          </a:p>
          <a:p>
            <a:pPr lvl="0">
              <a:lnSpc>
                <a:spcPct val="150000"/>
              </a:lnSpc>
              <a:defRPr/>
            </a:pPr>
            <a:br>
              <a:rPr lang="en-US" dirty="0"/>
            </a:br>
            <a:endParaRPr kumimoji="0" lang="en-IN"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406521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E8EEC-B589-6321-A79E-CB8F882545D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C60AA31-782F-49C7-4800-0509FD0CEA52}"/>
              </a:ext>
            </a:extLst>
          </p:cNvPr>
          <p:cNvSpPr>
            <a:spLocks noGrp="1"/>
          </p:cNvSpPr>
          <p:nvPr>
            <p:ph type="title"/>
          </p:nvPr>
        </p:nvSpPr>
        <p:spPr/>
        <p:txBody>
          <a:bodyPr>
            <a:normAutofit/>
          </a:bodyPr>
          <a:lstStyle/>
          <a:p>
            <a:pPr algn="ctr"/>
            <a:r>
              <a:rPr lang="en-US" sz="4000" b="1" dirty="0"/>
              <a:t>Number of Yaw Drives – Syria</a:t>
            </a:r>
            <a:endParaRPr lang="en-US" sz="4000" b="1" dirty="0">
              <a:cs typeface="Times New Roman" panose="02020603050405020304" pitchFamily="18" charset="0"/>
            </a:endParaRPr>
          </a:p>
        </p:txBody>
      </p:sp>
      <p:sp>
        <p:nvSpPr>
          <p:cNvPr id="9" name="Textplatzhalter 8">
            <a:extLst>
              <a:ext uri="{FF2B5EF4-FFF2-40B4-BE49-F238E27FC236}">
                <a16:creationId xmlns:a16="http://schemas.microsoft.com/office/drawing/2014/main" id="{14B5BC06-0622-E7B0-071C-2158743C72D5}"/>
              </a:ext>
            </a:extLst>
          </p:cNvPr>
          <p:cNvSpPr>
            <a:spLocks noGrp="1"/>
          </p:cNvSpPr>
          <p:nvPr>
            <p:ph type="body" sz="quarter" idx="18"/>
          </p:nvPr>
        </p:nvSpPr>
        <p:spPr/>
        <p:txBody>
          <a:bodyPr/>
          <a:lstStyle/>
          <a:p>
            <a:r>
              <a:rPr lang="en-GB" dirty="0" err="1"/>
              <a:t>Luksh</a:t>
            </a:r>
            <a:r>
              <a:rPr lang="en-GB" dirty="0"/>
              <a:t> Chawla</a:t>
            </a:r>
          </a:p>
        </p:txBody>
      </p:sp>
      <p:sp>
        <p:nvSpPr>
          <p:cNvPr id="4" name="Datumsplatzhalter 3">
            <a:extLst>
              <a:ext uri="{FF2B5EF4-FFF2-40B4-BE49-F238E27FC236}">
                <a16:creationId xmlns:a16="http://schemas.microsoft.com/office/drawing/2014/main" id="{70C49EF7-09DF-03A6-8BF9-B41DB8090187}"/>
              </a:ext>
            </a:extLst>
          </p:cNvPr>
          <p:cNvSpPr>
            <a:spLocks noGrp="1"/>
          </p:cNvSpPr>
          <p:nvPr>
            <p:ph type="dt" sz="half" idx="19"/>
          </p:nvPr>
        </p:nvSpPr>
        <p:spPr/>
        <p:txBody>
          <a:bodyPr/>
          <a:lstStyle/>
          <a:p>
            <a:r>
              <a:rPr lang="de-DE" dirty="0"/>
              <a:t>04/11/2025</a:t>
            </a:r>
          </a:p>
        </p:txBody>
      </p:sp>
      <p:sp>
        <p:nvSpPr>
          <p:cNvPr id="5" name="Fußzeilenplatzhalter 4">
            <a:extLst>
              <a:ext uri="{FF2B5EF4-FFF2-40B4-BE49-F238E27FC236}">
                <a16:creationId xmlns:a16="http://schemas.microsoft.com/office/drawing/2014/main" id="{FDEDAACE-52AF-503D-7C3F-7ED30E02A554}"/>
              </a:ext>
            </a:extLst>
          </p:cNvPr>
          <p:cNvSpPr>
            <a:spLocks noGrp="1"/>
          </p:cNvSpPr>
          <p:nvPr>
            <p:ph type="ftr" sz="quarter" idx="20"/>
          </p:nvPr>
        </p:nvSpPr>
        <p:spPr/>
        <p:txBody>
          <a:bodyPr/>
          <a:lstStyle/>
          <a:p>
            <a:r>
              <a:rPr lang="de-DE" dirty="0" err="1"/>
              <a:t>Machine</a:t>
            </a:r>
            <a:r>
              <a:rPr lang="de-DE" dirty="0"/>
              <a:t> </a:t>
            </a:r>
            <a:r>
              <a:rPr lang="de-DE" dirty="0" err="1"/>
              <a:t>Bed</a:t>
            </a:r>
            <a:r>
              <a:rPr lang="de-DE" dirty="0"/>
              <a:t> &amp; Yaw System/ Optimus </a:t>
            </a:r>
            <a:r>
              <a:rPr lang="de-DE" dirty="0" err="1"/>
              <a:t>Syria</a:t>
            </a:r>
            <a:endParaRPr lang="de-DE" dirty="0"/>
          </a:p>
        </p:txBody>
      </p:sp>
      <p:sp>
        <p:nvSpPr>
          <p:cNvPr id="6" name="Foliennummernplatzhalter 5">
            <a:extLst>
              <a:ext uri="{FF2B5EF4-FFF2-40B4-BE49-F238E27FC236}">
                <a16:creationId xmlns:a16="http://schemas.microsoft.com/office/drawing/2014/main" id="{E18528EF-3689-DAE2-7E4A-B1638DD34E66}"/>
              </a:ext>
            </a:extLst>
          </p:cNvPr>
          <p:cNvSpPr>
            <a:spLocks noGrp="1"/>
          </p:cNvSpPr>
          <p:nvPr>
            <p:ph type="sldNum" sz="quarter" idx="21"/>
          </p:nvPr>
        </p:nvSpPr>
        <p:spPr/>
        <p:txBody>
          <a:bodyPr/>
          <a:lstStyle/>
          <a:p>
            <a:fld id="{65A6D213-0805-4C3E-849D-17C75FD348C3}" type="slidenum">
              <a:rPr lang="de-DE" smtClean="0"/>
              <a:t>131</a:t>
            </a:fld>
            <a:endParaRPr lang="de-DE" dirty="0"/>
          </a:p>
        </p:txBody>
      </p:sp>
      <p:sp>
        <p:nvSpPr>
          <p:cNvPr id="11" name="TextBox 10">
            <a:extLst>
              <a:ext uri="{FF2B5EF4-FFF2-40B4-BE49-F238E27FC236}">
                <a16:creationId xmlns:a16="http://schemas.microsoft.com/office/drawing/2014/main" id="{A7F0C294-9C64-BB8C-8BE2-54541D18B4E5}"/>
              </a:ext>
            </a:extLst>
          </p:cNvPr>
          <p:cNvSpPr txBox="1"/>
          <p:nvPr/>
        </p:nvSpPr>
        <p:spPr>
          <a:xfrm>
            <a:off x="590525" y="1633171"/>
            <a:ext cx="9012821" cy="42029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Bearing teeth number =(</a:t>
            </a:r>
            <a:r>
              <a:rPr lang="en-US" sz="2000" dirty="0" err="1"/>
              <a:t>PCD</a:t>
            </a:r>
            <a:r>
              <a:rPr lang="en-US" dirty="0" err="1"/>
              <a:t>bearing</a:t>
            </a:r>
            <a:r>
              <a:rPr lang="en-US" sz="2000" dirty="0"/>
              <a:t>)/ Bearing module =3800/24 = 158.33</a:t>
            </a:r>
          </a:p>
          <a:p>
            <a:pPr>
              <a:lnSpc>
                <a:spcPct val="150000"/>
              </a:lnSpc>
            </a:pPr>
            <a:r>
              <a:rPr lang="en-US" sz="2000" dirty="0"/>
              <a:t>  rounded to 158. </a:t>
            </a:r>
          </a:p>
          <a:p>
            <a:pPr marL="342900" indent="-342900">
              <a:lnSpc>
                <a:spcPct val="150000"/>
              </a:lnSpc>
              <a:buFont typeface="Arial" panose="020B0604020202020204" pitchFamily="34" charset="0"/>
              <a:buChar char="•"/>
            </a:pPr>
            <a:r>
              <a:rPr lang="en-US" sz="2000" b="1" dirty="0"/>
              <a:t>The external gear ratio (</a:t>
            </a:r>
            <a:r>
              <a:rPr lang="en-US" sz="2000" b="1" dirty="0" err="1"/>
              <a:t>i</a:t>
            </a:r>
            <a:r>
              <a:rPr lang="en-US" b="1" dirty="0" err="1"/>
              <a:t>ex</a:t>
            </a:r>
            <a:r>
              <a:rPr lang="en-US" sz="2000" b="1" dirty="0"/>
              <a:t>) </a:t>
            </a:r>
            <a:br>
              <a:rPr lang="en-US" sz="2000" dirty="0"/>
            </a:br>
            <a:r>
              <a:rPr lang="en-US" sz="2000" dirty="0"/>
              <a:t>PCD Bearing = Bearing module × Bearing teeth number = 24 × 158 = 3792mm </a:t>
            </a:r>
            <a:br>
              <a:rPr lang="en-US" sz="2000" dirty="0"/>
            </a:br>
            <a:r>
              <a:rPr lang="en-US" sz="2000" dirty="0" err="1"/>
              <a:t>i</a:t>
            </a:r>
            <a:r>
              <a:rPr lang="en-US" dirty="0" err="1"/>
              <a:t>ex</a:t>
            </a:r>
            <a:r>
              <a:rPr lang="en-US" sz="2000" dirty="0"/>
              <a:t> = </a:t>
            </a:r>
            <a:r>
              <a:rPr lang="en-US" sz="2000" dirty="0" err="1"/>
              <a:t>PCD</a:t>
            </a:r>
            <a:r>
              <a:rPr lang="en-US" dirty="0" err="1"/>
              <a:t>Bearing</a:t>
            </a:r>
            <a:r>
              <a:rPr lang="en-US" sz="2000" dirty="0"/>
              <a:t> /</a:t>
            </a:r>
            <a:r>
              <a:rPr lang="en-US" sz="2000" dirty="0" err="1"/>
              <a:t>PCD</a:t>
            </a:r>
            <a:r>
              <a:rPr lang="en-US" dirty="0" err="1"/>
              <a:t>Pinion</a:t>
            </a:r>
            <a:r>
              <a:rPr lang="en-US" sz="2000" dirty="0"/>
              <a:t>=3792/288 = 13.16 </a:t>
            </a:r>
          </a:p>
          <a:p>
            <a:pPr marL="342900" indent="-342900">
              <a:lnSpc>
                <a:spcPct val="150000"/>
              </a:lnSpc>
              <a:buFont typeface="Arial" panose="020B0604020202020204" pitchFamily="34" charset="0"/>
              <a:buChar char="•"/>
            </a:pPr>
            <a:r>
              <a:rPr lang="en-US" sz="2000" dirty="0"/>
              <a:t>The number of yaw drives (N) is determined using the following formula:</a:t>
            </a:r>
            <a:br>
              <a:rPr lang="en-US" sz="2000" dirty="0"/>
            </a:br>
            <a:r>
              <a:rPr lang="en-US" sz="2000" dirty="0"/>
              <a:t> N=Total yaw moment/Each drive nominal torque × </a:t>
            </a:r>
            <a:r>
              <a:rPr lang="en-US" sz="2000" dirty="0" err="1"/>
              <a:t>i</a:t>
            </a:r>
            <a:r>
              <a:rPr lang="en-US" dirty="0" err="1"/>
              <a:t>ex</a:t>
            </a:r>
            <a:br>
              <a:rPr lang="en-US" sz="2000" dirty="0"/>
            </a:br>
            <a:r>
              <a:rPr lang="en-US" sz="2000" dirty="0"/>
              <a:t>N =7164/90 × 13.16 = </a:t>
            </a:r>
            <a:r>
              <a:rPr lang="en-US" sz="2000" b="1" dirty="0"/>
              <a:t>6.04</a:t>
            </a:r>
            <a:r>
              <a:rPr lang="en-US" sz="2000" dirty="0"/>
              <a:t> </a:t>
            </a:r>
            <a:br>
              <a:rPr lang="en-US" sz="2000" dirty="0"/>
            </a:br>
            <a:r>
              <a:rPr lang="en-US" sz="2000" dirty="0"/>
              <a:t>rounded up to </a:t>
            </a:r>
            <a:r>
              <a:rPr lang="en-US" sz="2000" b="1" dirty="0"/>
              <a:t>6</a:t>
            </a:r>
            <a:r>
              <a:rPr lang="en-US" sz="2000" dirty="0"/>
              <a:t> no of yaw drives </a:t>
            </a:r>
            <a:endParaRPr kumimoji="0" lang="en-US" sz="2000" b="1" i="0" u="none" strike="noStrike" kern="1200" cap="none" spc="0" normalizeH="0" baseline="0" noProof="0" dirty="0">
              <a:ln>
                <a:noFill/>
              </a:ln>
              <a:solidFill>
                <a:prstClr val="black"/>
              </a:solidFill>
              <a:effectLst/>
              <a:uLnTx/>
              <a:uFillTx/>
              <a:latin typeface="Aptos" panose="02110004020202020204"/>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5671" y="1633171"/>
            <a:ext cx="2837468" cy="3999796"/>
          </a:xfrm>
          <a:prstGeom prst="rect">
            <a:avLst/>
          </a:prstGeom>
        </p:spPr>
      </p:pic>
      <p:sp>
        <p:nvSpPr>
          <p:cNvPr id="3" name="Rectangle 2"/>
          <p:cNvSpPr/>
          <p:nvPr/>
        </p:nvSpPr>
        <p:spPr>
          <a:xfrm>
            <a:off x="9044710" y="5728909"/>
            <a:ext cx="3459389" cy="800219"/>
          </a:xfrm>
          <a:prstGeom prst="rect">
            <a:avLst/>
          </a:prstGeom>
        </p:spPr>
        <p:txBody>
          <a:bodyPr wrap="square">
            <a:spAutoFit/>
          </a:bodyPr>
          <a:lstStyle/>
          <a:p>
            <a:pPr>
              <a:defRPr/>
            </a:pPr>
            <a:r>
              <a:rPr lang="en-IN" sz="1400" b="1" i="1" dirty="0">
                <a:solidFill>
                  <a:prstClr val="black"/>
                </a:solidFill>
              </a:rPr>
              <a:t>Source</a:t>
            </a:r>
            <a:r>
              <a:rPr lang="en-IN" b="1" i="1" dirty="0">
                <a:solidFill>
                  <a:prstClr val="black"/>
                </a:solidFill>
              </a:rPr>
              <a:t>: </a:t>
            </a:r>
            <a:r>
              <a:rPr lang="en-US" altLang="en-US" sz="1400" i="1" dirty="0" err="1">
                <a:solidFill>
                  <a:prstClr val="black"/>
                </a:solidFill>
              </a:rPr>
              <a:t>Bonfiglioli</a:t>
            </a:r>
            <a:r>
              <a:rPr lang="en-US" altLang="en-US" sz="1400" i="1" dirty="0">
                <a:solidFill>
                  <a:prstClr val="black"/>
                </a:solidFill>
              </a:rPr>
              <a:t> 716 </a:t>
            </a:r>
            <a:r>
              <a:rPr lang="en-IN" sz="1400" i="1" dirty="0">
                <a:solidFill>
                  <a:prstClr val="black"/>
                </a:solidFill>
              </a:rPr>
              <a:t>T4F + BE160 + DGM Inverter </a:t>
            </a:r>
            <a:r>
              <a:rPr lang="en-IN" sz="1400" i="1" dirty="0">
                <a:solidFill>
                  <a:prstClr val="black"/>
                </a:solidFill>
                <a:hlinkClick r:id="rId3" action="ppaction://hlinksldjump"/>
              </a:rPr>
              <a:t>[1]</a:t>
            </a:r>
            <a:endParaRPr lang="en-IN" sz="1400" i="1" dirty="0">
              <a:solidFill>
                <a:prstClr val="black"/>
              </a:solidFill>
            </a:endParaRPr>
          </a:p>
          <a:p>
            <a:pPr lvl="0">
              <a:defRPr/>
            </a:pPr>
            <a:endParaRPr lang="en-IN" sz="1400" i="1" dirty="0">
              <a:solidFill>
                <a:prstClr val="black"/>
              </a:solidFill>
            </a:endParaRPr>
          </a:p>
        </p:txBody>
      </p:sp>
    </p:spTree>
    <p:extLst>
      <p:ext uri="{BB962C8B-B14F-4D97-AF65-F5344CB8AC3E}">
        <p14:creationId xmlns:p14="http://schemas.microsoft.com/office/powerpoint/2010/main" val="9407280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CF837-D0A8-9473-D329-97844BA5016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8EF60FA-DEFE-899A-8E9C-75BDAC7C8057}"/>
              </a:ext>
            </a:extLst>
          </p:cNvPr>
          <p:cNvSpPr>
            <a:spLocks noGrp="1"/>
          </p:cNvSpPr>
          <p:nvPr>
            <p:ph type="title"/>
          </p:nvPr>
        </p:nvSpPr>
        <p:spPr/>
        <p:txBody>
          <a:bodyPr>
            <a:normAutofit/>
          </a:bodyPr>
          <a:lstStyle/>
          <a:p>
            <a:pPr algn="ctr"/>
            <a:r>
              <a:rPr lang="en-US" sz="3600" b="1" dirty="0">
                <a:latin typeface="Aptos" panose="020B0004020202020204" pitchFamily="34" charset="0"/>
                <a:cs typeface="Times New Roman" panose="02020603050405020304" pitchFamily="18" charset="0"/>
              </a:rPr>
              <a:t>Yaw Bearing (Double-row 4-point Bearing)</a:t>
            </a:r>
            <a:endParaRPr lang="en-US" sz="3600" dirty="0">
              <a:cs typeface="Times New Roman" panose="02020603050405020304" pitchFamily="18" charset="0"/>
            </a:endParaRPr>
          </a:p>
        </p:txBody>
      </p:sp>
      <p:sp>
        <p:nvSpPr>
          <p:cNvPr id="9" name="Textplatzhalter 8">
            <a:extLst>
              <a:ext uri="{FF2B5EF4-FFF2-40B4-BE49-F238E27FC236}">
                <a16:creationId xmlns:a16="http://schemas.microsoft.com/office/drawing/2014/main" id="{01F77C54-941F-05B0-B686-B6E9A99C253B}"/>
              </a:ext>
            </a:extLst>
          </p:cNvPr>
          <p:cNvSpPr>
            <a:spLocks noGrp="1"/>
          </p:cNvSpPr>
          <p:nvPr>
            <p:ph type="body" sz="quarter" idx="18"/>
          </p:nvPr>
        </p:nvSpPr>
        <p:spPr/>
        <p:txBody>
          <a:bodyPr/>
          <a:lstStyle/>
          <a:p>
            <a:r>
              <a:rPr lang="en-GB" dirty="0" err="1"/>
              <a:t>Luksh</a:t>
            </a:r>
            <a:r>
              <a:rPr lang="en-GB" dirty="0"/>
              <a:t> Chawla</a:t>
            </a:r>
          </a:p>
        </p:txBody>
      </p:sp>
      <p:sp>
        <p:nvSpPr>
          <p:cNvPr id="4" name="Datumsplatzhalter 3">
            <a:extLst>
              <a:ext uri="{FF2B5EF4-FFF2-40B4-BE49-F238E27FC236}">
                <a16:creationId xmlns:a16="http://schemas.microsoft.com/office/drawing/2014/main" id="{D47C539C-E88F-524D-F12D-B98945201C9B}"/>
              </a:ext>
            </a:extLst>
          </p:cNvPr>
          <p:cNvSpPr>
            <a:spLocks noGrp="1"/>
          </p:cNvSpPr>
          <p:nvPr>
            <p:ph type="dt" sz="half" idx="19"/>
          </p:nvPr>
        </p:nvSpPr>
        <p:spPr/>
        <p:txBody>
          <a:bodyPr/>
          <a:lstStyle/>
          <a:p>
            <a:r>
              <a:rPr lang="de-DE" dirty="0"/>
              <a:t>04/11/2025</a:t>
            </a:r>
          </a:p>
        </p:txBody>
      </p:sp>
      <p:sp>
        <p:nvSpPr>
          <p:cNvPr id="5" name="Fußzeilenplatzhalter 4">
            <a:extLst>
              <a:ext uri="{FF2B5EF4-FFF2-40B4-BE49-F238E27FC236}">
                <a16:creationId xmlns:a16="http://schemas.microsoft.com/office/drawing/2014/main" id="{63762ECA-2223-DDFB-0160-FFEF721D78A3}"/>
              </a:ext>
            </a:extLst>
          </p:cNvPr>
          <p:cNvSpPr>
            <a:spLocks noGrp="1"/>
          </p:cNvSpPr>
          <p:nvPr>
            <p:ph type="ftr" sz="quarter" idx="20"/>
          </p:nvPr>
        </p:nvSpPr>
        <p:spPr/>
        <p:txBody>
          <a:bodyPr/>
          <a:lstStyle/>
          <a:p>
            <a:r>
              <a:rPr lang="de-DE" dirty="0" err="1"/>
              <a:t>Machine</a:t>
            </a:r>
            <a:r>
              <a:rPr lang="de-DE" dirty="0"/>
              <a:t> Bed &amp; Yaw System/ Optimus </a:t>
            </a:r>
            <a:r>
              <a:rPr lang="de-DE" dirty="0" err="1"/>
              <a:t>Syria</a:t>
            </a:r>
            <a:endParaRPr lang="de-DE" dirty="0"/>
          </a:p>
        </p:txBody>
      </p:sp>
      <p:sp>
        <p:nvSpPr>
          <p:cNvPr id="6" name="Foliennummernplatzhalter 5">
            <a:extLst>
              <a:ext uri="{FF2B5EF4-FFF2-40B4-BE49-F238E27FC236}">
                <a16:creationId xmlns:a16="http://schemas.microsoft.com/office/drawing/2014/main" id="{84FEAF8B-B5BF-11F6-E77B-A9C9692014C2}"/>
              </a:ext>
            </a:extLst>
          </p:cNvPr>
          <p:cNvSpPr>
            <a:spLocks noGrp="1"/>
          </p:cNvSpPr>
          <p:nvPr>
            <p:ph type="sldNum" sz="quarter" idx="21"/>
          </p:nvPr>
        </p:nvSpPr>
        <p:spPr/>
        <p:txBody>
          <a:bodyPr/>
          <a:lstStyle/>
          <a:p>
            <a:fld id="{65A6D213-0805-4C3E-849D-17C75FD348C3}" type="slidenum">
              <a:rPr lang="de-DE" smtClean="0"/>
              <a:t>132</a:t>
            </a:fld>
            <a:endParaRPr lang="de-DE" dirty="0"/>
          </a:p>
        </p:txBody>
      </p:sp>
      <p:sp>
        <p:nvSpPr>
          <p:cNvPr id="10" name="TextBox 9">
            <a:extLst>
              <a:ext uri="{FF2B5EF4-FFF2-40B4-BE49-F238E27FC236}">
                <a16:creationId xmlns:a16="http://schemas.microsoft.com/office/drawing/2014/main" id="{B6F28704-7434-DCB2-4901-54A1A65740F5}"/>
              </a:ext>
            </a:extLst>
          </p:cNvPr>
          <p:cNvSpPr txBox="1"/>
          <p:nvPr/>
        </p:nvSpPr>
        <p:spPr>
          <a:xfrm>
            <a:off x="941618" y="1489743"/>
            <a:ext cx="11360502" cy="42952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Aptos" panose="02110004020202020204"/>
                <a:ea typeface="+mn-ea"/>
                <a:cs typeface="+mn-cs"/>
              </a:rPr>
              <a:t>Advantages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Matches a larger tower-top geometry</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High tilting moments for future load revisions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Sized for high loads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Conservative margin &amp; system integration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Aptos" panose="02110004020202020204"/>
                <a:ea typeface="+mn-ea"/>
                <a:cs typeface="+mn-cs"/>
              </a:rPr>
              <a:t>Disadvantages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Approximate and needs vendor verification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Higher cost/lead time and potential custom work</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Upscaling by section modulus is approximate</a:t>
            </a:r>
          </a:p>
        </p:txBody>
      </p:sp>
      <p:pic>
        <p:nvPicPr>
          <p:cNvPr id="12" name="Picture 11" descr="A circular metal ring with many small teeth&#10;&#10;AI-generated content may be incorrect.">
            <a:extLst>
              <a:ext uri="{FF2B5EF4-FFF2-40B4-BE49-F238E27FC236}">
                <a16:creationId xmlns:a16="http://schemas.microsoft.com/office/drawing/2014/main" id="{E30309B7-C04B-416E-691F-FD6E1673EFCA}"/>
              </a:ext>
            </a:extLst>
          </p:cNvPr>
          <p:cNvPicPr>
            <a:picLocks noChangeAspect="1"/>
          </p:cNvPicPr>
          <p:nvPr/>
        </p:nvPicPr>
        <p:blipFill>
          <a:blip r:embed="rId2">
            <a:extLst>
              <a:ext uri="{28A0092B-C50C-407E-A947-70E740481C1C}">
                <a14:useLocalDpi xmlns:a14="http://schemas.microsoft.com/office/drawing/2010/main" val="0"/>
              </a:ext>
            </a:extLst>
          </a:blip>
          <a:srcRect l="6785" t="15559" r="7833" b="18351"/>
          <a:stretch>
            <a:fillRect/>
          </a:stretch>
        </p:blipFill>
        <p:spPr>
          <a:xfrm>
            <a:off x="7165910" y="2192194"/>
            <a:ext cx="4534678" cy="2890376"/>
          </a:xfrm>
          <a:prstGeom prst="rect">
            <a:avLst/>
          </a:prstGeom>
        </p:spPr>
      </p:pic>
      <p:sp>
        <p:nvSpPr>
          <p:cNvPr id="14" name="Rectangle 13">
            <a:extLst>
              <a:ext uri="{FF2B5EF4-FFF2-40B4-BE49-F238E27FC236}">
                <a16:creationId xmlns:a16="http://schemas.microsoft.com/office/drawing/2014/main" id="{6D80D255-B815-AB3C-EA74-36D654681F3C}"/>
              </a:ext>
            </a:extLst>
          </p:cNvPr>
          <p:cNvSpPr/>
          <p:nvPr/>
        </p:nvSpPr>
        <p:spPr>
          <a:xfrm>
            <a:off x="7703554" y="5406441"/>
            <a:ext cx="3459389" cy="523220"/>
          </a:xfrm>
          <a:prstGeom prst="rect">
            <a:avLst/>
          </a:prstGeom>
        </p:spPr>
        <p:txBody>
          <a:bodyPr wrap="square">
            <a:spAutoFit/>
          </a:bodyPr>
          <a:lstStyle/>
          <a:p>
            <a:pPr>
              <a:defRPr/>
            </a:pPr>
            <a:r>
              <a:rPr lang="en-IN" altLang="en-US" sz="1400" b="1" i="1" dirty="0">
                <a:solidFill>
                  <a:prstClr val="black"/>
                </a:solidFill>
              </a:rPr>
              <a:t>Thyssenkrupp </a:t>
            </a:r>
            <a:r>
              <a:rPr lang="en-IN" altLang="en-US" sz="1400" i="1" dirty="0">
                <a:solidFill>
                  <a:prstClr val="black"/>
                </a:solidFill>
              </a:rPr>
              <a:t>Double-row four-point yaw bearings (Series 09) </a:t>
            </a:r>
            <a:r>
              <a:rPr lang="en-IN" altLang="en-US" sz="1400" i="1" dirty="0">
                <a:solidFill>
                  <a:prstClr val="black"/>
                </a:solidFill>
                <a:hlinkClick r:id="rId3" action="ppaction://hlinksldjump"/>
              </a:rPr>
              <a:t>[2]</a:t>
            </a:r>
            <a:endParaRPr lang="en-IN" sz="1400" i="1" dirty="0">
              <a:solidFill>
                <a:prstClr val="black"/>
              </a:solidFill>
            </a:endParaRPr>
          </a:p>
        </p:txBody>
      </p:sp>
    </p:spTree>
    <p:extLst>
      <p:ext uri="{BB962C8B-B14F-4D97-AF65-F5344CB8AC3E}">
        <p14:creationId xmlns:p14="http://schemas.microsoft.com/office/powerpoint/2010/main" val="30951774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674E5-EA3C-DF73-0F68-250666FD829D}"/>
            </a:ext>
          </a:extLst>
        </p:cNvPr>
        <p:cNvGrpSpPr/>
        <p:nvPr/>
      </p:nvGrpSpPr>
      <p:grpSpPr>
        <a:xfrm>
          <a:off x="0" y="0"/>
          <a:ext cx="0" cy="0"/>
          <a:chOff x="0" y="0"/>
          <a:chExt cx="0" cy="0"/>
        </a:xfrm>
      </p:grpSpPr>
      <p:sp>
        <p:nvSpPr>
          <p:cNvPr id="1048661" name="Title 1">
            <a:extLst>
              <a:ext uri="{FF2B5EF4-FFF2-40B4-BE49-F238E27FC236}">
                <a16:creationId xmlns:a16="http://schemas.microsoft.com/office/drawing/2014/main" id="{5A22A91E-DECF-F37B-11BF-28FD0B7722D1}"/>
              </a:ext>
            </a:extLst>
          </p:cNvPr>
          <p:cNvSpPr>
            <a:spLocks noGrp="1"/>
          </p:cNvSpPr>
          <p:nvPr>
            <p:ph type="title"/>
          </p:nvPr>
        </p:nvSpPr>
        <p:spPr/>
        <p:txBody>
          <a:bodyPr>
            <a:normAutofit/>
          </a:bodyPr>
          <a:lstStyle/>
          <a:p>
            <a:pPr algn="ctr"/>
            <a:r>
              <a:rPr lang="en-US" sz="3600" b="1" dirty="0">
                <a:latin typeface="Aptos" panose="020B0004020202020204" pitchFamily="34" charset="0"/>
                <a:cs typeface="Times New Roman" panose="02020603050405020304" pitchFamily="18" charset="0"/>
              </a:rPr>
              <a:t> Double row 4 - Point Bearing (External Gearing)</a:t>
            </a:r>
            <a:endParaRPr lang="en-US" sz="3600" dirty="0">
              <a:cs typeface="Times New Roman" panose="02020603050405020304" pitchFamily="18" charset="0"/>
            </a:endParaRPr>
          </a:p>
        </p:txBody>
      </p:sp>
      <p:sp>
        <p:nvSpPr>
          <p:cNvPr id="9" name="Textplatzhalter 8">
            <a:extLst>
              <a:ext uri="{FF2B5EF4-FFF2-40B4-BE49-F238E27FC236}">
                <a16:creationId xmlns:a16="http://schemas.microsoft.com/office/drawing/2014/main" id="{7BFDD505-E63B-3CE9-E5F5-A2E0C5DDB285}"/>
              </a:ext>
            </a:extLst>
          </p:cNvPr>
          <p:cNvSpPr>
            <a:spLocks noGrp="1"/>
          </p:cNvSpPr>
          <p:nvPr>
            <p:ph type="body" sz="quarter" idx="18"/>
          </p:nvPr>
        </p:nvSpPr>
        <p:spPr/>
        <p:txBody>
          <a:bodyPr/>
          <a:lstStyle/>
          <a:p>
            <a:r>
              <a:rPr lang="en-GB" dirty="0" err="1"/>
              <a:t>Luksh</a:t>
            </a:r>
            <a:r>
              <a:rPr lang="en-GB" dirty="0"/>
              <a:t> Chawla</a:t>
            </a:r>
          </a:p>
        </p:txBody>
      </p:sp>
      <p:sp>
        <p:nvSpPr>
          <p:cNvPr id="4" name="Datumsplatzhalter 3">
            <a:extLst>
              <a:ext uri="{FF2B5EF4-FFF2-40B4-BE49-F238E27FC236}">
                <a16:creationId xmlns:a16="http://schemas.microsoft.com/office/drawing/2014/main" id="{AEF45EB5-2CE9-428B-8728-9BDFF32BDA7B}"/>
              </a:ext>
            </a:extLst>
          </p:cNvPr>
          <p:cNvSpPr>
            <a:spLocks noGrp="1"/>
          </p:cNvSpPr>
          <p:nvPr>
            <p:ph type="dt" sz="half" idx="19"/>
          </p:nvPr>
        </p:nvSpPr>
        <p:spPr/>
        <p:txBody>
          <a:bodyPr/>
          <a:lstStyle/>
          <a:p>
            <a:r>
              <a:rPr lang="de-DE" dirty="0"/>
              <a:t>04/11/2025</a:t>
            </a:r>
          </a:p>
        </p:txBody>
      </p:sp>
      <p:sp>
        <p:nvSpPr>
          <p:cNvPr id="5" name="Fußzeilenplatzhalter 4">
            <a:extLst>
              <a:ext uri="{FF2B5EF4-FFF2-40B4-BE49-F238E27FC236}">
                <a16:creationId xmlns:a16="http://schemas.microsoft.com/office/drawing/2014/main" id="{AD33F572-5B6D-309F-27BD-C7105859FE00}"/>
              </a:ext>
            </a:extLst>
          </p:cNvPr>
          <p:cNvSpPr>
            <a:spLocks noGrp="1"/>
          </p:cNvSpPr>
          <p:nvPr>
            <p:ph type="ftr" sz="quarter" idx="20"/>
          </p:nvPr>
        </p:nvSpPr>
        <p:spPr/>
        <p:txBody>
          <a:bodyPr/>
          <a:lstStyle/>
          <a:p>
            <a:r>
              <a:rPr lang="de-DE" dirty="0" err="1"/>
              <a:t>Machine</a:t>
            </a:r>
            <a:r>
              <a:rPr lang="de-DE" dirty="0"/>
              <a:t> Bed &amp; Yaw System/ Optimus </a:t>
            </a:r>
            <a:r>
              <a:rPr lang="de-DE" dirty="0" err="1"/>
              <a:t>Syria</a:t>
            </a:r>
            <a:endParaRPr lang="de-DE" dirty="0"/>
          </a:p>
        </p:txBody>
      </p:sp>
      <p:sp>
        <p:nvSpPr>
          <p:cNvPr id="6" name="Foliennummernplatzhalter 5">
            <a:extLst>
              <a:ext uri="{FF2B5EF4-FFF2-40B4-BE49-F238E27FC236}">
                <a16:creationId xmlns:a16="http://schemas.microsoft.com/office/drawing/2014/main" id="{B301AB53-3CE5-5714-38EA-C13DEC96EAB4}"/>
              </a:ext>
            </a:extLst>
          </p:cNvPr>
          <p:cNvSpPr>
            <a:spLocks noGrp="1"/>
          </p:cNvSpPr>
          <p:nvPr>
            <p:ph type="sldNum" sz="quarter" idx="21"/>
          </p:nvPr>
        </p:nvSpPr>
        <p:spPr/>
        <p:txBody>
          <a:bodyPr/>
          <a:lstStyle/>
          <a:p>
            <a:fld id="{65A6D213-0805-4C3E-849D-17C75FD348C3}" type="slidenum">
              <a:rPr lang="de-DE" smtClean="0"/>
              <a:t>133</a:t>
            </a:fld>
            <a:endParaRPr lang="de-DE" dirty="0"/>
          </a:p>
        </p:txBody>
      </p:sp>
      <p:sp>
        <p:nvSpPr>
          <p:cNvPr id="7" name="TextBox 6">
            <a:extLst>
              <a:ext uri="{FF2B5EF4-FFF2-40B4-BE49-F238E27FC236}">
                <a16:creationId xmlns:a16="http://schemas.microsoft.com/office/drawing/2014/main" id="{DC9AC2E8-66FB-D0BF-AD76-6130B250CC91}"/>
              </a:ext>
            </a:extLst>
          </p:cNvPr>
          <p:cNvSpPr txBox="1"/>
          <p:nvPr/>
        </p:nvSpPr>
        <p:spPr>
          <a:xfrm>
            <a:off x="1019649" y="1704568"/>
            <a:ext cx="8945444" cy="31565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Aptos" panose="02110004020202020204"/>
                <a:ea typeface="+mn-ea"/>
                <a:cs typeface="+mn-cs"/>
              </a:rPr>
              <a:t>Why does this choice fit Optimus Syria?</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Tower-top diameter is 3.8 m (very close to Shakti’s final ~4.0 m PCD choice).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Similar interface and allows standard gear teeth dimensions/pinion geometry</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Tilting moments are likely closer to Shakti’s loads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Double row four-point slewing bearing with external gearing (ThyssenKrupp style)</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Sized close to the tower top / pitch-circle diameter (PCD)</a:t>
            </a:r>
          </a:p>
        </p:txBody>
      </p:sp>
    </p:spTree>
    <p:extLst>
      <p:ext uri="{BB962C8B-B14F-4D97-AF65-F5344CB8AC3E}">
        <p14:creationId xmlns:p14="http://schemas.microsoft.com/office/powerpoint/2010/main" val="21112170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C5800-EC69-568A-64E8-CABD9FB8B96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6FA0D95-0A93-31B3-2A9A-954A4B606551}"/>
              </a:ext>
            </a:extLst>
          </p:cNvPr>
          <p:cNvSpPr>
            <a:spLocks noGrp="1"/>
          </p:cNvSpPr>
          <p:nvPr>
            <p:ph type="title"/>
          </p:nvPr>
        </p:nvSpPr>
        <p:spPr/>
        <p:txBody>
          <a:bodyPr>
            <a:normAutofit/>
          </a:bodyPr>
          <a:lstStyle/>
          <a:p>
            <a:pPr algn="ctr"/>
            <a:r>
              <a:rPr lang="en-IN" altLang="en-US" sz="4000" b="1" dirty="0">
                <a:latin typeface="Aptos" panose="020B0004020202020204" pitchFamily="34" charset="0"/>
              </a:rPr>
              <a:t>Bed Casting - 2D Dimension Defined</a:t>
            </a:r>
            <a:r>
              <a:rPr lang="en-US" sz="4000" b="1" dirty="0">
                <a:latin typeface="Aptos" panose="020B0004020202020204" pitchFamily="34" charset="0"/>
              </a:rPr>
              <a:t> </a:t>
            </a:r>
            <a:endParaRPr lang="en-IN" altLang="en-US" sz="4000" b="1" dirty="0">
              <a:latin typeface="Aptos" panose="020B0004020202020204" pitchFamily="34"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35B8140F-39C6-4324-7F37-AD7B8266FB67}"/>
              </a:ext>
            </a:extLst>
          </p:cNvPr>
          <p:cNvSpPr>
            <a:spLocks noGrp="1"/>
          </p:cNvSpPr>
          <p:nvPr>
            <p:ph idx="1"/>
          </p:nvPr>
        </p:nvSpPr>
        <p:spPr/>
        <p:txBody>
          <a:bodyPr/>
          <a:lstStyle/>
          <a:p>
            <a:endParaRPr lang="en-DE"/>
          </a:p>
        </p:txBody>
      </p:sp>
      <p:sp>
        <p:nvSpPr>
          <p:cNvPr id="9" name="Textplatzhalter 8">
            <a:extLst>
              <a:ext uri="{FF2B5EF4-FFF2-40B4-BE49-F238E27FC236}">
                <a16:creationId xmlns:a16="http://schemas.microsoft.com/office/drawing/2014/main" id="{FB4BCC4B-CA7C-283E-2A4E-E12B4ED5F71A}"/>
              </a:ext>
            </a:extLst>
          </p:cNvPr>
          <p:cNvSpPr>
            <a:spLocks noGrp="1"/>
          </p:cNvSpPr>
          <p:nvPr>
            <p:ph type="body" sz="quarter" idx="18"/>
          </p:nvPr>
        </p:nvSpPr>
        <p:spPr/>
        <p:txBody>
          <a:bodyPr/>
          <a:lstStyle/>
          <a:p>
            <a:r>
              <a:rPr lang="en-GB" dirty="0" err="1"/>
              <a:t>Luksh</a:t>
            </a:r>
            <a:r>
              <a:rPr lang="en-GB" dirty="0"/>
              <a:t> Chawla</a:t>
            </a:r>
          </a:p>
        </p:txBody>
      </p:sp>
      <p:sp>
        <p:nvSpPr>
          <p:cNvPr id="4" name="Datumsplatzhalter 3">
            <a:extLst>
              <a:ext uri="{FF2B5EF4-FFF2-40B4-BE49-F238E27FC236}">
                <a16:creationId xmlns:a16="http://schemas.microsoft.com/office/drawing/2014/main" id="{D15D838F-B728-8747-8413-279F3B31911F}"/>
              </a:ext>
            </a:extLst>
          </p:cNvPr>
          <p:cNvSpPr>
            <a:spLocks noGrp="1"/>
          </p:cNvSpPr>
          <p:nvPr>
            <p:ph type="dt" sz="half" idx="19"/>
          </p:nvPr>
        </p:nvSpPr>
        <p:spPr/>
        <p:txBody>
          <a:bodyPr/>
          <a:lstStyle/>
          <a:p>
            <a:r>
              <a:rPr lang="de-DE" dirty="0"/>
              <a:t>04/11/2025</a:t>
            </a:r>
          </a:p>
        </p:txBody>
      </p:sp>
      <p:sp>
        <p:nvSpPr>
          <p:cNvPr id="5" name="Fußzeilenplatzhalter 4">
            <a:extLst>
              <a:ext uri="{FF2B5EF4-FFF2-40B4-BE49-F238E27FC236}">
                <a16:creationId xmlns:a16="http://schemas.microsoft.com/office/drawing/2014/main" id="{459DDED5-0523-0FA9-B702-6FD26087ED0F}"/>
              </a:ext>
            </a:extLst>
          </p:cNvPr>
          <p:cNvSpPr>
            <a:spLocks noGrp="1"/>
          </p:cNvSpPr>
          <p:nvPr>
            <p:ph type="ftr" sz="quarter" idx="20"/>
          </p:nvPr>
        </p:nvSpPr>
        <p:spPr/>
        <p:txBody>
          <a:bodyPr/>
          <a:lstStyle/>
          <a:p>
            <a:r>
              <a:rPr lang="de-DE" dirty="0" err="1"/>
              <a:t>Machine</a:t>
            </a:r>
            <a:r>
              <a:rPr lang="de-DE" dirty="0"/>
              <a:t> Bed &amp; Yaw System/ Optimus </a:t>
            </a:r>
            <a:r>
              <a:rPr lang="de-DE" dirty="0" err="1"/>
              <a:t>Syria</a:t>
            </a:r>
            <a:endParaRPr lang="de-DE" dirty="0"/>
          </a:p>
        </p:txBody>
      </p:sp>
      <p:sp>
        <p:nvSpPr>
          <p:cNvPr id="6" name="Foliennummernplatzhalter 5">
            <a:extLst>
              <a:ext uri="{FF2B5EF4-FFF2-40B4-BE49-F238E27FC236}">
                <a16:creationId xmlns:a16="http://schemas.microsoft.com/office/drawing/2014/main" id="{18F3F2FE-85E4-4079-97D1-D58D1F086572}"/>
              </a:ext>
            </a:extLst>
          </p:cNvPr>
          <p:cNvSpPr>
            <a:spLocks noGrp="1"/>
          </p:cNvSpPr>
          <p:nvPr>
            <p:ph type="sldNum" sz="quarter" idx="21"/>
          </p:nvPr>
        </p:nvSpPr>
        <p:spPr/>
        <p:txBody>
          <a:bodyPr/>
          <a:lstStyle/>
          <a:p>
            <a:fld id="{65A6D213-0805-4C3E-849D-17C75FD348C3}" type="slidenum">
              <a:rPr lang="de-DE" smtClean="0"/>
              <a:t>134</a:t>
            </a:fld>
            <a:endParaRPr lang="de-DE" dirty="0"/>
          </a:p>
        </p:txBody>
      </p:sp>
      <p:sp>
        <p:nvSpPr>
          <p:cNvPr id="8" name="Text Placeholder 7">
            <a:extLst>
              <a:ext uri="{FF2B5EF4-FFF2-40B4-BE49-F238E27FC236}">
                <a16:creationId xmlns:a16="http://schemas.microsoft.com/office/drawing/2014/main" id="{13443AF2-EDFA-5055-CA62-B81FAC719179}"/>
              </a:ext>
            </a:extLst>
          </p:cNvPr>
          <p:cNvSpPr>
            <a:spLocks noGrp="1"/>
          </p:cNvSpPr>
          <p:nvPr>
            <p:ph type="body" sz="quarter" idx="22"/>
          </p:nvPr>
        </p:nvSpPr>
        <p:spPr/>
        <p:txBody>
          <a:bodyPr>
            <a:normAutofit fontScale="62500" lnSpcReduction="20000"/>
          </a:bodyPr>
          <a:lstStyle/>
          <a:p>
            <a:endParaRPr lang="en-DE"/>
          </a:p>
        </p:txBody>
      </p:sp>
      <p:sp>
        <p:nvSpPr>
          <p:cNvPr id="11" name="Text Box 3"/>
          <p:cNvSpPr txBox="1"/>
          <p:nvPr/>
        </p:nvSpPr>
        <p:spPr>
          <a:xfrm>
            <a:off x="2904892" y="6003290"/>
            <a:ext cx="5596085" cy="387350"/>
          </a:xfrm>
          <a:prstGeom prst="rect">
            <a:avLst/>
          </a:prstGeom>
          <a:noFill/>
        </p:spPr>
        <p:txBody>
          <a:bodyPr wrap="square" rtlCol="0" anchor="t">
            <a:noAutofit/>
          </a:bodyPr>
          <a:lstStyle/>
          <a:p>
            <a:pPr algn="dist">
              <a:lnSpc>
                <a:spcPct val="150000"/>
              </a:lnSpc>
              <a:buClrTx/>
              <a:buSzTx/>
              <a:buFontTx/>
            </a:pPr>
            <a:r>
              <a:rPr lang="en-IN" sz="1200" b="1" dirty="0">
                <a:sym typeface="+mn-ea"/>
              </a:rPr>
              <a:t>Note: </a:t>
            </a:r>
            <a:r>
              <a:rPr lang="en-IN" sz="1200" dirty="0">
                <a:sym typeface="+mn-ea"/>
              </a:rPr>
              <a:t>For Defining of Dimension, we utilize Optimus 92LE Concept 2D drawing. </a:t>
            </a:r>
            <a:r>
              <a:rPr lang="en-IN" sz="1200" dirty="0">
                <a:sym typeface="+mn-ea"/>
                <a:hlinkClick r:id="rId2" action="ppaction://hlinksldjump"/>
              </a:rPr>
              <a:t>[3]</a:t>
            </a:r>
            <a:endParaRPr lang="en-IN" sz="1200" dirty="0">
              <a:sym typeface="+mn-ea"/>
            </a:endParaRPr>
          </a:p>
        </p:txBody>
      </p:sp>
      <p:pic>
        <p:nvPicPr>
          <p:cNvPr id="3" name="Picture 2" descr="A diagram of a mechanical design&#10;&#10;AI-generated content may be incorrect.">
            <a:extLst>
              <a:ext uri="{FF2B5EF4-FFF2-40B4-BE49-F238E27FC236}">
                <a16:creationId xmlns:a16="http://schemas.microsoft.com/office/drawing/2014/main" id="{DB762A92-7078-4C6D-0560-977F2757B930}"/>
              </a:ext>
            </a:extLst>
          </p:cNvPr>
          <p:cNvPicPr>
            <a:picLocks noChangeAspect="1"/>
          </p:cNvPicPr>
          <p:nvPr/>
        </p:nvPicPr>
        <p:blipFill>
          <a:blip r:embed="rId3">
            <a:extLst>
              <a:ext uri="{28A0092B-C50C-407E-A947-70E740481C1C}">
                <a14:useLocalDpi xmlns:a14="http://schemas.microsoft.com/office/drawing/2010/main" val="0"/>
              </a:ext>
            </a:extLst>
          </a:blip>
          <a:srcRect l="21330" t="20924" r="10469" b="16352"/>
          <a:stretch>
            <a:fillRect/>
          </a:stretch>
        </p:blipFill>
        <p:spPr>
          <a:xfrm>
            <a:off x="1949570" y="1503167"/>
            <a:ext cx="7322782" cy="4326650"/>
          </a:xfrm>
          <a:prstGeom prst="rect">
            <a:avLst/>
          </a:prstGeom>
        </p:spPr>
      </p:pic>
    </p:spTree>
    <p:extLst>
      <p:ext uri="{BB962C8B-B14F-4D97-AF65-F5344CB8AC3E}">
        <p14:creationId xmlns:p14="http://schemas.microsoft.com/office/powerpoint/2010/main" val="35361216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C4ABE-EC2D-4168-9C33-C738DCB4651A}"/>
            </a:ext>
          </a:extLst>
        </p:cNvPr>
        <p:cNvGrpSpPr/>
        <p:nvPr/>
      </p:nvGrpSpPr>
      <p:grpSpPr>
        <a:xfrm>
          <a:off x="0" y="0"/>
          <a:ext cx="0" cy="0"/>
          <a:chOff x="0" y="0"/>
          <a:chExt cx="0" cy="0"/>
        </a:xfrm>
      </p:grpSpPr>
      <p:sp>
        <p:nvSpPr>
          <p:cNvPr id="1048661" name="Title 1"/>
          <p:cNvSpPr>
            <a:spLocks noGrp="1"/>
          </p:cNvSpPr>
          <p:nvPr>
            <p:ph type="title"/>
          </p:nvPr>
        </p:nvSpPr>
        <p:spPr/>
        <p:txBody>
          <a:bodyPr>
            <a:normAutofit/>
          </a:bodyPr>
          <a:lstStyle/>
          <a:p>
            <a:pPr algn="ctr"/>
            <a:r>
              <a:rPr lang="en-IN" altLang="en-US" sz="4000" b="1" dirty="0">
                <a:latin typeface="Aptos" panose="020B0004020202020204" pitchFamily="34" charset="0"/>
              </a:rPr>
              <a:t>Bed Casting - Updation</a:t>
            </a:r>
            <a:r>
              <a:rPr lang="en-US" sz="4000" b="1" dirty="0">
                <a:latin typeface="Aptos" panose="020B0004020202020204" pitchFamily="34" charset="0"/>
              </a:rPr>
              <a:t> </a:t>
            </a:r>
            <a:endParaRPr lang="en-US" sz="4000" dirty="0">
              <a:cs typeface="Times New Roman" panose="02020603050405020304" pitchFamily="18" charset="0"/>
            </a:endParaRPr>
          </a:p>
        </p:txBody>
      </p:sp>
      <p:sp>
        <p:nvSpPr>
          <p:cNvPr id="9" name="Textplatzhalter 8">
            <a:extLst>
              <a:ext uri="{FF2B5EF4-FFF2-40B4-BE49-F238E27FC236}">
                <a16:creationId xmlns:a16="http://schemas.microsoft.com/office/drawing/2014/main" id="{6447CCDC-97AD-F098-2112-52C8043AFC7B}"/>
              </a:ext>
            </a:extLst>
          </p:cNvPr>
          <p:cNvSpPr>
            <a:spLocks noGrp="1"/>
          </p:cNvSpPr>
          <p:nvPr>
            <p:ph type="body" sz="quarter" idx="18"/>
          </p:nvPr>
        </p:nvSpPr>
        <p:spPr/>
        <p:txBody>
          <a:bodyPr/>
          <a:lstStyle/>
          <a:p>
            <a:r>
              <a:rPr lang="en-GB" dirty="0" err="1"/>
              <a:t>Luksh</a:t>
            </a:r>
            <a:r>
              <a:rPr lang="en-GB" dirty="0"/>
              <a:t> Chawla</a:t>
            </a:r>
          </a:p>
        </p:txBody>
      </p:sp>
      <p:sp>
        <p:nvSpPr>
          <p:cNvPr id="4" name="Datumsplatzhalter 3">
            <a:extLst>
              <a:ext uri="{FF2B5EF4-FFF2-40B4-BE49-F238E27FC236}">
                <a16:creationId xmlns:a16="http://schemas.microsoft.com/office/drawing/2014/main" id="{D6B610F1-4F52-FD59-D357-C2535E302392}"/>
              </a:ext>
            </a:extLst>
          </p:cNvPr>
          <p:cNvSpPr>
            <a:spLocks noGrp="1"/>
          </p:cNvSpPr>
          <p:nvPr>
            <p:ph type="dt" sz="half" idx="19"/>
          </p:nvPr>
        </p:nvSpPr>
        <p:spPr/>
        <p:txBody>
          <a:bodyPr/>
          <a:lstStyle/>
          <a:p>
            <a:r>
              <a:rPr lang="de-DE" dirty="0"/>
              <a:t>04/11/2025</a:t>
            </a:r>
          </a:p>
        </p:txBody>
      </p:sp>
      <p:sp>
        <p:nvSpPr>
          <p:cNvPr id="5" name="Fußzeilenplatzhalter 4">
            <a:extLst>
              <a:ext uri="{FF2B5EF4-FFF2-40B4-BE49-F238E27FC236}">
                <a16:creationId xmlns:a16="http://schemas.microsoft.com/office/drawing/2014/main" id="{E7BC7725-8C07-1A4E-52F0-CC65E652D603}"/>
              </a:ext>
            </a:extLst>
          </p:cNvPr>
          <p:cNvSpPr>
            <a:spLocks noGrp="1"/>
          </p:cNvSpPr>
          <p:nvPr>
            <p:ph type="ftr" sz="quarter" idx="20"/>
          </p:nvPr>
        </p:nvSpPr>
        <p:spPr/>
        <p:txBody>
          <a:bodyPr/>
          <a:lstStyle/>
          <a:p>
            <a:r>
              <a:rPr lang="de-DE" dirty="0" err="1"/>
              <a:t>Machine</a:t>
            </a:r>
            <a:r>
              <a:rPr lang="de-DE" dirty="0"/>
              <a:t> Bed &amp; Yaw System/ Optimus </a:t>
            </a:r>
            <a:r>
              <a:rPr lang="de-DE" dirty="0" err="1"/>
              <a:t>Syria</a:t>
            </a:r>
            <a:endParaRPr lang="de-DE" dirty="0"/>
          </a:p>
        </p:txBody>
      </p:sp>
      <p:sp>
        <p:nvSpPr>
          <p:cNvPr id="6" name="Foliennummernplatzhalter 5">
            <a:extLst>
              <a:ext uri="{FF2B5EF4-FFF2-40B4-BE49-F238E27FC236}">
                <a16:creationId xmlns:a16="http://schemas.microsoft.com/office/drawing/2014/main" id="{FF9E2AC4-D631-580A-3885-C23B67BBDE60}"/>
              </a:ext>
            </a:extLst>
          </p:cNvPr>
          <p:cNvSpPr>
            <a:spLocks noGrp="1"/>
          </p:cNvSpPr>
          <p:nvPr>
            <p:ph type="sldNum" sz="quarter" idx="21"/>
          </p:nvPr>
        </p:nvSpPr>
        <p:spPr/>
        <p:txBody>
          <a:bodyPr/>
          <a:lstStyle/>
          <a:p>
            <a:fld id="{65A6D213-0805-4C3E-849D-17C75FD348C3}" type="slidenum">
              <a:rPr lang="de-DE" smtClean="0"/>
              <a:t>135</a:t>
            </a:fld>
            <a:endParaRPr lang="de-DE" dirty="0"/>
          </a:p>
        </p:txBody>
      </p:sp>
      <p:sp>
        <p:nvSpPr>
          <p:cNvPr id="7" name="TextBox 6"/>
          <p:cNvSpPr txBox="1"/>
          <p:nvPr/>
        </p:nvSpPr>
        <p:spPr>
          <a:xfrm>
            <a:off x="838200" y="1244292"/>
            <a:ext cx="10601250" cy="3545651"/>
          </a:xfrm>
          <a:prstGeom prst="rect">
            <a:avLst/>
          </a:prstGeom>
          <a:noFill/>
        </p:spPr>
        <p:txBody>
          <a:bodyPr wrap="square" rtlCol="0">
            <a:spAutoFit/>
          </a:bodyPr>
          <a:lstStyle/>
          <a:p>
            <a:endParaRPr lang="en-IN" sz="2000" dirty="0"/>
          </a:p>
          <a:p>
            <a:pPr>
              <a:lnSpc>
                <a:spcPct val="150000"/>
              </a:lnSpc>
            </a:pPr>
            <a:r>
              <a:rPr lang="en-IN" sz="2000" b="1" dirty="0"/>
              <a:t>1. Shaft Dimension - </a:t>
            </a:r>
            <a:r>
              <a:rPr lang="en-IN" sz="2000" dirty="0"/>
              <a:t>Looking for the proper dim. values of a shaft to fix the total length of the bed.</a:t>
            </a:r>
          </a:p>
          <a:p>
            <a:pPr>
              <a:lnSpc>
                <a:spcPct val="150000"/>
              </a:lnSpc>
            </a:pPr>
            <a:r>
              <a:rPr lang="en-IN" sz="2000" b="1" dirty="0"/>
              <a:t>2. Yaw drives &amp; Bearing - </a:t>
            </a:r>
            <a:r>
              <a:rPr lang="en-IN" sz="2000" dirty="0"/>
              <a:t>As per the calculation, we are going to use 6 yaw drives. Bed design update in progress.</a:t>
            </a:r>
          </a:p>
          <a:p>
            <a:pPr>
              <a:lnSpc>
                <a:spcPct val="150000"/>
              </a:lnSpc>
            </a:pPr>
            <a:r>
              <a:rPr lang="en-IN" sz="2000" b="1" dirty="0">
                <a:sym typeface="+mn-ea"/>
              </a:rPr>
              <a:t>3. Main Bearing and Gearbox </a:t>
            </a:r>
            <a:r>
              <a:rPr lang="en-IN" sz="2000" dirty="0">
                <a:sym typeface="+mn-ea"/>
              </a:rPr>
              <a:t>Fixing Details Needed.</a:t>
            </a:r>
          </a:p>
          <a:p>
            <a:pPr>
              <a:lnSpc>
                <a:spcPct val="150000"/>
              </a:lnSpc>
            </a:pPr>
            <a:r>
              <a:rPr lang="en-IN" sz="2000" b="1" dirty="0">
                <a:sym typeface="+mn-ea"/>
              </a:rPr>
              <a:t>4. </a:t>
            </a:r>
            <a:r>
              <a:rPr lang="en-IN" sz="2000" dirty="0">
                <a:sym typeface="+mn-ea"/>
              </a:rPr>
              <a:t>3D Model on process - Reference </a:t>
            </a:r>
            <a:r>
              <a:rPr lang="en-IN" sz="2000" b="1" dirty="0">
                <a:sym typeface="+mn-ea"/>
              </a:rPr>
              <a:t>Senvion MM92</a:t>
            </a:r>
            <a:endParaRPr lang="en-IN" sz="2000" dirty="0"/>
          </a:p>
          <a:p>
            <a:pPr>
              <a:lnSpc>
                <a:spcPct val="150000"/>
              </a:lnSpc>
            </a:pPr>
            <a:endParaRPr lang="en-IN" dirty="0"/>
          </a:p>
        </p:txBody>
      </p:sp>
    </p:spTree>
    <p:extLst>
      <p:ext uri="{BB962C8B-B14F-4D97-AF65-F5344CB8AC3E}">
        <p14:creationId xmlns:p14="http://schemas.microsoft.com/office/powerpoint/2010/main" val="29184466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71E73-431B-337A-40D3-E44968F2E6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4769B-9C93-869E-68EB-A306AC195D1D}"/>
              </a:ext>
            </a:extLst>
          </p:cNvPr>
          <p:cNvSpPr>
            <a:spLocks noGrp="1"/>
          </p:cNvSpPr>
          <p:nvPr>
            <p:ph type="title"/>
          </p:nvPr>
        </p:nvSpPr>
        <p:spPr/>
        <p:txBody>
          <a:bodyPr>
            <a:noAutofit/>
          </a:bodyPr>
          <a:lstStyle/>
          <a:p>
            <a:pPr algn="ctr"/>
            <a:r>
              <a:rPr lang="en-US" sz="4000" b="1" dirty="0"/>
              <a:t>References</a:t>
            </a:r>
            <a:endParaRPr lang="en-US" sz="4000" b="1" dirty="0">
              <a:cs typeface="Times New Roman" panose="02020603050405020304" pitchFamily="18" charset="0"/>
            </a:endParaRPr>
          </a:p>
        </p:txBody>
      </p:sp>
      <p:sp>
        <p:nvSpPr>
          <p:cNvPr id="9" name="Textplatzhalter 8">
            <a:extLst>
              <a:ext uri="{FF2B5EF4-FFF2-40B4-BE49-F238E27FC236}">
                <a16:creationId xmlns:a16="http://schemas.microsoft.com/office/drawing/2014/main" id="{65D76317-4E32-A375-D1E7-F959EE684668}"/>
              </a:ext>
            </a:extLst>
          </p:cNvPr>
          <p:cNvSpPr>
            <a:spLocks noGrp="1"/>
          </p:cNvSpPr>
          <p:nvPr>
            <p:ph type="body" sz="quarter" idx="18"/>
          </p:nvPr>
        </p:nvSpPr>
        <p:spPr/>
        <p:txBody>
          <a:bodyPr/>
          <a:lstStyle/>
          <a:p>
            <a:r>
              <a:rPr lang="en-GB" dirty="0" err="1"/>
              <a:t>Luksh</a:t>
            </a:r>
            <a:r>
              <a:rPr lang="en-GB" dirty="0"/>
              <a:t> Chawla</a:t>
            </a:r>
          </a:p>
        </p:txBody>
      </p:sp>
      <p:sp>
        <p:nvSpPr>
          <p:cNvPr id="4" name="Datumsplatzhalter 3">
            <a:extLst>
              <a:ext uri="{FF2B5EF4-FFF2-40B4-BE49-F238E27FC236}">
                <a16:creationId xmlns:a16="http://schemas.microsoft.com/office/drawing/2014/main" id="{1D57CF9A-AF1E-DE4C-5542-AFD79E200324}"/>
              </a:ext>
            </a:extLst>
          </p:cNvPr>
          <p:cNvSpPr>
            <a:spLocks noGrp="1"/>
          </p:cNvSpPr>
          <p:nvPr>
            <p:ph type="dt" sz="half" idx="19"/>
          </p:nvPr>
        </p:nvSpPr>
        <p:spPr/>
        <p:txBody>
          <a:bodyPr/>
          <a:lstStyle/>
          <a:p>
            <a:r>
              <a:rPr lang="de-DE" dirty="0"/>
              <a:t>04/11/2025</a:t>
            </a:r>
          </a:p>
        </p:txBody>
      </p:sp>
      <p:sp>
        <p:nvSpPr>
          <p:cNvPr id="5" name="Fußzeilenplatzhalter 4">
            <a:extLst>
              <a:ext uri="{FF2B5EF4-FFF2-40B4-BE49-F238E27FC236}">
                <a16:creationId xmlns:a16="http://schemas.microsoft.com/office/drawing/2014/main" id="{82D4D10B-EF4E-8992-F714-5452E95312F6}"/>
              </a:ext>
            </a:extLst>
          </p:cNvPr>
          <p:cNvSpPr>
            <a:spLocks noGrp="1"/>
          </p:cNvSpPr>
          <p:nvPr>
            <p:ph type="ftr" sz="quarter" idx="20"/>
          </p:nvPr>
        </p:nvSpPr>
        <p:spPr/>
        <p:txBody>
          <a:bodyPr/>
          <a:lstStyle/>
          <a:p>
            <a:r>
              <a:rPr lang="de-DE" dirty="0" err="1"/>
              <a:t>Machine</a:t>
            </a:r>
            <a:r>
              <a:rPr lang="de-DE" dirty="0"/>
              <a:t> Bed &amp; Yaw System/ Optimus </a:t>
            </a:r>
            <a:r>
              <a:rPr lang="de-DE" dirty="0" err="1"/>
              <a:t>Syria</a:t>
            </a:r>
            <a:endParaRPr lang="de-DE" dirty="0"/>
          </a:p>
        </p:txBody>
      </p:sp>
      <p:sp>
        <p:nvSpPr>
          <p:cNvPr id="6" name="Foliennummernplatzhalter 5">
            <a:extLst>
              <a:ext uri="{FF2B5EF4-FFF2-40B4-BE49-F238E27FC236}">
                <a16:creationId xmlns:a16="http://schemas.microsoft.com/office/drawing/2014/main" id="{6FFAF555-36E5-6E79-9CE7-E34DD6DC3CAC}"/>
              </a:ext>
            </a:extLst>
          </p:cNvPr>
          <p:cNvSpPr>
            <a:spLocks noGrp="1"/>
          </p:cNvSpPr>
          <p:nvPr>
            <p:ph type="sldNum" sz="quarter" idx="21"/>
          </p:nvPr>
        </p:nvSpPr>
        <p:spPr/>
        <p:txBody>
          <a:bodyPr/>
          <a:lstStyle/>
          <a:p>
            <a:fld id="{65A6D213-0805-4C3E-849D-17C75FD348C3}" type="slidenum">
              <a:rPr lang="de-DE" smtClean="0"/>
              <a:t>136</a:t>
            </a:fld>
            <a:endParaRPr lang="de-DE" dirty="0"/>
          </a:p>
        </p:txBody>
      </p:sp>
      <p:sp>
        <p:nvSpPr>
          <p:cNvPr id="7" name="Rectangle 1">
            <a:extLst>
              <a:ext uri="{FF2B5EF4-FFF2-40B4-BE49-F238E27FC236}">
                <a16:creationId xmlns:a16="http://schemas.microsoft.com/office/drawing/2014/main" id="{11BA660E-A8A9-FC72-F129-4F4CEB7399A1}"/>
              </a:ext>
            </a:extLst>
          </p:cNvPr>
          <p:cNvSpPr txBox="1">
            <a:spLocks noChangeArrowheads="1"/>
          </p:cNvSpPr>
          <p:nvPr/>
        </p:nvSpPr>
        <p:spPr bwMode="auto">
          <a:xfrm>
            <a:off x="838200" y="1660238"/>
            <a:ext cx="10604136" cy="2171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2" action="ppaction://hlinksldjump"/>
              </a:rPr>
              <a:t>[1]. </a:t>
            </a:r>
            <a:r>
              <a:rPr kumimoji="0" lang="en-US" altLang="en-US" sz="2000" b="0" i="0" u="none" strike="noStrike" kern="1200" cap="none" spc="0" normalizeH="0" baseline="0" noProof="0" dirty="0">
                <a:ln>
                  <a:noFill/>
                </a:ln>
                <a:solidFill>
                  <a:prstClr val="black"/>
                </a:solidFill>
                <a:effectLst/>
                <a:uLnTx/>
                <a:uFillTx/>
                <a:latin typeface="Aptos" panose="02110004020202020204"/>
                <a:ea typeface="+mn-ea"/>
                <a:cs typeface="+mn-cs"/>
              </a:rPr>
              <a:t>Bonfiglioli (accessed 19 Oct 2025). Solutions</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for Wind. </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3"/>
              </a:rPr>
              <a:t>https://www.bonfiglioli.com/_default_upload_bucket/TR_CAT_WIND_STD_ENG_R05_0.pdf</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indent="0">
              <a:buNone/>
            </a:pPr>
            <a:r>
              <a:rPr lang="en-US" altLang="en-US" sz="2000" dirty="0">
                <a:solidFill>
                  <a:prstClr val="black"/>
                </a:solidFill>
                <a:hlinkClick r:id="rId4" action="ppaction://hlinkfile"/>
              </a:rPr>
              <a:t>[2]. </a:t>
            </a:r>
            <a:r>
              <a:rPr lang="en-US" sz="2000" dirty="0"/>
              <a:t>WEC Development Project</a:t>
            </a:r>
            <a:r>
              <a:rPr lang="en-GB" sz="2000" dirty="0"/>
              <a:t>: Optimus Shakti 5.0 Machine Bed and Yaw System Final Report.</a:t>
            </a:r>
          </a:p>
          <a:p>
            <a:pPr marL="0" indent="0">
              <a:buNone/>
            </a:pPr>
            <a:r>
              <a:rPr lang="en-GB" altLang="en-US" sz="2000" dirty="0">
                <a:solidFill>
                  <a:prstClr val="black"/>
                </a:solidFill>
                <a:hlinkClick r:id="rId5" action="ppaction://hlinkfile"/>
              </a:rPr>
              <a:t>[3]. </a:t>
            </a:r>
            <a:r>
              <a:rPr lang="en-US" sz="2000" dirty="0"/>
              <a:t>Master Wind Engineering Project Optimus 92LE </a:t>
            </a:r>
            <a:r>
              <a:rPr lang="en-GB" sz="2000" dirty="0"/>
              <a:t>Machine Bed and Yaw System </a:t>
            </a:r>
            <a:endParaRPr kumimoji="0" lang="en-GB" altLang="en-US" sz="2000" i="0" u="none" strike="noStrike" kern="1200" cap="none" spc="0" normalizeH="0" baseline="0" noProof="0" dirty="0">
              <a:ln>
                <a:noFill/>
              </a:ln>
              <a:solidFill>
                <a:prstClr val="black"/>
              </a:solidFill>
              <a:effectLst/>
              <a:uLnTx/>
              <a:uFillTx/>
              <a:ea typeface="+mn-ea"/>
              <a:cs typeface="+mn-cs"/>
            </a:endParaRPr>
          </a:p>
          <a:p>
            <a:pPr marL="0" indent="0">
              <a:buNone/>
            </a:pPr>
            <a:endParaRPr kumimoji="0" lang="en-US" altLang="en-US" sz="200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234512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FF1E788-369D-9A8F-8F84-AD852E9D2EDA}"/>
              </a:ext>
            </a:extLst>
          </p:cNvPr>
          <p:cNvSpPr>
            <a:spLocks noGrp="1"/>
          </p:cNvSpPr>
          <p:nvPr>
            <p:ph type="ctrTitle"/>
          </p:nvPr>
        </p:nvSpPr>
        <p:spPr/>
        <p:txBody>
          <a:bodyPr/>
          <a:lstStyle/>
          <a:p>
            <a:r>
              <a:rPr lang="it-IT" b="1" dirty="0">
                <a:latin typeface="Times New Roman" pitchFamily="18" charset="0"/>
                <a:cs typeface="Times New Roman" pitchFamily="18" charset="0"/>
              </a:rPr>
              <a:t>Weekly report: Tower structure </a:t>
            </a:r>
            <a:endParaRPr lang="en-GB" b="1" dirty="0"/>
          </a:p>
        </p:txBody>
      </p:sp>
      <p:sp>
        <p:nvSpPr>
          <p:cNvPr id="10" name="Subtitle 2">
            <a:extLst>
              <a:ext uri="{FF2B5EF4-FFF2-40B4-BE49-F238E27FC236}">
                <a16:creationId xmlns:a16="http://schemas.microsoft.com/office/drawing/2014/main" id="{277A63BB-08BE-619B-2533-3CC69CC19E93}"/>
              </a:ext>
            </a:extLst>
          </p:cNvPr>
          <p:cNvSpPr>
            <a:spLocks noGrp="1"/>
          </p:cNvSpPr>
          <p:nvPr>
            <p:ph type="subTitle" idx="1"/>
          </p:nvPr>
        </p:nvSpPr>
        <p:spPr>
          <a:xfrm>
            <a:off x="1524000" y="3429000"/>
            <a:ext cx="9144000" cy="2032000"/>
          </a:xfrm>
        </p:spPr>
        <p:txBody>
          <a:bodyPr>
            <a:normAutofit/>
          </a:bodyPr>
          <a:lstStyle/>
          <a:p>
            <a:r>
              <a:rPr lang="it-IT" sz="2000" dirty="0">
                <a:latin typeface="Times New Roman" pitchFamily="18" charset="0"/>
                <a:cs typeface="Times New Roman" pitchFamily="18" charset="0"/>
              </a:rPr>
              <a:t>Week number: 06</a:t>
            </a:r>
          </a:p>
          <a:p>
            <a:r>
              <a:rPr lang="it-IT" sz="2000" dirty="0">
                <a:latin typeface="Times New Roman" pitchFamily="18" charset="0"/>
                <a:cs typeface="Times New Roman" pitchFamily="18" charset="0"/>
              </a:rPr>
              <a:t>Date: 04/11/2025</a:t>
            </a:r>
          </a:p>
          <a:p>
            <a:r>
              <a:rPr lang="it-IT" sz="2000" dirty="0">
                <a:latin typeface="Times New Roman" pitchFamily="18" charset="0"/>
                <a:cs typeface="Times New Roman" pitchFamily="18" charset="0"/>
              </a:rPr>
              <a:t>Supervisor: Prof. Faber</a:t>
            </a:r>
            <a:endParaRPr lang="en-GB" sz="2000" dirty="0">
              <a:latin typeface="Times New Roman" pitchFamily="18" charset="0"/>
              <a:cs typeface="Times New Roman" pitchFamily="18" charset="0"/>
            </a:endParaRPr>
          </a:p>
        </p:txBody>
      </p:sp>
      <p:sp>
        <p:nvSpPr>
          <p:cNvPr id="13" name="Textfeld 12">
            <a:extLst>
              <a:ext uri="{FF2B5EF4-FFF2-40B4-BE49-F238E27FC236}">
                <a16:creationId xmlns:a16="http://schemas.microsoft.com/office/drawing/2014/main" id="{132D16E5-6BE7-8FC8-CFB3-81C918BB45F1}"/>
              </a:ext>
            </a:extLst>
          </p:cNvPr>
          <p:cNvSpPr txBox="1"/>
          <p:nvPr/>
        </p:nvSpPr>
        <p:spPr>
          <a:xfrm>
            <a:off x="2172911" y="4701104"/>
            <a:ext cx="7370674" cy="338554"/>
          </a:xfrm>
          <a:prstGeom prst="rect">
            <a:avLst/>
          </a:prstGeom>
          <a:noFill/>
        </p:spPr>
        <p:txBody>
          <a:bodyPr wrap="square" rtlCol="0">
            <a:spAutoFit/>
          </a:bodyPr>
          <a:lstStyle/>
          <a:p>
            <a:pPr algn="ctr"/>
            <a:r>
              <a:rPr lang="de-DE" sz="1600" dirty="0">
                <a:latin typeface="Times New Roman" pitchFamily="18" charset="0"/>
                <a:cs typeface="Times New Roman" pitchFamily="18" charset="0"/>
              </a:rPr>
              <a:t>Group members:  Ibrahim Mostafa, Mohammed Eldemerdash, Kirollos Ghaly</a:t>
            </a:r>
          </a:p>
        </p:txBody>
      </p:sp>
      <p:sp>
        <p:nvSpPr>
          <p:cNvPr id="2" name="Textfeld 12">
            <a:extLst>
              <a:ext uri="{FF2B5EF4-FFF2-40B4-BE49-F238E27FC236}">
                <a16:creationId xmlns:a16="http://schemas.microsoft.com/office/drawing/2014/main" id="{F1A690F4-D79D-8EBC-12DE-D491129BCFF6}"/>
              </a:ext>
            </a:extLst>
          </p:cNvPr>
          <p:cNvSpPr txBox="1"/>
          <p:nvPr/>
        </p:nvSpPr>
        <p:spPr>
          <a:xfrm>
            <a:off x="2172911" y="5081052"/>
            <a:ext cx="7370674" cy="338554"/>
          </a:xfrm>
          <a:prstGeom prst="rect">
            <a:avLst/>
          </a:prstGeom>
          <a:noFill/>
        </p:spPr>
        <p:txBody>
          <a:bodyPr wrap="square" rtlCol="0">
            <a:spAutoFit/>
          </a:bodyPr>
          <a:lstStyle/>
          <a:p>
            <a:pPr algn="ctr"/>
            <a:r>
              <a:rPr lang="de-DE" sz="1600" b="1" dirty="0">
                <a:latin typeface="Times New Roman" pitchFamily="18" charset="0"/>
                <a:cs typeface="Times New Roman" pitchFamily="18" charset="0"/>
              </a:rPr>
              <a:t>Speaker: Ibrahim Mostafa(770134)</a:t>
            </a:r>
          </a:p>
        </p:txBody>
      </p:sp>
      <p:sp>
        <p:nvSpPr>
          <p:cNvPr id="9" name="Foliennummernplatzhalter 24">
            <a:extLst>
              <a:ext uri="{FF2B5EF4-FFF2-40B4-BE49-F238E27FC236}">
                <a16:creationId xmlns:a16="http://schemas.microsoft.com/office/drawing/2014/main" id="{98408CB7-B6A0-46F5-ABCE-5E527AA1E6EC}"/>
              </a:ext>
            </a:extLst>
          </p:cNvPr>
          <p:cNvSpPr txBox="1">
            <a:spLocks/>
          </p:cNvSpPr>
          <p:nvPr/>
        </p:nvSpPr>
        <p:spPr>
          <a:xfrm>
            <a:off x="1949570" y="6566803"/>
            <a:ext cx="928958"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 </a:t>
            </a:r>
            <a:fld id="{013F6232-4F06-48BA-8F69-BF531F607829}" type="slidenum">
              <a:rPr lang="en-GB" smtClean="0"/>
              <a:pPr algn="ctr"/>
              <a:t>137</a:t>
            </a:fld>
            <a:endParaRPr lang="en-GB" dirty="0"/>
          </a:p>
        </p:txBody>
      </p:sp>
      <p:sp>
        <p:nvSpPr>
          <p:cNvPr id="11" name="Fußzeilenplatzhalter 5">
            <a:extLst>
              <a:ext uri="{FF2B5EF4-FFF2-40B4-BE49-F238E27FC236}">
                <a16:creationId xmlns:a16="http://schemas.microsoft.com/office/drawing/2014/main" id="{6C33708F-5C1C-4DEB-9893-96704EE48E03}"/>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2" name="Textfeld 12">
            <a:extLst>
              <a:ext uri="{FF2B5EF4-FFF2-40B4-BE49-F238E27FC236}">
                <a16:creationId xmlns:a16="http://schemas.microsoft.com/office/drawing/2014/main" id="{55185CE4-A5C3-45EC-B552-A42597EFE5E0}"/>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a:t>
            </a:r>
            <a:r>
              <a:rPr lang="de-DE" sz="1200" b="1" u="sng" dirty="0">
                <a:latin typeface="Times New Roman" pitchFamily="18" charset="0"/>
                <a:cs typeface="Times New Roman" pitchFamily="18" charset="0"/>
              </a:rPr>
              <a:t> </a:t>
            </a:r>
            <a:r>
              <a:rPr lang="de-DE" sz="1200" dirty="0">
                <a:latin typeface="Times New Roman" pitchFamily="18" charset="0"/>
                <a:cs typeface="Times New Roman" pitchFamily="18" charset="0"/>
              </a:rPr>
              <a:t>Mostafa, Mohammed Eldemerdash, Kirolls Ghaly</a:t>
            </a:r>
          </a:p>
        </p:txBody>
      </p:sp>
      <p:sp>
        <p:nvSpPr>
          <p:cNvPr id="15" name="Datumsplatzhalter 4">
            <a:extLst>
              <a:ext uri="{FF2B5EF4-FFF2-40B4-BE49-F238E27FC236}">
                <a16:creationId xmlns:a16="http://schemas.microsoft.com/office/drawing/2014/main" id="{E62260CD-B144-4EB9-8D9D-216FC0CC9477}"/>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spTree>
    <p:extLst>
      <p:ext uri="{BB962C8B-B14F-4D97-AF65-F5344CB8AC3E}">
        <p14:creationId xmlns:p14="http://schemas.microsoft.com/office/powerpoint/2010/main" val="38627930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C01C5AA7-5821-01BD-1AC8-74837347C777}"/>
              </a:ext>
            </a:extLst>
          </p:cNvPr>
          <p:cNvSpPr>
            <a:spLocks noGrp="1"/>
          </p:cNvSpPr>
          <p:nvPr>
            <p:ph type="title"/>
          </p:nvPr>
        </p:nvSpPr>
        <p:spPr/>
        <p:txBody>
          <a:bodyPr>
            <a:normAutofit/>
          </a:bodyPr>
          <a:lstStyle/>
          <a:p>
            <a:r>
              <a:rPr lang="de-DE" sz="2400" b="1" dirty="0">
                <a:latin typeface="Times New Roman" panose="02020603050405020304" pitchFamily="18" charset="0"/>
                <a:ea typeface="+mn-ea"/>
                <a:cs typeface="Times New Roman" panose="02020603050405020304" pitchFamily="18" charset="0"/>
              </a:rPr>
              <a:t>List of contents</a:t>
            </a:r>
          </a:p>
        </p:txBody>
      </p:sp>
      <p:sp>
        <p:nvSpPr>
          <p:cNvPr id="25" name="Foliennummernplatzhalter 24">
            <a:extLst>
              <a:ext uri="{FF2B5EF4-FFF2-40B4-BE49-F238E27FC236}">
                <a16:creationId xmlns:a16="http://schemas.microsoft.com/office/drawing/2014/main" id="{1F1D02DB-C1C0-0C64-772D-D708982E9FB1}"/>
              </a:ext>
            </a:extLst>
          </p:cNvPr>
          <p:cNvSpPr>
            <a:spLocks noGrp="1"/>
          </p:cNvSpPr>
          <p:nvPr>
            <p:ph type="sldNum" sz="quarter" idx="12"/>
          </p:nvPr>
        </p:nvSpPr>
        <p:spPr/>
        <p:txBody>
          <a:bodyPr/>
          <a:lstStyle/>
          <a:p>
            <a:fld id="{013F6232-4F06-48BA-8F69-BF531F607829}" type="slidenum">
              <a:rPr lang="en-GB" smtClean="0"/>
              <a:t>138</a:t>
            </a:fld>
            <a:endParaRPr lang="en-GB" dirty="0"/>
          </a:p>
        </p:txBody>
      </p:sp>
      <p:sp>
        <p:nvSpPr>
          <p:cNvPr id="4" name="Rectangle 3"/>
          <p:cNvSpPr/>
          <p:nvPr/>
        </p:nvSpPr>
        <p:spPr>
          <a:xfrm>
            <a:off x="787400" y="1638300"/>
            <a:ext cx="10261600" cy="984244"/>
          </a:xfrm>
          <a:prstGeom prst="rect">
            <a:avLst/>
          </a:prstGeom>
        </p:spPr>
        <p:txBody>
          <a:bodyPr wrap="square">
            <a:spAutoFit/>
          </a:bodyPr>
          <a:lstStyle/>
          <a:p>
            <a:pPr marL="285750" indent="-285750">
              <a:lnSpc>
                <a:spcPct val="400000"/>
              </a:lnSpc>
              <a:buFont typeface="Arial" pitchFamily="34" charset="0"/>
              <a:buChar char="•"/>
            </a:pPr>
            <a:r>
              <a:rPr lang="en-US" b="1" dirty="0"/>
              <a:t>Check local buckling analysis of the tower </a:t>
            </a:r>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3"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a:t>
            </a:r>
            <a:r>
              <a:rPr lang="de-DE" sz="1200" b="1" u="sng" dirty="0">
                <a:latin typeface="Times New Roman" pitchFamily="18" charset="0"/>
                <a:cs typeface="Times New Roman" pitchFamily="18" charset="0"/>
              </a:rPr>
              <a:t> </a:t>
            </a:r>
            <a:r>
              <a:rPr lang="de-DE" sz="1200" dirty="0">
                <a:latin typeface="Times New Roman" pitchFamily="18" charset="0"/>
                <a:cs typeface="Times New Roman" pitchFamily="18" charset="0"/>
              </a:rPr>
              <a:t>Mostafa, Mohammed Eldemerdash, Kirolls Ghaly</a:t>
            </a:r>
          </a:p>
        </p:txBody>
      </p:sp>
      <p:sp>
        <p:nvSpPr>
          <p:cNvPr id="10" name="Datumsplatzhalter 4">
            <a:extLst>
              <a:ext uri="{FF2B5EF4-FFF2-40B4-BE49-F238E27FC236}">
                <a16:creationId xmlns:a16="http://schemas.microsoft.com/office/drawing/2014/main" id="{F35E6AF1-A9CE-42EF-B943-FE536BD6F6AD}"/>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spTree>
    <p:extLst>
      <p:ext uri="{BB962C8B-B14F-4D97-AF65-F5344CB8AC3E}">
        <p14:creationId xmlns:p14="http://schemas.microsoft.com/office/powerpoint/2010/main" val="3876763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139</a:t>
            </a:fld>
            <a:endParaRPr lang="de-DE"/>
          </a:p>
        </p:txBody>
      </p:sp>
      <p:sp>
        <p:nvSpPr>
          <p:cNvPr id="9" name="TextBox 8"/>
          <p:cNvSpPr txBox="1"/>
          <p:nvPr/>
        </p:nvSpPr>
        <p:spPr>
          <a:xfrm>
            <a:off x="857248" y="787400"/>
            <a:ext cx="3492013" cy="461665"/>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Check local buckling</a:t>
            </a:r>
            <a:endParaRPr lang="de-DE" sz="2400" b="1" dirty="0"/>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2"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 Mostafa, Mohammed Eldemerdash, Kirolls Ghaly</a:t>
            </a:r>
          </a:p>
        </p:txBody>
      </p:sp>
      <mc:AlternateContent xmlns:mc="http://schemas.openxmlformats.org/markup-compatibility/2006" xmlns:a14="http://schemas.microsoft.com/office/drawing/2010/main">
        <mc:Choice Requires="a14">
          <p:sp>
            <p:nvSpPr>
              <p:cNvPr id="17" name="Content Placeholder 13">
                <a:extLst>
                  <a:ext uri="{FF2B5EF4-FFF2-40B4-BE49-F238E27FC236}">
                    <a16:creationId xmlns:a16="http://schemas.microsoft.com/office/drawing/2014/main" id="{F0C6FA40-CAF4-4D06-83F3-EECED8F592E3}"/>
                  </a:ext>
                </a:extLst>
              </p:cNvPr>
              <p:cNvSpPr txBox="1">
                <a:spLocks noGrp="1"/>
              </p:cNvSpPr>
              <p:nvPr>
                <p:ph idx="1"/>
              </p:nvPr>
            </p:nvSpPr>
            <p:spPr>
              <a:xfrm>
                <a:off x="838200" y="1825625"/>
                <a:ext cx="10515600" cy="47239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buNone/>
                </a:pPr>
                <a:r>
                  <a:rPr lang="en-US" i="1" dirty="0">
                    <a:latin typeface="Cambria Math" panose="02040503050406030204" pitchFamily="18" charset="0"/>
                  </a:rPr>
                  <a:t>Shell buckling (local buckling)according to EC3</a:t>
                </a:r>
              </a:p>
              <a:p>
                <a:pPr indent="0">
                  <a:buNone/>
                </a:pPr>
                <a14:m>
                  <m:oMath xmlns:m="http://schemas.openxmlformats.org/officeDocument/2006/math">
                    <m:f>
                      <m:fPr>
                        <m:ctrlPr>
                          <a:rPr lang="ar-EG" sz="2400" i="1">
                            <a:latin typeface="Cambria Math" panose="02040503050406030204" pitchFamily="18" charset="0"/>
                          </a:rPr>
                        </m:ctrlPr>
                      </m:fPr>
                      <m:num>
                        <m:r>
                          <a:rPr lang="en-US" sz="2400" b="0" i="1" smtClean="0">
                            <a:latin typeface="Cambria Math" panose="02040503050406030204" pitchFamily="18" charset="0"/>
                          </a:rPr>
                          <m:t>𝑁𝑑</m:t>
                        </m:r>
                      </m:num>
                      <m:den>
                        <m:r>
                          <a:rPr lang="en-US" sz="2400" b="0" i="1" smtClean="0">
                            <a:latin typeface="Cambria Math" panose="02040503050406030204" pitchFamily="18" charset="0"/>
                          </a:rPr>
                          <m:t>2</m:t>
                        </m:r>
                        <m:r>
                          <a:rPr lang="ar-EG" sz="2400" i="1">
                            <a:latin typeface="Cambria Math"/>
                          </a:rPr>
                          <m:t>𝜋</m:t>
                        </m:r>
                        <m:r>
                          <a:rPr lang="en-US" sz="2400" b="0" i="1" smtClean="0">
                            <a:latin typeface="Cambria Math" panose="02040503050406030204" pitchFamily="18" charset="0"/>
                          </a:rPr>
                          <m:t>𝑅𝑡</m:t>
                        </m:r>
                      </m:den>
                    </m:f>
                    <m:r>
                      <a:rPr lang="ar-EG" sz="2400">
                        <a:latin typeface="Cambria Math"/>
                      </a:rPr>
                      <m:t>+</m:t>
                    </m:r>
                    <m:f>
                      <m:fPr>
                        <m:ctrlPr>
                          <a:rPr lang="ar-EG" sz="2400" i="1">
                            <a:latin typeface="Cambria Math" panose="02040503050406030204" pitchFamily="18" charset="0"/>
                          </a:rPr>
                        </m:ctrlPr>
                      </m:fPr>
                      <m:num>
                        <m:r>
                          <a:rPr lang="en-US" sz="2400" b="0" i="1" smtClean="0">
                            <a:latin typeface="Cambria Math" panose="02040503050406030204" pitchFamily="18" charset="0"/>
                          </a:rPr>
                          <m:t>𝑁𝑒𝑙</m:t>
                        </m:r>
                      </m:num>
                      <m:den>
                        <m:r>
                          <a:rPr lang="en-US" sz="2400" b="0" i="1" smtClean="0">
                            <a:latin typeface="Cambria Math" panose="02040503050406030204" pitchFamily="18" charset="0"/>
                          </a:rPr>
                          <m:t>𝑁𝑒𝑙</m:t>
                        </m:r>
                        <m:r>
                          <a:rPr lang="en-US" sz="2400" b="0" i="1" smtClean="0">
                            <a:latin typeface="Cambria Math" panose="02040503050406030204" pitchFamily="18" charset="0"/>
                          </a:rPr>
                          <m:t>−</m:t>
                        </m:r>
                        <m:r>
                          <a:rPr lang="en-US" sz="2400" b="0" i="1" smtClean="0">
                            <a:latin typeface="Cambria Math" panose="02040503050406030204" pitchFamily="18" charset="0"/>
                          </a:rPr>
                          <m:t>𝑁𝑑</m:t>
                        </m:r>
                      </m:den>
                    </m:f>
                    <m:r>
                      <a:rPr lang="ar-EG" sz="2400">
                        <a:latin typeface="Cambria Math"/>
                      </a:rPr>
                      <m:t>×</m:t>
                    </m:r>
                    <m:f>
                      <m:fPr>
                        <m:ctrlPr>
                          <a:rPr lang="ar-EG" sz="2400" i="1">
                            <a:latin typeface="Cambria Math" panose="02040503050406030204" pitchFamily="18" charset="0"/>
                          </a:rPr>
                        </m:ctrlPr>
                      </m:fPr>
                      <m:num>
                        <m:r>
                          <a:rPr lang="en-US" sz="2400" b="0" i="1" smtClean="0">
                            <a:latin typeface="Cambria Math" panose="02040503050406030204" pitchFamily="18" charset="0"/>
                          </a:rPr>
                          <m:t>𝑀𝑑</m:t>
                        </m:r>
                      </m:num>
                      <m:den>
                        <m:r>
                          <a:rPr lang="ar-EG" sz="2400" i="1">
                            <a:latin typeface="Cambria Math"/>
                          </a:rPr>
                          <m:t>𝜋</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i="1">
                            <a:latin typeface="Cambria Math" panose="02040503050406030204" pitchFamily="18" charset="0"/>
                          </a:rPr>
                          <m:t>𝑡</m:t>
                        </m:r>
                      </m:den>
                    </m:f>
                  </m:oMath>
                </a14:m>
                <a:r>
                  <a:rPr lang="en-US" sz="2400" b="0" dirty="0"/>
                  <a:t>≤</a:t>
                </a:r>
                <a:r>
                  <a:rPr lang="en-US" sz="2400" dirty="0"/>
                  <a:t> </a:t>
                </a:r>
                <a14:m>
                  <m:oMath xmlns:m="http://schemas.openxmlformats.org/officeDocument/2006/math">
                    <m:r>
                      <a:rPr lang="en-US" sz="2400" i="1">
                        <a:latin typeface="Cambria Math"/>
                      </a:rPr>
                      <m:t>𝜎</m:t>
                    </m:r>
                  </m:oMath>
                </a14:m>
                <a:r>
                  <a:rPr lang="en-US" sz="2400" b="0" dirty="0"/>
                  <a:t>cr</a:t>
                </a:r>
              </a:p>
              <a:p>
                <a:pPr indent="0">
                  <a:buNone/>
                </a:pPr>
                <a:endParaRPr lang="en-US" dirty="0"/>
              </a:p>
              <a:p>
                <a:r>
                  <a:rPr lang="en-US" b="1" dirty="0"/>
                  <a:t>Given</a:t>
                </a:r>
              </a:p>
              <a:p>
                <a:pPr>
                  <a:buFont typeface="Arial" panose="020B0604020202020204" pitchFamily="34" charset="0"/>
                  <a:buChar char="•"/>
                </a:pPr>
                <a:r>
                  <a:rPr lang="en-US" dirty="0"/>
                  <a:t>Tower height H=100 m</a:t>
                </a:r>
              </a:p>
              <a:p>
                <a:r>
                  <a:rPr lang="en-US" dirty="0"/>
                  <a:t>Steel S355 → E=210 </a:t>
                </a:r>
                <a:r>
                  <a:rPr lang="en-US" dirty="0" err="1"/>
                  <a:t>GPa</a:t>
                </a:r>
                <a:r>
                  <a:rPr lang="en-US" dirty="0"/>
                  <a:t>=210,000 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𝑚𝑚</m:t>
                        </m:r>
                      </m:e>
                      <m:sup>
                        <m:r>
                          <a:rPr lang="en-US" b="0" i="1" smtClean="0">
                            <a:latin typeface="Cambria Math" panose="02040503050406030204" pitchFamily="18" charset="0"/>
                          </a:rPr>
                          <m:t>2</m:t>
                        </m:r>
                      </m:sup>
                    </m:sSup>
                  </m:oMath>
                </a14:m>
                <a:r>
                  <a:rPr lang="el-GR" dirty="0"/>
                  <a:t>, ν=0.30</a:t>
                </a:r>
              </a:p>
              <a:p>
                <a:pPr>
                  <a:buFont typeface="Arial" panose="020B0604020202020204" pitchFamily="34" charset="0"/>
                  <a:buChar char="•"/>
                </a:pPr>
                <a:r>
                  <a:rPr lang="en-US" dirty="0"/>
                  <a:t>Diameter D=4.8m⇒ R=2.4m</a:t>
                </a:r>
              </a:p>
              <a:p>
                <a:pPr>
                  <a:buFont typeface="Arial" panose="020B0604020202020204" pitchFamily="34" charset="0"/>
                  <a:buChar char="•"/>
                </a:pPr>
                <a:r>
                  <a:rPr lang="en-US" dirty="0"/>
                  <a:t>Design axial force Nd=9855kN</a:t>
                </a:r>
              </a:p>
              <a:p>
                <a:pPr>
                  <a:buFont typeface="Arial" panose="020B0604020202020204" pitchFamily="34" charset="0"/>
                  <a:buChar char="•"/>
                </a:pPr>
                <a:r>
                  <a:rPr lang="en-US" dirty="0"/>
                  <a:t>Design bending moment Md=284 000kn.m</a:t>
                </a:r>
              </a:p>
              <a:p>
                <a:pPr indent="0">
                  <a:buNone/>
                </a:pPr>
                <a:endParaRPr lang="en-US" dirty="0"/>
              </a:p>
              <a:p>
                <a:pPr>
                  <a:buFont typeface="Arial" panose="020B0604020202020204" pitchFamily="34" charset="0"/>
                  <a:buChar char="•"/>
                </a:pPr>
                <a:endParaRPr lang="en-US" b="0" dirty="0"/>
              </a:p>
              <a:p>
                <a:endParaRPr lang="en-US" dirty="0"/>
              </a:p>
            </p:txBody>
          </p:sp>
        </mc:Choice>
        <mc:Fallback xmlns="">
          <p:sp>
            <p:nvSpPr>
              <p:cNvPr id="17" name="Content Placeholder 13">
                <a:extLst>
                  <a:ext uri="{FF2B5EF4-FFF2-40B4-BE49-F238E27FC236}">
                    <a16:creationId xmlns:a16="http://schemas.microsoft.com/office/drawing/2014/main" id="{F0C6FA40-CAF4-4D06-83F3-EECED8F592E3}"/>
                  </a:ext>
                </a:extLst>
              </p:cNvPr>
              <p:cNvSpPr txBox="1">
                <a:spLocks noGrp="1" noRot="1" noChangeAspect="1" noMove="1" noResize="1" noEditPoints="1" noAdjustHandles="1" noChangeArrowheads="1" noChangeShapeType="1" noTextEdit="1"/>
              </p:cNvSpPr>
              <p:nvPr>
                <p:ph idx="1"/>
              </p:nvPr>
            </p:nvSpPr>
            <p:spPr>
              <a:xfrm>
                <a:off x="838200" y="1825625"/>
                <a:ext cx="10515600" cy="4723986"/>
              </a:xfrm>
              <a:prstGeom prst="rect">
                <a:avLst/>
              </a:prstGeom>
              <a:blipFill>
                <a:blip r:embed="rId2"/>
                <a:stretch>
                  <a:fillRect l="-522" t="-1290"/>
                </a:stretch>
              </a:blipFill>
            </p:spPr>
            <p:txBody>
              <a:bodyPr/>
              <a:lstStyle/>
              <a:p>
                <a:r>
                  <a:rPr lang="en-US">
                    <a:noFill/>
                  </a:rPr>
                  <a:t> </a:t>
                </a:r>
              </a:p>
            </p:txBody>
          </p:sp>
        </mc:Fallback>
      </mc:AlternateContent>
      <p:sp>
        <p:nvSpPr>
          <p:cNvPr id="18" name="Datumsplatzhalter 4">
            <a:extLst>
              <a:ext uri="{FF2B5EF4-FFF2-40B4-BE49-F238E27FC236}">
                <a16:creationId xmlns:a16="http://schemas.microsoft.com/office/drawing/2014/main" id="{53CD5083-CB40-47B2-AA00-C27903473F35}"/>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spTree>
    <p:extLst>
      <p:ext uri="{BB962C8B-B14F-4D97-AF65-F5344CB8AC3E}">
        <p14:creationId xmlns:p14="http://schemas.microsoft.com/office/powerpoint/2010/main" val="1092153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659085-D2A7-4274-DC23-E0BF9B767F46}"/>
              </a:ext>
            </a:extLst>
          </p:cNvPr>
          <p:cNvSpPr>
            <a:spLocks noGrp="1"/>
          </p:cNvSpPr>
          <p:nvPr>
            <p:ph idx="1"/>
          </p:nvPr>
        </p:nvSpPr>
        <p:spPr/>
        <p:txBody>
          <a:bodyPr/>
          <a:lstStyle/>
          <a:p>
            <a:r>
              <a:rPr lang="it-IT" dirty="0"/>
              <a:t>Project planning </a:t>
            </a:r>
          </a:p>
          <a:p>
            <a:r>
              <a:rPr lang="it-IT" dirty="0" err="1"/>
              <a:t>Interfaces</a:t>
            </a:r>
            <a:endParaRPr lang="it-IT" dirty="0"/>
          </a:p>
          <a:p>
            <a:r>
              <a:rPr lang="it-IT" dirty="0" err="1"/>
              <a:t>Final</a:t>
            </a:r>
            <a:r>
              <a:rPr lang="it-IT" dirty="0"/>
              <a:t> </a:t>
            </a:r>
            <a:r>
              <a:rPr lang="it-IT" dirty="0" err="1"/>
              <a:t>remarks</a:t>
            </a:r>
            <a:endParaRPr lang="it-IT" dirty="0"/>
          </a:p>
          <a:p>
            <a:endParaRPr lang="en-GB" dirty="0"/>
          </a:p>
        </p:txBody>
      </p:sp>
      <p:sp>
        <p:nvSpPr>
          <p:cNvPr id="3" name="Title 2">
            <a:extLst>
              <a:ext uri="{FF2B5EF4-FFF2-40B4-BE49-F238E27FC236}">
                <a16:creationId xmlns:a16="http://schemas.microsoft.com/office/drawing/2014/main" id="{85083135-F282-7A8F-BFE2-1A6B1D7299E3}"/>
              </a:ext>
            </a:extLst>
          </p:cNvPr>
          <p:cNvSpPr>
            <a:spLocks noGrp="1"/>
          </p:cNvSpPr>
          <p:nvPr>
            <p:ph type="title"/>
          </p:nvPr>
        </p:nvSpPr>
        <p:spPr/>
        <p:txBody>
          <a:bodyPr/>
          <a:lstStyle/>
          <a:p>
            <a:r>
              <a:rPr lang="it-IT" dirty="0"/>
              <a:t>List of </a:t>
            </a:r>
            <a:r>
              <a:rPr lang="it-IT" dirty="0" err="1"/>
              <a:t>contents</a:t>
            </a:r>
            <a:endParaRPr lang="en-GB" dirty="0"/>
          </a:p>
        </p:txBody>
      </p:sp>
      <p:sp>
        <p:nvSpPr>
          <p:cNvPr id="4" name="Date Placeholder 3">
            <a:extLst>
              <a:ext uri="{FF2B5EF4-FFF2-40B4-BE49-F238E27FC236}">
                <a16:creationId xmlns:a16="http://schemas.microsoft.com/office/drawing/2014/main" id="{9EAFBDD8-7330-C9DC-F637-5BC0CC32B35C}"/>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5" name="Footer Placeholder 4">
            <a:extLst>
              <a:ext uri="{FF2B5EF4-FFF2-40B4-BE49-F238E27FC236}">
                <a16:creationId xmlns:a16="http://schemas.microsoft.com/office/drawing/2014/main" id="{55407B20-DA5C-8F7B-E3DD-D6B74AA7A167}"/>
              </a:ext>
            </a:extLst>
          </p:cNvPr>
          <p:cNvSpPr>
            <a:spLocks noGrp="1"/>
          </p:cNvSpPr>
          <p:nvPr>
            <p:ph type="ftr" sz="quarter" idx="11"/>
          </p:nvPr>
        </p:nvSpPr>
        <p:spPr/>
        <p:txBody>
          <a:bodyPr/>
          <a:lstStyle/>
          <a:p>
            <a:r>
              <a:rPr lang="en-GB" dirty="0"/>
              <a:t>Management Team - SI/ Optimus Syria</a:t>
            </a:r>
          </a:p>
        </p:txBody>
      </p:sp>
      <p:sp>
        <p:nvSpPr>
          <p:cNvPr id="6" name="Slide Number Placeholder 5">
            <a:extLst>
              <a:ext uri="{FF2B5EF4-FFF2-40B4-BE49-F238E27FC236}">
                <a16:creationId xmlns:a16="http://schemas.microsoft.com/office/drawing/2014/main" id="{4B1DA657-E8F6-2DAA-DD32-40E5BC90B53F}"/>
              </a:ext>
            </a:extLst>
          </p:cNvPr>
          <p:cNvSpPr>
            <a:spLocks noGrp="1"/>
          </p:cNvSpPr>
          <p:nvPr>
            <p:ph type="sldNum" sz="quarter" idx="12"/>
          </p:nvPr>
        </p:nvSpPr>
        <p:spPr/>
        <p:txBody>
          <a:bodyPr/>
          <a:lstStyle/>
          <a:p>
            <a:fld id="{013F6232-4F06-48BA-8F69-BF531F607829}" type="slidenum">
              <a:rPr lang="en-GB" smtClean="0"/>
              <a:pPr/>
              <a:t>14</a:t>
            </a:fld>
            <a:endParaRPr lang="en-GB" dirty="0"/>
          </a:p>
        </p:txBody>
      </p:sp>
      <p:sp>
        <p:nvSpPr>
          <p:cNvPr id="7" name="Text Placeholder 6">
            <a:extLst>
              <a:ext uri="{FF2B5EF4-FFF2-40B4-BE49-F238E27FC236}">
                <a16:creationId xmlns:a16="http://schemas.microsoft.com/office/drawing/2014/main" id="{B01D1648-AA24-1806-0B19-1C8C6044C567}"/>
              </a:ext>
            </a:extLst>
          </p:cNvPr>
          <p:cNvSpPr>
            <a:spLocks noGrp="1"/>
          </p:cNvSpPr>
          <p:nvPr>
            <p:ph type="body" sz="quarter" idx="18"/>
          </p:nvPr>
        </p:nvSpPr>
        <p:spPr/>
        <p:txBody>
          <a:bodyPr/>
          <a:lstStyle/>
          <a:p>
            <a:r>
              <a:rPr lang="en-GB" dirty="0"/>
              <a:t>Federico De Mita</a:t>
            </a:r>
          </a:p>
        </p:txBody>
      </p:sp>
    </p:spTree>
    <p:extLst>
      <p:ext uri="{BB962C8B-B14F-4D97-AF65-F5344CB8AC3E}">
        <p14:creationId xmlns:p14="http://schemas.microsoft.com/office/powerpoint/2010/main" val="25397178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140</a:t>
            </a:fld>
            <a:endParaRPr lang="de-DE"/>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2"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 Mostafa, Mohammed Eldemerdash, Kirolls Ghaly</a:t>
            </a:r>
          </a:p>
        </p:txBody>
      </p:sp>
      <p:pic>
        <p:nvPicPr>
          <p:cNvPr id="7" name="Picture 6">
            <a:extLst>
              <a:ext uri="{FF2B5EF4-FFF2-40B4-BE49-F238E27FC236}">
                <a16:creationId xmlns:a16="http://schemas.microsoft.com/office/drawing/2014/main" id="{5E8AB798-D9CE-49A4-AA82-997AFDA852BB}"/>
              </a:ext>
            </a:extLst>
          </p:cNvPr>
          <p:cNvPicPr>
            <a:picLocks noChangeAspect="1"/>
          </p:cNvPicPr>
          <p:nvPr/>
        </p:nvPicPr>
        <p:blipFill>
          <a:blip r:embed="rId2"/>
          <a:stretch>
            <a:fillRect/>
          </a:stretch>
        </p:blipFill>
        <p:spPr>
          <a:xfrm>
            <a:off x="1962822" y="1297771"/>
            <a:ext cx="5721211" cy="5220327"/>
          </a:xfrm>
          <a:prstGeom prst="rect">
            <a:avLst/>
          </a:prstGeom>
        </p:spPr>
      </p:pic>
      <p:sp>
        <p:nvSpPr>
          <p:cNvPr id="18" name="TextBox 17">
            <a:extLst>
              <a:ext uri="{FF2B5EF4-FFF2-40B4-BE49-F238E27FC236}">
                <a16:creationId xmlns:a16="http://schemas.microsoft.com/office/drawing/2014/main" id="{B3A71ED3-F950-4390-B797-EE10E6E6802A}"/>
              </a:ext>
            </a:extLst>
          </p:cNvPr>
          <p:cNvSpPr txBox="1"/>
          <p:nvPr/>
        </p:nvSpPr>
        <p:spPr>
          <a:xfrm>
            <a:off x="857248" y="787400"/>
            <a:ext cx="3492013" cy="461665"/>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Check local buckling</a:t>
            </a:r>
            <a:endParaRPr lang="de-DE" sz="2400" b="1" dirty="0"/>
          </a:p>
        </p:txBody>
      </p:sp>
      <p:sp>
        <p:nvSpPr>
          <p:cNvPr id="19" name="Datumsplatzhalter 4">
            <a:extLst>
              <a:ext uri="{FF2B5EF4-FFF2-40B4-BE49-F238E27FC236}">
                <a16:creationId xmlns:a16="http://schemas.microsoft.com/office/drawing/2014/main" id="{FE222C7D-7CE0-468B-A2B0-BF0F4EEB1068}"/>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spTree>
    <p:extLst>
      <p:ext uri="{BB962C8B-B14F-4D97-AF65-F5344CB8AC3E}">
        <p14:creationId xmlns:p14="http://schemas.microsoft.com/office/powerpoint/2010/main" val="41903121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141</a:t>
            </a:fld>
            <a:endParaRPr lang="de-DE"/>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2"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 Mostafa, Mohammed Eldemerdash, Kirolls Ghaly</a:t>
            </a:r>
          </a:p>
        </p:txBody>
      </p:sp>
      <p:pic>
        <p:nvPicPr>
          <p:cNvPr id="3" name="Picture 2">
            <a:extLst>
              <a:ext uri="{FF2B5EF4-FFF2-40B4-BE49-F238E27FC236}">
                <a16:creationId xmlns:a16="http://schemas.microsoft.com/office/drawing/2014/main" id="{692AA5F0-B93C-4DB7-955F-48153AC66953}"/>
              </a:ext>
            </a:extLst>
          </p:cNvPr>
          <p:cNvPicPr>
            <a:picLocks noChangeAspect="1"/>
          </p:cNvPicPr>
          <p:nvPr/>
        </p:nvPicPr>
        <p:blipFill>
          <a:blip r:embed="rId2"/>
          <a:stretch>
            <a:fillRect/>
          </a:stretch>
        </p:blipFill>
        <p:spPr>
          <a:xfrm>
            <a:off x="2414049" y="1438102"/>
            <a:ext cx="6948748" cy="4632498"/>
          </a:xfrm>
          <a:prstGeom prst="rect">
            <a:avLst/>
          </a:prstGeom>
        </p:spPr>
      </p:pic>
      <p:sp>
        <p:nvSpPr>
          <p:cNvPr id="10" name="TextBox 9">
            <a:extLst>
              <a:ext uri="{FF2B5EF4-FFF2-40B4-BE49-F238E27FC236}">
                <a16:creationId xmlns:a16="http://schemas.microsoft.com/office/drawing/2014/main" id="{1E3AC06B-3F4E-4F1E-99D0-A1A10643963C}"/>
              </a:ext>
            </a:extLst>
          </p:cNvPr>
          <p:cNvSpPr txBox="1"/>
          <p:nvPr/>
        </p:nvSpPr>
        <p:spPr>
          <a:xfrm>
            <a:off x="857248" y="787400"/>
            <a:ext cx="3492013" cy="461665"/>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Check local buckling</a:t>
            </a:r>
            <a:endParaRPr lang="de-DE" sz="2400" b="1" dirty="0"/>
          </a:p>
        </p:txBody>
      </p:sp>
      <p:sp>
        <p:nvSpPr>
          <p:cNvPr id="13" name="Datumsplatzhalter 4">
            <a:extLst>
              <a:ext uri="{FF2B5EF4-FFF2-40B4-BE49-F238E27FC236}">
                <a16:creationId xmlns:a16="http://schemas.microsoft.com/office/drawing/2014/main" id="{E865C531-44C1-4F92-9298-3F8E20173858}"/>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spTree>
    <p:extLst>
      <p:ext uri="{BB962C8B-B14F-4D97-AF65-F5344CB8AC3E}">
        <p14:creationId xmlns:p14="http://schemas.microsoft.com/office/powerpoint/2010/main" val="37834633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142</a:t>
            </a:fld>
            <a:endParaRPr lang="de-DE"/>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2"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 Mostafa, Mohammed Eldemerdash, Kirolls Ghaly</a:t>
            </a:r>
          </a:p>
        </p:txBody>
      </p:sp>
      <p:pic>
        <p:nvPicPr>
          <p:cNvPr id="4" name="Picture 3">
            <a:extLst>
              <a:ext uri="{FF2B5EF4-FFF2-40B4-BE49-F238E27FC236}">
                <a16:creationId xmlns:a16="http://schemas.microsoft.com/office/drawing/2014/main" id="{50A05296-F840-4A32-933C-890CE0F3E95E}"/>
              </a:ext>
            </a:extLst>
          </p:cNvPr>
          <p:cNvPicPr>
            <a:picLocks noChangeAspect="1"/>
          </p:cNvPicPr>
          <p:nvPr/>
        </p:nvPicPr>
        <p:blipFill>
          <a:blip r:embed="rId2"/>
          <a:stretch>
            <a:fillRect/>
          </a:stretch>
        </p:blipFill>
        <p:spPr>
          <a:xfrm>
            <a:off x="3181350" y="1423987"/>
            <a:ext cx="6754696" cy="4646613"/>
          </a:xfrm>
          <a:prstGeom prst="rect">
            <a:avLst/>
          </a:prstGeom>
        </p:spPr>
      </p:pic>
      <p:sp>
        <p:nvSpPr>
          <p:cNvPr id="10" name="TextBox 9">
            <a:extLst>
              <a:ext uri="{FF2B5EF4-FFF2-40B4-BE49-F238E27FC236}">
                <a16:creationId xmlns:a16="http://schemas.microsoft.com/office/drawing/2014/main" id="{3CDA95F0-0FCE-4A80-855A-1D371432DA92}"/>
              </a:ext>
            </a:extLst>
          </p:cNvPr>
          <p:cNvSpPr txBox="1"/>
          <p:nvPr/>
        </p:nvSpPr>
        <p:spPr>
          <a:xfrm>
            <a:off x="857248" y="787400"/>
            <a:ext cx="3492013" cy="461665"/>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Check local buckling</a:t>
            </a:r>
            <a:endParaRPr lang="de-DE" sz="2400" b="1" dirty="0"/>
          </a:p>
        </p:txBody>
      </p:sp>
      <p:sp>
        <p:nvSpPr>
          <p:cNvPr id="13" name="Datumsplatzhalter 4">
            <a:extLst>
              <a:ext uri="{FF2B5EF4-FFF2-40B4-BE49-F238E27FC236}">
                <a16:creationId xmlns:a16="http://schemas.microsoft.com/office/drawing/2014/main" id="{7BF5F78A-A716-4A54-B88C-CAF7D2402BCD}"/>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spTree>
    <p:extLst>
      <p:ext uri="{BB962C8B-B14F-4D97-AF65-F5344CB8AC3E}">
        <p14:creationId xmlns:p14="http://schemas.microsoft.com/office/powerpoint/2010/main" val="25061161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143</a:t>
            </a:fld>
            <a:endParaRPr lang="de-DE"/>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2"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 Mostafa, Mohammed Eldemerdash, Kirolls Ghaly</a:t>
            </a:r>
          </a:p>
        </p:txBody>
      </p:sp>
      <p:pic>
        <p:nvPicPr>
          <p:cNvPr id="3" name="Picture 2">
            <a:extLst>
              <a:ext uri="{FF2B5EF4-FFF2-40B4-BE49-F238E27FC236}">
                <a16:creationId xmlns:a16="http://schemas.microsoft.com/office/drawing/2014/main" id="{4837E26B-ECDB-422B-8206-46767BAFC8A9}"/>
              </a:ext>
            </a:extLst>
          </p:cNvPr>
          <p:cNvPicPr>
            <a:picLocks noChangeAspect="1"/>
          </p:cNvPicPr>
          <p:nvPr/>
        </p:nvPicPr>
        <p:blipFill>
          <a:blip r:embed="rId2"/>
          <a:stretch>
            <a:fillRect/>
          </a:stretch>
        </p:blipFill>
        <p:spPr>
          <a:xfrm>
            <a:off x="2698058" y="1380448"/>
            <a:ext cx="6601563" cy="5155284"/>
          </a:xfrm>
          <a:prstGeom prst="rect">
            <a:avLst/>
          </a:prstGeom>
        </p:spPr>
      </p:pic>
      <p:sp>
        <p:nvSpPr>
          <p:cNvPr id="10" name="TextBox 9">
            <a:extLst>
              <a:ext uri="{FF2B5EF4-FFF2-40B4-BE49-F238E27FC236}">
                <a16:creationId xmlns:a16="http://schemas.microsoft.com/office/drawing/2014/main" id="{3EB3F3AD-9311-49F8-AD91-8E8DADDC6D38}"/>
              </a:ext>
            </a:extLst>
          </p:cNvPr>
          <p:cNvSpPr txBox="1"/>
          <p:nvPr/>
        </p:nvSpPr>
        <p:spPr>
          <a:xfrm>
            <a:off x="857248" y="787400"/>
            <a:ext cx="3492013" cy="461665"/>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Check local buckling</a:t>
            </a:r>
            <a:endParaRPr lang="de-DE" sz="2400" b="1" dirty="0"/>
          </a:p>
        </p:txBody>
      </p:sp>
      <p:sp>
        <p:nvSpPr>
          <p:cNvPr id="13" name="Datumsplatzhalter 4">
            <a:extLst>
              <a:ext uri="{FF2B5EF4-FFF2-40B4-BE49-F238E27FC236}">
                <a16:creationId xmlns:a16="http://schemas.microsoft.com/office/drawing/2014/main" id="{DFED7E84-1D94-453A-87FD-437E012946BC}"/>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spTree>
    <p:extLst>
      <p:ext uri="{BB962C8B-B14F-4D97-AF65-F5344CB8AC3E}">
        <p14:creationId xmlns:p14="http://schemas.microsoft.com/office/powerpoint/2010/main" val="5043341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144</a:t>
            </a:fld>
            <a:endParaRPr lang="de-DE"/>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2"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 Mostafa, Mohammed Eldemerdash, Kirolls Ghaly</a:t>
            </a:r>
          </a:p>
        </p:txBody>
      </p:sp>
      <p:pic>
        <p:nvPicPr>
          <p:cNvPr id="4" name="Picture 3">
            <a:extLst>
              <a:ext uri="{FF2B5EF4-FFF2-40B4-BE49-F238E27FC236}">
                <a16:creationId xmlns:a16="http://schemas.microsoft.com/office/drawing/2014/main" id="{505B1DB3-8B8D-401E-9E4D-1D1A8E6E823C}"/>
              </a:ext>
            </a:extLst>
          </p:cNvPr>
          <p:cNvPicPr>
            <a:picLocks noChangeAspect="1"/>
          </p:cNvPicPr>
          <p:nvPr/>
        </p:nvPicPr>
        <p:blipFill>
          <a:blip r:embed="rId2"/>
          <a:stretch>
            <a:fillRect/>
          </a:stretch>
        </p:blipFill>
        <p:spPr>
          <a:xfrm>
            <a:off x="2951263" y="1486314"/>
            <a:ext cx="5795172" cy="5026873"/>
          </a:xfrm>
          <a:prstGeom prst="rect">
            <a:avLst/>
          </a:prstGeom>
        </p:spPr>
      </p:pic>
      <p:sp>
        <p:nvSpPr>
          <p:cNvPr id="13" name="TextBox 12">
            <a:extLst>
              <a:ext uri="{FF2B5EF4-FFF2-40B4-BE49-F238E27FC236}">
                <a16:creationId xmlns:a16="http://schemas.microsoft.com/office/drawing/2014/main" id="{147019A2-B8FE-41CE-BF50-5331D014020C}"/>
              </a:ext>
            </a:extLst>
          </p:cNvPr>
          <p:cNvSpPr txBox="1"/>
          <p:nvPr/>
        </p:nvSpPr>
        <p:spPr>
          <a:xfrm>
            <a:off x="857248" y="787400"/>
            <a:ext cx="3492013" cy="461665"/>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Check local buckling</a:t>
            </a:r>
            <a:endParaRPr lang="de-DE" sz="2400" b="1" dirty="0"/>
          </a:p>
        </p:txBody>
      </p:sp>
      <p:sp>
        <p:nvSpPr>
          <p:cNvPr id="14" name="Datumsplatzhalter 4">
            <a:extLst>
              <a:ext uri="{FF2B5EF4-FFF2-40B4-BE49-F238E27FC236}">
                <a16:creationId xmlns:a16="http://schemas.microsoft.com/office/drawing/2014/main" id="{CC5C7E3E-A9BB-487B-873D-931A59C6605A}"/>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spTree>
    <p:extLst>
      <p:ext uri="{BB962C8B-B14F-4D97-AF65-F5344CB8AC3E}">
        <p14:creationId xmlns:p14="http://schemas.microsoft.com/office/powerpoint/2010/main" val="21829730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145</a:t>
            </a:fld>
            <a:endParaRPr lang="de-DE"/>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2"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 Mostafa, Mohammed Eldemerdash, Kirolls Ghaly</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119F51-2FF6-4A6A-9776-353BDD3AADED}"/>
                  </a:ext>
                </a:extLst>
              </p:cNvPr>
              <p:cNvSpPr txBox="1"/>
              <p:nvPr/>
            </p:nvSpPr>
            <p:spPr>
              <a:xfrm>
                <a:off x="1545889" y="1575158"/>
                <a:ext cx="5119444" cy="13542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7. Check Condition</a:t>
                </a:r>
              </a:p>
              <a:p>
                <a14:m>
                  <m:oMath xmlns:m="http://schemas.openxmlformats.org/officeDocument/2006/math">
                    <m:r>
                      <a:rPr lang="ar-EG" sz="1600" i="1" smtClean="0">
                        <a:latin typeface="Cambria Math"/>
                      </a:rPr>
                      <m:t>𝜎</m:t>
                    </m:r>
                    <m:r>
                      <m:rPr>
                        <m:sty m:val="p"/>
                      </m:rPr>
                      <a:rPr lang="en-US" sz="1600" b="0" i="0" smtClean="0">
                        <a:latin typeface="Cambria Math" panose="02040503050406030204" pitchFamily="18" charset="0"/>
                      </a:rPr>
                      <m:t>N</m:t>
                    </m:r>
                    <m:r>
                      <a:rPr lang="en-US" sz="1600" b="0" i="0" smtClean="0">
                        <a:latin typeface="Cambria Math" panose="02040503050406030204" pitchFamily="18" charset="0"/>
                      </a:rPr>
                      <m:t>+</m:t>
                    </m:r>
                    <m:r>
                      <a:rPr lang="ar-EG" sz="1600" i="1">
                        <a:latin typeface="Cambria Math"/>
                      </a:rPr>
                      <m:t>𝜎</m:t>
                    </m:r>
                    <m:r>
                      <m:rPr>
                        <m:sty m:val="p"/>
                      </m:rPr>
                      <a:rPr lang="en-US" sz="1600" b="0" i="0" smtClean="0">
                        <a:latin typeface="Cambria Math" panose="02040503050406030204" pitchFamily="18" charset="0"/>
                      </a:rPr>
                      <m:t>M</m:t>
                    </m:r>
                    <m:r>
                      <a:rPr lang="ar-EG" sz="1600">
                        <a:latin typeface="Cambria Math"/>
                      </a:rPr>
                      <m:t>=</m:t>
                    </m:r>
                    <m:r>
                      <a:rPr lang="en-US" sz="1600" b="0" i="1" smtClean="0">
                        <a:latin typeface="Cambria Math" panose="02040503050406030204" pitchFamily="18" charset="0"/>
                      </a:rPr>
                      <m:t>321</m:t>
                    </m:r>
                    <m:r>
                      <a:rPr lang="en-US" sz="1600" b="0" i="1" smtClean="0">
                        <a:latin typeface="Cambria Math" panose="02040503050406030204" pitchFamily="18" charset="0"/>
                      </a:rPr>
                      <m:t>.</m:t>
                    </m:r>
                    <m:r>
                      <a:rPr lang="en-US" sz="1600" b="0" i="1" smtClean="0">
                        <a:latin typeface="Cambria Math" panose="02040503050406030204" pitchFamily="18" charset="0"/>
                      </a:rPr>
                      <m:t>7</m:t>
                    </m:r>
                    <m:r>
                      <m:rPr>
                        <m:nor/>
                      </m:rPr>
                      <a:rPr lang="ar-EG" sz="1600" i="1"/>
                      <m:t>  </m:t>
                    </m:r>
                    <m:sSup>
                      <m:sSupPr>
                        <m:ctrlPr>
                          <a:rPr lang="ar-EG" sz="1600" i="1">
                            <a:latin typeface="Cambria Math" panose="02040503050406030204" pitchFamily="18" charset="0"/>
                          </a:rPr>
                        </m:ctrlPr>
                      </m:sSupPr>
                      <m:e>
                        <m:r>
                          <m:rPr>
                            <m:nor/>
                          </m:rPr>
                          <a:rPr lang="en-US" sz="1600" i="1"/>
                          <m:t>N</m:t>
                        </m:r>
                        <m:r>
                          <m:rPr>
                            <m:nor/>
                          </m:rPr>
                          <a:rPr lang="en-US" sz="1600" i="1"/>
                          <m:t>/</m:t>
                        </m:r>
                        <m:r>
                          <m:rPr>
                            <m:nor/>
                          </m:rPr>
                          <a:rPr lang="en-US" sz="1600" i="1"/>
                          <m:t>mm</m:t>
                        </m:r>
                      </m:e>
                      <m:sup>
                        <m:r>
                          <a:rPr lang="ar-EG" sz="1600">
                            <a:latin typeface="Cambria Math"/>
                          </a:rPr>
                          <m:t>2</m:t>
                        </m:r>
                      </m:sup>
                    </m:sSup>
                    <m:r>
                      <m:rPr>
                        <m:nor/>
                      </m:rPr>
                      <a:rPr lang="en-US" sz="1600"/>
                      <m:t>&lt;</m:t>
                    </m:r>
                    <m:r>
                      <a:rPr lang="en-US" sz="1600" b="0" i="0" smtClean="0">
                        <a:latin typeface="Cambria Math" panose="02040503050406030204" pitchFamily="18" charset="0"/>
                      </a:rPr>
                      <m:t>322</m:t>
                    </m:r>
                    <m:r>
                      <a:rPr lang="en-US" sz="1600" b="0" i="0" smtClean="0">
                        <a:latin typeface="Cambria Math" panose="02040503050406030204" pitchFamily="18" charset="0"/>
                      </a:rPr>
                      <m:t>.</m:t>
                    </m:r>
                    <m:r>
                      <a:rPr lang="en-US" sz="1600" b="0" i="0" smtClean="0">
                        <a:latin typeface="Cambria Math" panose="02040503050406030204" pitchFamily="18" charset="0"/>
                      </a:rPr>
                      <m:t>7</m:t>
                    </m:r>
                    <m:r>
                      <m:rPr>
                        <m:nor/>
                      </m:rPr>
                      <a:rPr lang="ar-EG" sz="1600" i="1"/>
                      <m:t> </m:t>
                    </m:r>
                    <m:sSup>
                      <m:sSupPr>
                        <m:ctrlPr>
                          <a:rPr lang="ar-EG" sz="1600" i="1">
                            <a:latin typeface="Cambria Math" panose="02040503050406030204" pitchFamily="18" charset="0"/>
                          </a:rPr>
                        </m:ctrlPr>
                      </m:sSupPr>
                      <m:e>
                        <m:r>
                          <m:rPr>
                            <m:nor/>
                          </m:rPr>
                          <a:rPr lang="en-US" sz="1600" i="1"/>
                          <m:t>N</m:t>
                        </m:r>
                        <m:r>
                          <m:rPr>
                            <m:nor/>
                          </m:rPr>
                          <a:rPr lang="en-US" sz="1600" i="1"/>
                          <m:t>/</m:t>
                        </m:r>
                        <m:r>
                          <m:rPr>
                            <m:nor/>
                          </m:rPr>
                          <a:rPr lang="en-US" sz="1600" i="1"/>
                          <m:t>mm</m:t>
                        </m:r>
                      </m:e>
                      <m:sup>
                        <m:r>
                          <a:rPr lang="ar-EG" sz="1600">
                            <a:latin typeface="Cambria Math"/>
                          </a:rPr>
                          <m:t>2</m:t>
                        </m:r>
                      </m:sup>
                    </m:sSup>
                  </m:oMath>
                </a14:m>
                <a:r>
                  <a:rPr lang="en-US" sz="1600" b="0" dirty="0"/>
                  <a:t> </a:t>
                </a:r>
              </a:p>
              <a:p>
                <a:endParaRPr lang="en-US" sz="1600" b="1" dirty="0"/>
              </a:p>
              <a:p>
                <a:r>
                  <a:rPr lang="en-US" sz="1600" dirty="0"/>
                  <a:t>✅ </a:t>
                </a:r>
                <a:r>
                  <a:rPr lang="en-US" sz="1600" b="1" dirty="0"/>
                  <a:t>OK (safe)</a:t>
                </a:r>
                <a:br>
                  <a:rPr lang="en-US" dirty="0"/>
                </a:br>
                <a:endParaRPr lang="en-US" dirty="0"/>
              </a:p>
            </p:txBody>
          </p:sp>
        </mc:Choice>
        <mc:Fallback xmlns="">
          <p:sp>
            <p:nvSpPr>
              <p:cNvPr id="15" name="TextBox 14">
                <a:extLst>
                  <a:ext uri="{FF2B5EF4-FFF2-40B4-BE49-F238E27FC236}">
                    <a16:creationId xmlns:a16="http://schemas.microsoft.com/office/drawing/2014/main" id="{17119F51-2FF6-4A6A-9776-353BDD3AADED}"/>
                  </a:ext>
                </a:extLst>
              </p:cNvPr>
              <p:cNvSpPr txBox="1">
                <a:spLocks noRot="1" noChangeAspect="1" noMove="1" noResize="1" noEditPoints="1" noAdjustHandles="1" noChangeArrowheads="1" noChangeShapeType="1" noTextEdit="1"/>
              </p:cNvSpPr>
              <p:nvPr/>
            </p:nvSpPr>
            <p:spPr>
              <a:xfrm>
                <a:off x="1545889" y="1575158"/>
                <a:ext cx="5119444" cy="1354217"/>
              </a:xfrm>
              <a:prstGeom prst="rect">
                <a:avLst/>
              </a:prstGeom>
              <a:blipFill>
                <a:blip r:embed="rId2"/>
                <a:stretch>
                  <a:fillRect l="-715" t="-1345"/>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AC9EE83-F41A-44FE-8A27-E28AA19B6A36}"/>
              </a:ext>
            </a:extLst>
          </p:cNvPr>
          <p:cNvSpPr txBox="1"/>
          <p:nvPr/>
        </p:nvSpPr>
        <p:spPr>
          <a:xfrm>
            <a:off x="857248" y="787400"/>
            <a:ext cx="3492013" cy="461665"/>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Check local buckling</a:t>
            </a:r>
            <a:endParaRPr lang="de-DE" sz="2400" b="1" dirty="0"/>
          </a:p>
        </p:txBody>
      </p:sp>
      <p:sp>
        <p:nvSpPr>
          <p:cNvPr id="20" name="Datumsplatzhalter 4">
            <a:extLst>
              <a:ext uri="{FF2B5EF4-FFF2-40B4-BE49-F238E27FC236}">
                <a16:creationId xmlns:a16="http://schemas.microsoft.com/office/drawing/2014/main" id="{7E0F1713-2383-4FEB-9FF7-86395432CEB4}"/>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spTree>
    <p:extLst>
      <p:ext uri="{BB962C8B-B14F-4D97-AF65-F5344CB8AC3E}">
        <p14:creationId xmlns:p14="http://schemas.microsoft.com/office/powerpoint/2010/main" val="177768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146</a:t>
            </a:fld>
            <a:endParaRPr lang="de-DE"/>
          </a:p>
        </p:txBody>
      </p:sp>
      <p:sp>
        <p:nvSpPr>
          <p:cNvPr id="10" name="TextBox 9"/>
          <p:cNvSpPr txBox="1"/>
          <p:nvPr/>
        </p:nvSpPr>
        <p:spPr>
          <a:xfrm>
            <a:off x="857249" y="787400"/>
            <a:ext cx="377943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Sketch of tower dimensions</a:t>
            </a:r>
            <a:endParaRPr lang="de-DE" sz="2400" b="1" dirty="0">
              <a:latin typeface="Times New Roman" panose="02020603050405020304" pitchFamily="18" charset="0"/>
              <a:cs typeface="Times New Roman" panose="02020603050405020304" pitchFamily="18" charset="0"/>
            </a:endParaRPr>
          </a:p>
        </p:txBody>
      </p:sp>
      <p:sp>
        <p:nvSpPr>
          <p:cNvPr id="12"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Tower structure team/ </a:t>
            </a:r>
            <a:r>
              <a:rPr lang="en-GB" dirty="0" err="1"/>
              <a:t>Optimus</a:t>
            </a:r>
            <a:r>
              <a:rPr lang="en-GB" dirty="0"/>
              <a:t> Syria</a:t>
            </a:r>
          </a:p>
        </p:txBody>
      </p:sp>
      <p:sp>
        <p:nvSpPr>
          <p:cNvPr id="14"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Group members: Ibrahim</a:t>
            </a:r>
            <a:r>
              <a:rPr lang="de-DE" sz="1200" b="1" u="sng" dirty="0">
                <a:latin typeface="Times New Roman" pitchFamily="18" charset="0"/>
                <a:cs typeface="Times New Roman" pitchFamily="18" charset="0"/>
              </a:rPr>
              <a:t> </a:t>
            </a:r>
            <a:r>
              <a:rPr lang="de-DE" sz="1200" dirty="0">
                <a:latin typeface="Times New Roman" pitchFamily="18" charset="0"/>
                <a:cs typeface="Times New Roman" pitchFamily="18" charset="0"/>
              </a:rPr>
              <a:t>Mostafa, Mohammed Eldemerdash, Kirolls Ghaly</a:t>
            </a:r>
          </a:p>
        </p:txBody>
      </p:sp>
      <p:sp>
        <p:nvSpPr>
          <p:cNvPr id="3" name="Datumsplatzhalter 4">
            <a:extLst>
              <a:ext uri="{FF2B5EF4-FFF2-40B4-BE49-F238E27FC236}">
                <a16:creationId xmlns:a16="http://schemas.microsoft.com/office/drawing/2014/main" id="{BD904EFA-9E80-B96F-641B-3E48608F4FA0}"/>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03/11/2025</a:t>
            </a:r>
          </a:p>
        </p:txBody>
      </p:sp>
      <p:pic>
        <p:nvPicPr>
          <p:cNvPr id="5" name="Picture 4">
            <a:extLst>
              <a:ext uri="{FF2B5EF4-FFF2-40B4-BE49-F238E27FC236}">
                <a16:creationId xmlns:a16="http://schemas.microsoft.com/office/drawing/2014/main" id="{157C984E-76E9-4FAC-A68A-080EBCB00B02}"/>
              </a:ext>
            </a:extLst>
          </p:cNvPr>
          <p:cNvPicPr>
            <a:picLocks noChangeAspect="1"/>
          </p:cNvPicPr>
          <p:nvPr/>
        </p:nvPicPr>
        <p:blipFill rotWithShape="1">
          <a:blip r:embed="rId2"/>
          <a:srcRect l="543" r="978"/>
          <a:stretch/>
        </p:blipFill>
        <p:spPr>
          <a:xfrm>
            <a:off x="106016" y="2891861"/>
            <a:ext cx="12006471" cy="1985394"/>
          </a:xfrm>
          <a:prstGeom prst="rect">
            <a:avLst/>
          </a:prstGeom>
        </p:spPr>
      </p:pic>
    </p:spTree>
    <p:extLst>
      <p:ext uri="{BB962C8B-B14F-4D97-AF65-F5344CB8AC3E}">
        <p14:creationId xmlns:p14="http://schemas.microsoft.com/office/powerpoint/2010/main" val="1939753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26B2514-13D3-FEE4-A76A-25778AA00477}"/>
              </a:ext>
            </a:extLst>
          </p:cNvPr>
          <p:cNvSpPr>
            <a:spLocks noGrp="1"/>
          </p:cNvSpPr>
          <p:nvPr>
            <p:ph type="dt" sz="half" idx="11"/>
          </p:nvPr>
        </p:nvSpPr>
        <p:spPr/>
        <p:txBody>
          <a:bodyPr/>
          <a:lstStyle/>
          <a:p>
            <a:r>
              <a:rPr lang="en-GB" b="1" dirty="0">
                <a:solidFill>
                  <a:schemeClr val="tx1"/>
                </a:solidFill>
              </a:rPr>
              <a:t>28/10/2025</a:t>
            </a:r>
          </a:p>
        </p:txBody>
      </p:sp>
      <p:sp>
        <p:nvSpPr>
          <p:cNvPr id="6" name="Fußzeilenplatzhalter 5">
            <a:extLst>
              <a:ext uri="{FF2B5EF4-FFF2-40B4-BE49-F238E27FC236}">
                <a16:creationId xmlns:a16="http://schemas.microsoft.com/office/drawing/2014/main" id="{8F11D7F1-39D2-6CD0-A45E-2199A3CF9435}"/>
              </a:ext>
            </a:extLst>
          </p:cNvPr>
          <p:cNvSpPr>
            <a:spLocks noGrp="1"/>
          </p:cNvSpPr>
          <p:nvPr>
            <p:ph type="ftr" sz="quarter" idx="12"/>
          </p:nvPr>
        </p:nvSpPr>
        <p:spPr/>
        <p:txBody>
          <a:bodyPr/>
          <a:lstStyle/>
          <a:p>
            <a:r>
              <a:rPr lang="en-GB" b="1" dirty="0">
                <a:solidFill>
                  <a:schemeClr val="tx1"/>
                </a:solidFill>
              </a:rPr>
              <a:t>Foundations team/ Optimus Syria</a:t>
            </a:r>
          </a:p>
        </p:txBody>
      </p:sp>
      <p:sp>
        <p:nvSpPr>
          <p:cNvPr id="7" name="Foliennummernplatzhalter 6">
            <a:extLst>
              <a:ext uri="{FF2B5EF4-FFF2-40B4-BE49-F238E27FC236}">
                <a16:creationId xmlns:a16="http://schemas.microsoft.com/office/drawing/2014/main" id="{4E7ED1BF-5D66-636D-5730-97FE37F44811}"/>
              </a:ext>
            </a:extLst>
          </p:cNvPr>
          <p:cNvSpPr>
            <a:spLocks noGrp="1"/>
          </p:cNvSpPr>
          <p:nvPr>
            <p:ph type="sldNum" sz="quarter" idx="13"/>
          </p:nvPr>
        </p:nvSpPr>
        <p:spPr/>
        <p:txBody>
          <a:bodyPr/>
          <a:lstStyle/>
          <a:p>
            <a:fld id="{013F6232-4F06-48BA-8F69-BF531F607829}" type="slidenum">
              <a:rPr lang="en-GB" smtClean="0"/>
              <a:pPr/>
              <a:t>147</a:t>
            </a:fld>
            <a:endParaRPr lang="en-GB" dirty="0"/>
          </a:p>
        </p:txBody>
      </p:sp>
      <p:sp>
        <p:nvSpPr>
          <p:cNvPr id="8" name="Titel 7">
            <a:extLst>
              <a:ext uri="{FF2B5EF4-FFF2-40B4-BE49-F238E27FC236}">
                <a16:creationId xmlns:a16="http://schemas.microsoft.com/office/drawing/2014/main" id="{7FF1E788-369D-9A8F-8F84-AD852E9D2EDA}"/>
              </a:ext>
            </a:extLst>
          </p:cNvPr>
          <p:cNvSpPr>
            <a:spLocks noGrp="1"/>
          </p:cNvSpPr>
          <p:nvPr>
            <p:ph type="ctrTitle"/>
          </p:nvPr>
        </p:nvSpPr>
        <p:spPr/>
        <p:txBody>
          <a:bodyPr/>
          <a:lstStyle/>
          <a:p>
            <a:r>
              <a:rPr lang="it-IT" b="1" dirty="0">
                <a:latin typeface="Times New Roman" pitchFamily="18" charset="0"/>
                <a:cs typeface="Times New Roman" pitchFamily="18" charset="0"/>
              </a:rPr>
              <a:t>Weekly report: </a:t>
            </a:r>
            <a:r>
              <a:rPr lang="it-IT" b="1" dirty="0" err="1">
                <a:latin typeface="Times New Roman" pitchFamily="18" charset="0"/>
                <a:cs typeface="Times New Roman" pitchFamily="18" charset="0"/>
              </a:rPr>
              <a:t>Foundations</a:t>
            </a:r>
            <a:r>
              <a:rPr lang="it-IT" b="1" dirty="0">
                <a:latin typeface="Times New Roman" pitchFamily="18" charset="0"/>
                <a:cs typeface="Times New Roman" pitchFamily="18" charset="0"/>
              </a:rPr>
              <a:t> </a:t>
            </a:r>
            <a:endParaRPr lang="en-GB" b="1" dirty="0"/>
          </a:p>
        </p:txBody>
      </p:sp>
      <p:sp>
        <p:nvSpPr>
          <p:cNvPr id="10" name="Subtitle 2">
            <a:extLst>
              <a:ext uri="{FF2B5EF4-FFF2-40B4-BE49-F238E27FC236}">
                <a16:creationId xmlns:a16="http://schemas.microsoft.com/office/drawing/2014/main" id="{277A63BB-08BE-619B-2533-3CC69CC19E93}"/>
              </a:ext>
            </a:extLst>
          </p:cNvPr>
          <p:cNvSpPr>
            <a:spLocks noGrp="1"/>
          </p:cNvSpPr>
          <p:nvPr>
            <p:ph type="subTitle" idx="1"/>
          </p:nvPr>
        </p:nvSpPr>
        <p:spPr>
          <a:xfrm>
            <a:off x="1524000" y="3429000"/>
            <a:ext cx="9144000" cy="2032000"/>
          </a:xfrm>
        </p:spPr>
        <p:txBody>
          <a:bodyPr>
            <a:normAutofit/>
          </a:bodyPr>
          <a:lstStyle/>
          <a:p>
            <a:r>
              <a:rPr lang="it-IT" sz="2000" b="1" dirty="0">
                <a:latin typeface="Times New Roman" pitchFamily="18" charset="0"/>
                <a:cs typeface="Times New Roman" pitchFamily="18" charset="0"/>
              </a:rPr>
              <a:t>Week number: 07</a:t>
            </a:r>
          </a:p>
          <a:p>
            <a:r>
              <a:rPr lang="it-IT" sz="2000" b="1" dirty="0">
                <a:latin typeface="Times New Roman" pitchFamily="18" charset="0"/>
                <a:cs typeface="Times New Roman" pitchFamily="18" charset="0"/>
              </a:rPr>
              <a:t>Date: 04/14/2025</a:t>
            </a:r>
          </a:p>
          <a:p>
            <a:r>
              <a:rPr lang="it-IT" sz="2000" b="1" dirty="0">
                <a:latin typeface="Times New Roman" pitchFamily="18" charset="0"/>
                <a:cs typeface="Times New Roman" pitchFamily="18" charset="0"/>
              </a:rPr>
              <a:t>Supervisor:</a:t>
            </a:r>
            <a:r>
              <a:rPr lang="it-IT" sz="2000" dirty="0">
                <a:latin typeface="Times New Roman" pitchFamily="18" charset="0"/>
                <a:cs typeface="Times New Roman" pitchFamily="18" charset="0"/>
              </a:rPr>
              <a:t> </a:t>
            </a:r>
            <a:r>
              <a:rPr lang="de-DE" sz="2000" b="1" dirty="0">
                <a:latin typeface="Lato" panose="020B0604020202020204" pitchFamily="34" charset="0"/>
              </a:rPr>
              <a:t>Prof. Dr.-Ing. Torsten Faber</a:t>
            </a:r>
            <a:endParaRPr lang="en-GB" sz="2000" dirty="0">
              <a:latin typeface="Times New Roman" pitchFamily="18" charset="0"/>
              <a:cs typeface="Times New Roman" pitchFamily="18" charset="0"/>
            </a:endParaRPr>
          </a:p>
        </p:txBody>
      </p:sp>
      <p:sp>
        <p:nvSpPr>
          <p:cNvPr id="13" name="Textfeld 12">
            <a:extLst>
              <a:ext uri="{FF2B5EF4-FFF2-40B4-BE49-F238E27FC236}">
                <a16:creationId xmlns:a16="http://schemas.microsoft.com/office/drawing/2014/main" id="{132D16E5-6BE7-8FC8-CFB3-81C918BB45F1}"/>
              </a:ext>
            </a:extLst>
          </p:cNvPr>
          <p:cNvSpPr txBox="1"/>
          <p:nvPr/>
        </p:nvSpPr>
        <p:spPr>
          <a:xfrm>
            <a:off x="2172911" y="4701104"/>
            <a:ext cx="7370674" cy="369332"/>
          </a:xfrm>
          <a:prstGeom prst="rect">
            <a:avLst/>
          </a:prstGeom>
          <a:noFill/>
        </p:spPr>
        <p:txBody>
          <a:bodyPr wrap="square" rtlCol="0">
            <a:spAutoFit/>
          </a:bodyPr>
          <a:lstStyle/>
          <a:p>
            <a:pPr algn="ctr"/>
            <a:r>
              <a:rPr lang="de-DE" b="1" dirty="0">
                <a:latin typeface="Times New Roman" pitchFamily="18" charset="0"/>
                <a:cs typeface="Times New Roman" pitchFamily="18" charset="0"/>
              </a:rPr>
              <a:t>Group </a:t>
            </a:r>
            <a:r>
              <a:rPr lang="de-DE" b="1" dirty="0" err="1">
                <a:latin typeface="Times New Roman" pitchFamily="18" charset="0"/>
                <a:cs typeface="Times New Roman" pitchFamily="18" charset="0"/>
              </a:rPr>
              <a:t>members</a:t>
            </a:r>
            <a:r>
              <a:rPr lang="de-DE" b="1" dirty="0">
                <a:latin typeface="Times New Roman" pitchFamily="18" charset="0"/>
                <a:cs typeface="Times New Roman" pitchFamily="18" charset="0"/>
              </a:rPr>
              <a:t> : </a:t>
            </a:r>
            <a:r>
              <a:rPr lang="de-DE" b="1" dirty="0"/>
              <a:t>Jehad </a:t>
            </a:r>
            <a:r>
              <a:rPr lang="de-DE" b="1" dirty="0" err="1"/>
              <a:t>Albaali</a:t>
            </a:r>
            <a:r>
              <a:rPr lang="de-DE" b="1" dirty="0"/>
              <a:t>- Amgad Gerges - Reda </a:t>
            </a:r>
            <a:r>
              <a:rPr lang="de-DE" b="1" dirty="0" err="1"/>
              <a:t>Deif</a:t>
            </a:r>
            <a:endParaRPr lang="de-DE" b="1" dirty="0">
              <a:latin typeface="Times New Roman" pitchFamily="18" charset="0"/>
              <a:cs typeface="Times New Roman" pitchFamily="18" charset="0"/>
            </a:endParaRPr>
          </a:p>
        </p:txBody>
      </p:sp>
      <p:sp>
        <p:nvSpPr>
          <p:cNvPr id="2" name="Textfeld 12">
            <a:extLst>
              <a:ext uri="{FF2B5EF4-FFF2-40B4-BE49-F238E27FC236}">
                <a16:creationId xmlns:a16="http://schemas.microsoft.com/office/drawing/2014/main" id="{F1A690F4-D79D-8EBC-12DE-D491129BCFF6}"/>
              </a:ext>
            </a:extLst>
          </p:cNvPr>
          <p:cNvSpPr txBox="1"/>
          <p:nvPr/>
        </p:nvSpPr>
        <p:spPr>
          <a:xfrm>
            <a:off x="2172911" y="5081052"/>
            <a:ext cx="7370674" cy="338554"/>
          </a:xfrm>
          <a:prstGeom prst="rect">
            <a:avLst/>
          </a:prstGeom>
          <a:noFill/>
        </p:spPr>
        <p:txBody>
          <a:bodyPr wrap="square" rtlCol="0">
            <a:spAutoFit/>
          </a:bodyPr>
          <a:lstStyle/>
          <a:p>
            <a:pPr algn="ctr"/>
            <a:r>
              <a:rPr lang="de-DE" sz="1600" b="1" dirty="0" err="1">
                <a:latin typeface="Tahoma" panose="020B0604030504040204" pitchFamily="34" charset="0"/>
                <a:ea typeface="Tahoma" panose="020B0604030504040204" pitchFamily="34" charset="0"/>
                <a:cs typeface="Tahoma" panose="020B0604030504040204" pitchFamily="34" charset="0"/>
              </a:rPr>
              <a:t>presented</a:t>
            </a:r>
            <a:r>
              <a:rPr lang="de-DE" sz="1600" b="1" dirty="0">
                <a:latin typeface="Tahoma" panose="020B0604030504040204" pitchFamily="34" charset="0"/>
                <a:ea typeface="Tahoma" panose="020B0604030504040204" pitchFamily="34" charset="0"/>
                <a:cs typeface="Tahoma" panose="020B0604030504040204" pitchFamily="34" charset="0"/>
              </a:rPr>
              <a:t> </a:t>
            </a:r>
            <a:r>
              <a:rPr lang="de-DE" sz="1600" b="1" dirty="0" err="1">
                <a:latin typeface="Tahoma" panose="020B0604030504040204" pitchFamily="34" charset="0"/>
                <a:ea typeface="Tahoma" panose="020B0604030504040204" pitchFamily="34" charset="0"/>
                <a:cs typeface="Tahoma" panose="020B0604030504040204" pitchFamily="34" charset="0"/>
              </a:rPr>
              <a:t>by</a:t>
            </a:r>
            <a:r>
              <a:rPr lang="de-DE" sz="1600" b="1" dirty="0">
                <a:latin typeface="Tahoma" panose="020B0604030504040204" pitchFamily="34" charset="0"/>
                <a:ea typeface="Tahoma" panose="020B0604030504040204" pitchFamily="34" charset="0"/>
                <a:cs typeface="Tahoma" panose="020B0604030504040204" pitchFamily="34" charset="0"/>
              </a:rPr>
              <a:t> : Amgad Gerges</a:t>
            </a:r>
          </a:p>
        </p:txBody>
      </p:sp>
    </p:spTree>
    <p:extLst>
      <p:ext uri="{BB962C8B-B14F-4D97-AF65-F5344CB8AC3E}">
        <p14:creationId xmlns:p14="http://schemas.microsoft.com/office/powerpoint/2010/main" val="5335900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C01C5AA7-5821-01BD-1AC8-74837347C777}"/>
              </a:ext>
            </a:extLst>
          </p:cNvPr>
          <p:cNvSpPr>
            <a:spLocks noGrp="1"/>
          </p:cNvSpPr>
          <p:nvPr>
            <p:ph type="title"/>
          </p:nvPr>
        </p:nvSpPr>
        <p:spPr/>
        <p:txBody>
          <a:bodyPr/>
          <a:lstStyle/>
          <a:p>
            <a:r>
              <a:rPr lang="de-DE" dirty="0"/>
              <a:t>List </a:t>
            </a:r>
            <a:r>
              <a:rPr lang="de-DE" dirty="0" err="1"/>
              <a:t>of</a:t>
            </a:r>
            <a:r>
              <a:rPr lang="de-DE" dirty="0"/>
              <a:t> </a:t>
            </a:r>
            <a:r>
              <a:rPr lang="de-DE" dirty="0" err="1"/>
              <a:t>contents</a:t>
            </a:r>
            <a:endParaRPr lang="de-DE" dirty="0"/>
          </a:p>
        </p:txBody>
      </p:sp>
      <p:sp>
        <p:nvSpPr>
          <p:cNvPr id="25" name="Foliennummernplatzhalter 24">
            <a:extLst>
              <a:ext uri="{FF2B5EF4-FFF2-40B4-BE49-F238E27FC236}">
                <a16:creationId xmlns:a16="http://schemas.microsoft.com/office/drawing/2014/main" id="{1F1D02DB-C1C0-0C64-772D-D708982E9FB1}"/>
              </a:ext>
            </a:extLst>
          </p:cNvPr>
          <p:cNvSpPr>
            <a:spLocks noGrp="1"/>
          </p:cNvSpPr>
          <p:nvPr>
            <p:ph type="sldNum" sz="quarter" idx="12"/>
          </p:nvPr>
        </p:nvSpPr>
        <p:spPr/>
        <p:txBody>
          <a:bodyPr/>
          <a:lstStyle/>
          <a:p>
            <a:fld id="{013F6232-4F06-48BA-8F69-BF531F607829}" type="slidenum">
              <a:rPr lang="en-GB" smtClean="0"/>
              <a:t>148</a:t>
            </a:fld>
            <a:endParaRPr lang="en-GB" dirty="0"/>
          </a:p>
        </p:txBody>
      </p:sp>
      <p:sp>
        <p:nvSpPr>
          <p:cNvPr id="4" name="Rectangle 3"/>
          <p:cNvSpPr/>
          <p:nvPr/>
        </p:nvSpPr>
        <p:spPr>
          <a:xfrm>
            <a:off x="787400" y="1638300"/>
            <a:ext cx="5560060" cy="3445623"/>
          </a:xfrm>
          <a:prstGeom prst="rect">
            <a:avLst/>
          </a:prstGeom>
        </p:spPr>
        <p:txBody>
          <a:bodyPr wrap="square">
            <a:spAutoFit/>
          </a:bodyPr>
          <a:lstStyle/>
          <a:p>
            <a:pPr marL="285750" indent="-285750">
              <a:lnSpc>
                <a:spcPct val="250000"/>
              </a:lnSpc>
              <a:buFont typeface="Wingdings" panose="05000000000000000000" pitchFamily="2" charset="2"/>
              <a:buChar char="Ø"/>
            </a:pPr>
            <a:r>
              <a:rPr lang="en-US" b="1" dirty="0"/>
              <a:t>Reverification with detailed drawing </a:t>
            </a:r>
            <a:endParaRPr lang="ar-EG" b="1" dirty="0"/>
          </a:p>
          <a:p>
            <a:pPr marL="285750" indent="-285750">
              <a:lnSpc>
                <a:spcPct val="250000"/>
              </a:lnSpc>
              <a:buFont typeface="Wingdings" panose="05000000000000000000" pitchFamily="2" charset="2"/>
              <a:buChar char="Ø"/>
            </a:pPr>
            <a:r>
              <a:rPr lang="en-US" b="1" dirty="0"/>
              <a:t>Concrete cover </a:t>
            </a:r>
          </a:p>
          <a:p>
            <a:pPr marL="285750" indent="-285750">
              <a:lnSpc>
                <a:spcPct val="250000"/>
              </a:lnSpc>
              <a:buFont typeface="Wingdings" panose="05000000000000000000" pitchFamily="2" charset="2"/>
              <a:buChar char="Ø"/>
            </a:pPr>
            <a:r>
              <a:rPr lang="en-GB" b="1" dirty="0"/>
              <a:t>Time Schedule Planning</a:t>
            </a:r>
          </a:p>
          <a:p>
            <a:pPr marL="285750" indent="-285750">
              <a:lnSpc>
                <a:spcPct val="250000"/>
              </a:lnSpc>
              <a:buFont typeface="Wingdings" panose="05000000000000000000" pitchFamily="2" charset="2"/>
              <a:buChar char="Ø"/>
            </a:pPr>
            <a:r>
              <a:rPr lang="en-US" b="1" dirty="0"/>
              <a:t>Next tasks </a:t>
            </a:r>
            <a:endParaRPr lang="ar-EG" b="1" dirty="0"/>
          </a:p>
          <a:p>
            <a:pPr marL="285750" indent="-285750">
              <a:lnSpc>
                <a:spcPct val="250000"/>
              </a:lnSpc>
              <a:buFont typeface="Wingdings" panose="05000000000000000000" pitchFamily="2" charset="2"/>
              <a:buChar char="Ø"/>
            </a:pPr>
            <a:endParaRPr lang="en-US" b="1" dirty="0"/>
          </a:p>
        </p:txBody>
      </p:sp>
      <p:sp>
        <p:nvSpPr>
          <p:cNvPr id="10" name="Datumsplatzhalter 4">
            <a:extLst>
              <a:ext uri="{FF2B5EF4-FFF2-40B4-BE49-F238E27FC236}">
                <a16:creationId xmlns:a16="http://schemas.microsoft.com/office/drawing/2014/main" id="{626B2514-13D3-FEE4-A76A-25778AA00477}"/>
              </a:ext>
            </a:extLst>
          </p:cNvPr>
          <p:cNvSpPr>
            <a:spLocks noGrp="1"/>
          </p:cNvSpPr>
          <p:nvPr>
            <p:ph type="dt" sz="half" idx="11"/>
          </p:nvPr>
        </p:nvSpPr>
        <p:spPr>
          <a:xfrm>
            <a:off x="838200" y="6554103"/>
            <a:ext cx="1111370" cy="365125"/>
          </a:xfrm>
        </p:spPr>
        <p:txBody>
          <a:bodyPr/>
          <a:lstStyle/>
          <a:p>
            <a:r>
              <a:rPr lang="en-US" b="1" dirty="0">
                <a:solidFill>
                  <a:schemeClr val="tx1"/>
                </a:solidFill>
              </a:rPr>
              <a:t>04</a:t>
            </a:r>
            <a:r>
              <a:rPr lang="en-GB" b="1" dirty="0">
                <a:solidFill>
                  <a:schemeClr val="tx1"/>
                </a:solidFill>
              </a:rPr>
              <a:t>/11/2025</a:t>
            </a:r>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3"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members: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spTree>
    <p:extLst>
      <p:ext uri="{BB962C8B-B14F-4D97-AF65-F5344CB8AC3E}">
        <p14:creationId xmlns:p14="http://schemas.microsoft.com/office/powerpoint/2010/main" val="3949418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t>149</a:t>
            </a:fld>
            <a:endParaRPr lang="en-GB"/>
          </a:p>
        </p:txBody>
      </p:sp>
      <p:sp>
        <p:nvSpPr>
          <p:cNvPr id="8" name="Titel 4">
            <a:extLst>
              <a:ext uri="{FF2B5EF4-FFF2-40B4-BE49-F238E27FC236}">
                <a16:creationId xmlns:a16="http://schemas.microsoft.com/office/drawing/2014/main" id="{0B893F6D-288A-550A-C796-008FEA91A947}"/>
              </a:ext>
            </a:extLst>
          </p:cNvPr>
          <p:cNvSpPr txBox="1">
            <a:spLocks/>
          </p:cNvSpPr>
          <p:nvPr/>
        </p:nvSpPr>
        <p:spPr>
          <a:xfrm>
            <a:off x="764309" y="631689"/>
            <a:ext cx="10515600"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50000"/>
              </a:lnSpc>
            </a:pPr>
            <a:r>
              <a:rPr lang="en-GB" sz="2000" b="1" dirty="0">
                <a:solidFill>
                  <a:srgbClr val="FF0000"/>
                </a:solidFill>
              </a:rPr>
              <a:t>Concrete Dimensions</a:t>
            </a:r>
            <a:endParaRPr lang="en-US" sz="2000" b="1" dirty="0">
              <a:solidFill>
                <a:srgbClr val="FF0000"/>
              </a:solidFill>
            </a:endParaRPr>
          </a:p>
        </p:txBody>
      </p:sp>
      <p:sp>
        <p:nvSpPr>
          <p:cNvPr id="6"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Datumsplatzhalter 4">
            <a:extLst>
              <a:ext uri="{FF2B5EF4-FFF2-40B4-BE49-F238E27FC236}">
                <a16:creationId xmlns:a16="http://schemas.microsoft.com/office/drawing/2014/main" id="{626B2514-13D3-FEE4-A76A-25778AA00477}"/>
              </a:ext>
            </a:extLst>
          </p:cNvPr>
          <p:cNvSpPr>
            <a:spLocks noGrp="1"/>
          </p:cNvSpPr>
          <p:nvPr>
            <p:ph type="dt" sz="half" idx="4294967295"/>
          </p:nvPr>
        </p:nvSpPr>
        <p:spPr>
          <a:xfrm>
            <a:off x="838200" y="6554103"/>
            <a:ext cx="1111370" cy="365125"/>
          </a:xfrm>
          <a:prstGeom prst="rect">
            <a:avLst/>
          </a:prstGeom>
        </p:spPr>
        <p:txBody>
          <a:bodyPr/>
          <a:lstStyle/>
          <a:p>
            <a:r>
              <a:rPr lang="en-GB" b="1" dirty="0">
                <a:solidFill>
                  <a:schemeClr val="tx1"/>
                </a:solidFill>
              </a:rPr>
              <a:t>04/11/2025</a:t>
            </a:r>
          </a:p>
        </p:txBody>
      </p:sp>
      <p:sp>
        <p:nvSpPr>
          <p:cNvPr id="18"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9"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a:t>
            </a:r>
            <a:r>
              <a:rPr lang="de-DE" sz="1200" b="1" dirty="0" err="1">
                <a:latin typeface="Times New Roman" pitchFamily="18" charset="0"/>
                <a:cs typeface="Times New Roman" pitchFamily="18" charset="0"/>
              </a:rPr>
              <a:t>members</a:t>
            </a:r>
            <a:r>
              <a:rPr lang="de-DE" sz="1200" b="1" dirty="0">
                <a:latin typeface="Times New Roman" pitchFamily="18" charset="0"/>
                <a:cs typeface="Times New Roman" pitchFamily="18" charset="0"/>
              </a:rPr>
              <a:t>: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146D2BC3-7A77-427E-122F-070BF0C54EA8}"/>
              </a:ext>
            </a:extLst>
          </p:cNvPr>
          <p:cNvSpPr txBox="1"/>
          <p:nvPr/>
        </p:nvSpPr>
        <p:spPr>
          <a:xfrm>
            <a:off x="510308" y="2246069"/>
            <a:ext cx="4679759" cy="3056158"/>
          </a:xfrm>
          <a:prstGeom prst="rect">
            <a:avLst/>
          </a:prstGeom>
          <a:noFill/>
        </p:spPr>
        <p:txBody>
          <a:bodyPr wrap="square">
            <a:spAutoFit/>
          </a:bodyPr>
          <a:lstStyle/>
          <a:p>
            <a:pPr>
              <a:lnSpc>
                <a:spcPct val="150000"/>
              </a:lnSpc>
              <a:spcAft>
                <a:spcPts val="800"/>
              </a:spcAft>
              <a:buNone/>
            </a:pP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Diameter of Base Plate (BP) </a:t>
            </a:r>
            <a:r>
              <a:rPr lang="en-GB"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25 m </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GB" sz="1400" dirty="0">
              <a:effectLst/>
              <a:latin typeface="Aptos" panose="020B0004020202020204" pitchFamily="34" charset="0"/>
              <a:ea typeface="Aptos" panose="020B0004020202020204" pitchFamily="34" charset="0"/>
              <a:cs typeface="Arial" panose="020B0604020202020204" pitchFamily="34" charset="0"/>
            </a:endParaRPr>
          </a:p>
          <a:p>
            <a:pPr>
              <a:lnSpc>
                <a:spcPct val="150000"/>
              </a:lnSpc>
              <a:spcAft>
                <a:spcPts val="800"/>
              </a:spcAft>
              <a:buNone/>
            </a:pP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Diameter of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Pedestal = 7 m </a:t>
            </a:r>
            <a:endParaRPr lang="en-GB" sz="1400" dirty="0">
              <a:effectLst/>
              <a:latin typeface="Aptos" panose="020B0004020202020204" pitchFamily="34" charset="0"/>
              <a:ea typeface="Aptos" panose="020B0004020202020204" pitchFamily="34" charset="0"/>
              <a:cs typeface="Arial" panose="020B0604020202020204" pitchFamily="34" charset="0"/>
            </a:endParaRPr>
          </a:p>
          <a:p>
            <a:pPr>
              <a:lnSpc>
                <a:spcPct val="150000"/>
              </a:lnSpc>
              <a:spcAft>
                <a:spcPts val="8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Height Pedestal = 1.5 m </a:t>
            </a:r>
            <a:endParaRPr lang="en-GB" sz="1400" dirty="0">
              <a:effectLst/>
              <a:latin typeface="Aptos" panose="020B0004020202020204" pitchFamily="34" charset="0"/>
              <a:ea typeface="Aptos" panose="020B0004020202020204" pitchFamily="34" charset="0"/>
              <a:cs typeface="Arial" panose="020B0604020202020204" pitchFamily="34" charset="0"/>
            </a:endParaRPr>
          </a:p>
          <a:p>
            <a:pPr>
              <a:lnSpc>
                <a:spcPct val="150000"/>
              </a:lnSpc>
              <a:spcAft>
                <a:spcPts val="800"/>
              </a:spcAft>
              <a:buNone/>
            </a:pPr>
            <a:r>
              <a:rPr lang="en-US" dirty="0">
                <a:latin typeface="Times New Roman" panose="02020603050405020304" pitchFamily="18" charset="0"/>
                <a:ea typeface="Times New Roman" panose="02020603050405020304" pitchFamily="18" charset="0"/>
                <a:cs typeface="Arial" panose="020B0604020202020204" pitchFamily="34" charset="0"/>
              </a:rPr>
              <a:t>Height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of Middle slab = </a:t>
            </a:r>
            <a:r>
              <a:rPr lang="en-GB" dirty="0">
                <a:latin typeface="Times New Roman" panose="02020603050405020304" pitchFamily="18" charset="0"/>
                <a:ea typeface="Times New Roman" panose="02020603050405020304" pitchFamily="18" charset="0"/>
                <a:cs typeface="Arial" panose="020B0604020202020204" pitchFamily="34" charset="0"/>
              </a:rPr>
              <a:t> 2</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 </a:t>
            </a:r>
          </a:p>
          <a:p>
            <a:pPr>
              <a:lnSpc>
                <a:spcPct val="150000"/>
              </a:lnSpc>
              <a:spcAft>
                <a:spcPts val="800"/>
              </a:spcAft>
            </a:pPr>
            <a:r>
              <a:rPr lang="en-US" dirty="0">
                <a:latin typeface="Times New Roman" panose="02020603050405020304" pitchFamily="18" charset="0"/>
                <a:cs typeface="Arial" panose="020B0604020202020204" pitchFamily="34" charset="0"/>
              </a:rPr>
              <a:t>Height of </a:t>
            </a:r>
            <a:r>
              <a:rPr lang="en-GB" dirty="0"/>
              <a:t>Frustum (HF) = 1.5 m </a:t>
            </a:r>
            <a:endParaRPr lang="en-GB" dirty="0">
              <a:latin typeface="Times New Roman" panose="02020603050405020304" pitchFamily="18" charset="0"/>
              <a:cs typeface="Arial" panose="020B0604020202020204" pitchFamily="34" charset="0"/>
            </a:endParaRPr>
          </a:p>
          <a:p>
            <a:pPr>
              <a:lnSpc>
                <a:spcPct val="150000"/>
              </a:lnSpc>
              <a:spcAft>
                <a:spcPts val="800"/>
              </a:spcAft>
              <a:buNone/>
            </a:pPr>
            <a:r>
              <a:rPr lang="en-US" dirty="0">
                <a:latin typeface="Times New Roman" panose="02020603050405020304" pitchFamily="18" charset="0"/>
                <a:ea typeface="Times New Roman" panose="02020603050405020304" pitchFamily="18" charset="0"/>
                <a:cs typeface="Arial" panose="020B0604020202020204" pitchFamily="34" charset="0"/>
              </a:rPr>
              <a:t>Height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of Edge slab (HE) = 0.5 m </a:t>
            </a:r>
            <a:endParaRPr lang="en-GB" sz="14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2432509-B769-A94B-4D8C-016547672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074" y="2053592"/>
            <a:ext cx="6873077" cy="3564479"/>
          </a:xfrm>
          <a:prstGeom prst="rect">
            <a:avLst/>
          </a:prstGeom>
        </p:spPr>
      </p:pic>
    </p:spTree>
    <p:extLst>
      <p:ext uri="{BB962C8B-B14F-4D97-AF65-F5344CB8AC3E}">
        <p14:creationId xmlns:p14="http://schemas.microsoft.com/office/powerpoint/2010/main" val="219707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B4C915C-5614-CF17-354B-CC7B6A830917}"/>
              </a:ext>
            </a:extLst>
          </p:cNvPr>
          <p:cNvPicPr>
            <a:picLocks noGrp="1" noChangeAspect="1"/>
          </p:cNvPicPr>
          <p:nvPr>
            <p:ph idx="1"/>
          </p:nvPr>
        </p:nvPicPr>
        <p:blipFill>
          <a:blip r:embed="rId2"/>
          <a:srcRect l="9050" t="54556" r="8375" b="4117"/>
          <a:stretch>
            <a:fillRect/>
          </a:stretch>
        </p:blipFill>
        <p:spPr>
          <a:xfrm>
            <a:off x="398586" y="2344933"/>
            <a:ext cx="6274777" cy="2778418"/>
          </a:xfrm>
          <a:prstGeom prst="rect">
            <a:avLst/>
          </a:prstGeom>
        </p:spPr>
      </p:pic>
      <p:sp>
        <p:nvSpPr>
          <p:cNvPr id="2" name="Title 1">
            <a:extLst>
              <a:ext uri="{FF2B5EF4-FFF2-40B4-BE49-F238E27FC236}">
                <a16:creationId xmlns:a16="http://schemas.microsoft.com/office/drawing/2014/main" id="{CA179DF4-43B8-6E76-E526-4C38AADF6985}"/>
              </a:ext>
            </a:extLst>
          </p:cNvPr>
          <p:cNvSpPr>
            <a:spLocks noGrp="1"/>
          </p:cNvSpPr>
          <p:nvPr>
            <p:ph type="title"/>
          </p:nvPr>
        </p:nvSpPr>
        <p:spPr/>
        <p:txBody>
          <a:bodyPr/>
          <a:lstStyle/>
          <a:p>
            <a:r>
              <a:rPr lang="it-IT" dirty="0"/>
              <a:t>1. Project planning</a:t>
            </a:r>
            <a:endParaRPr lang="en-GB" dirty="0"/>
          </a:p>
        </p:txBody>
      </p:sp>
      <p:sp>
        <p:nvSpPr>
          <p:cNvPr id="4" name="Date Placeholder 3">
            <a:extLst>
              <a:ext uri="{FF2B5EF4-FFF2-40B4-BE49-F238E27FC236}">
                <a16:creationId xmlns:a16="http://schemas.microsoft.com/office/drawing/2014/main" id="{C1F680B1-DD5E-C7F6-F492-C8CC9BFEC934}"/>
              </a:ext>
            </a:extLst>
          </p:cNvPr>
          <p:cNvSpPr>
            <a:spLocks noGrp="1"/>
          </p:cNvSpPr>
          <p:nvPr>
            <p:ph type="dt" sz="half" idx="19"/>
          </p:nvPr>
        </p:nvSpPr>
        <p:spPr/>
        <p:txBody>
          <a:bodyPr/>
          <a:lstStyle/>
          <a:p>
            <a:fld id="{02AEE8E4-D792-40D2-B8D4-0007E21A0CF8}" type="datetime1">
              <a:rPr lang="en-GB" smtClean="0"/>
              <a:t>03/11/2025</a:t>
            </a:fld>
            <a:endParaRPr lang="en-GB" dirty="0"/>
          </a:p>
        </p:txBody>
      </p:sp>
      <p:sp>
        <p:nvSpPr>
          <p:cNvPr id="5" name="Footer Placeholder 4">
            <a:extLst>
              <a:ext uri="{FF2B5EF4-FFF2-40B4-BE49-F238E27FC236}">
                <a16:creationId xmlns:a16="http://schemas.microsoft.com/office/drawing/2014/main" id="{3A5ED794-A770-49B1-6598-61CA86FD7C75}"/>
              </a:ext>
            </a:extLst>
          </p:cNvPr>
          <p:cNvSpPr>
            <a:spLocks noGrp="1"/>
          </p:cNvSpPr>
          <p:nvPr>
            <p:ph type="ftr" sz="quarter" idx="20"/>
          </p:nvPr>
        </p:nvSpPr>
        <p:spPr/>
        <p:txBody>
          <a:bodyPr/>
          <a:lstStyle/>
          <a:p>
            <a:r>
              <a:rPr lang="en-GB" dirty="0"/>
              <a:t>Management Team - SI / Optimus Syria</a:t>
            </a:r>
          </a:p>
        </p:txBody>
      </p:sp>
      <p:sp>
        <p:nvSpPr>
          <p:cNvPr id="6" name="Slide Number Placeholder 5">
            <a:extLst>
              <a:ext uri="{FF2B5EF4-FFF2-40B4-BE49-F238E27FC236}">
                <a16:creationId xmlns:a16="http://schemas.microsoft.com/office/drawing/2014/main" id="{3B39E013-B484-5DCA-9500-70354F057329}"/>
              </a:ext>
            </a:extLst>
          </p:cNvPr>
          <p:cNvSpPr>
            <a:spLocks noGrp="1"/>
          </p:cNvSpPr>
          <p:nvPr>
            <p:ph type="sldNum" sz="quarter" idx="21"/>
          </p:nvPr>
        </p:nvSpPr>
        <p:spPr/>
        <p:txBody>
          <a:bodyPr/>
          <a:lstStyle/>
          <a:p>
            <a:fld id="{013F6232-4F06-48BA-8F69-BF531F607829}" type="slidenum">
              <a:rPr lang="en-GB" smtClean="0"/>
              <a:pPr/>
              <a:t>15</a:t>
            </a:fld>
            <a:endParaRPr lang="en-GB" dirty="0"/>
          </a:p>
        </p:txBody>
      </p:sp>
      <p:sp>
        <p:nvSpPr>
          <p:cNvPr id="7" name="Text Placeholder 6">
            <a:extLst>
              <a:ext uri="{FF2B5EF4-FFF2-40B4-BE49-F238E27FC236}">
                <a16:creationId xmlns:a16="http://schemas.microsoft.com/office/drawing/2014/main" id="{F233B905-6736-A2D0-51FA-00DD6E05F73F}"/>
              </a:ext>
            </a:extLst>
          </p:cNvPr>
          <p:cNvSpPr>
            <a:spLocks noGrp="1"/>
          </p:cNvSpPr>
          <p:nvPr>
            <p:ph type="body" sz="quarter" idx="22"/>
          </p:nvPr>
        </p:nvSpPr>
        <p:spPr/>
        <p:txBody>
          <a:bodyPr>
            <a:normAutofit fontScale="62500" lnSpcReduction="20000"/>
          </a:bodyPr>
          <a:lstStyle/>
          <a:p>
            <a:endParaRPr lang="en-GB"/>
          </a:p>
        </p:txBody>
      </p:sp>
      <p:sp>
        <p:nvSpPr>
          <p:cNvPr id="8" name="Text Placeholder 7">
            <a:extLst>
              <a:ext uri="{FF2B5EF4-FFF2-40B4-BE49-F238E27FC236}">
                <a16:creationId xmlns:a16="http://schemas.microsoft.com/office/drawing/2014/main" id="{271046D0-460A-E46B-F7A7-DCFE0463AB6E}"/>
              </a:ext>
            </a:extLst>
          </p:cNvPr>
          <p:cNvSpPr>
            <a:spLocks noGrp="1"/>
          </p:cNvSpPr>
          <p:nvPr>
            <p:ph type="body" sz="quarter" idx="18"/>
          </p:nvPr>
        </p:nvSpPr>
        <p:spPr/>
        <p:txBody>
          <a:bodyPr/>
          <a:lstStyle/>
          <a:p>
            <a:r>
              <a:rPr lang="en-GB" dirty="0"/>
              <a:t>Federico De Mita</a:t>
            </a:r>
          </a:p>
        </p:txBody>
      </p:sp>
      <p:sp>
        <p:nvSpPr>
          <p:cNvPr id="13" name="TextBox 12">
            <a:extLst>
              <a:ext uri="{FF2B5EF4-FFF2-40B4-BE49-F238E27FC236}">
                <a16:creationId xmlns:a16="http://schemas.microsoft.com/office/drawing/2014/main" id="{F20335BF-B10E-1317-BAA1-595E01CC25E9}"/>
              </a:ext>
            </a:extLst>
          </p:cNvPr>
          <p:cNvSpPr txBox="1"/>
          <p:nvPr/>
        </p:nvSpPr>
        <p:spPr>
          <a:xfrm>
            <a:off x="677008" y="1690688"/>
            <a:ext cx="2787161" cy="400110"/>
          </a:xfrm>
          <a:prstGeom prst="rect">
            <a:avLst/>
          </a:prstGeom>
          <a:noFill/>
        </p:spPr>
        <p:txBody>
          <a:bodyPr wrap="square" rtlCol="0">
            <a:spAutoFit/>
          </a:bodyPr>
          <a:lstStyle/>
          <a:p>
            <a:pPr algn="l"/>
            <a:r>
              <a:rPr lang="it-IT" sz="2000" u="sng" dirty="0">
                <a:solidFill>
                  <a:srgbClr val="FF0000"/>
                </a:solidFill>
                <a:effectLst>
                  <a:outerShdw blurRad="38100" dist="38100" dir="2700000" algn="tl">
                    <a:srgbClr val="000000">
                      <a:alpha val="43137"/>
                    </a:srgbClr>
                  </a:outerShdw>
                </a:effectLst>
              </a:rPr>
              <a:t>General timeline</a:t>
            </a:r>
            <a:endParaRPr lang="en-GB" sz="2000" u="sng" dirty="0">
              <a:solidFill>
                <a:srgbClr val="FF0000"/>
              </a:solidFill>
              <a:effectLst>
                <a:outerShdw blurRad="38100" dist="38100" dir="2700000" algn="tl">
                  <a:srgbClr val="000000">
                    <a:alpha val="43137"/>
                  </a:srgbClr>
                </a:outerShdw>
              </a:effectLst>
            </a:endParaRPr>
          </a:p>
        </p:txBody>
      </p:sp>
      <p:cxnSp>
        <p:nvCxnSpPr>
          <p:cNvPr id="17" name="Straight Arrow Connector 16">
            <a:extLst>
              <a:ext uri="{FF2B5EF4-FFF2-40B4-BE49-F238E27FC236}">
                <a16:creationId xmlns:a16="http://schemas.microsoft.com/office/drawing/2014/main" id="{6F31C5F5-F431-86AB-B995-43CE04B83F1A}"/>
              </a:ext>
            </a:extLst>
          </p:cNvPr>
          <p:cNvCxnSpPr>
            <a:cxnSpLocks/>
            <a:stCxn id="14" idx="2"/>
          </p:cNvCxnSpPr>
          <p:nvPr/>
        </p:nvCxnSpPr>
        <p:spPr>
          <a:xfrm>
            <a:off x="8456441" y="2168540"/>
            <a:ext cx="0" cy="46915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626694C-935F-53E8-3540-911B7323DE9E}"/>
              </a:ext>
            </a:extLst>
          </p:cNvPr>
          <p:cNvSpPr/>
          <p:nvPr/>
        </p:nvSpPr>
        <p:spPr>
          <a:xfrm>
            <a:off x="7125286" y="2645177"/>
            <a:ext cx="2650002" cy="783824"/>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err="1"/>
              <a:t>Safety</a:t>
            </a:r>
            <a:r>
              <a:rPr lang="it-IT" sz="1600" dirty="0"/>
              <a:t> </a:t>
            </a:r>
            <a:r>
              <a:rPr lang="it-IT" sz="1600" dirty="0" err="1"/>
              <a:t>calculation</a:t>
            </a:r>
            <a:r>
              <a:rPr lang="it-IT" sz="1600" dirty="0"/>
              <a:t> for the </a:t>
            </a:r>
            <a:r>
              <a:rPr lang="it-IT" sz="1600" dirty="0" err="1"/>
              <a:t>designed</a:t>
            </a:r>
            <a:r>
              <a:rPr lang="it-IT" sz="1600" dirty="0"/>
              <a:t> </a:t>
            </a:r>
            <a:r>
              <a:rPr lang="it-IT" sz="1600" dirty="0" err="1"/>
              <a:t>parameters</a:t>
            </a:r>
            <a:r>
              <a:rPr lang="it-IT" sz="1600" dirty="0"/>
              <a:t> with </a:t>
            </a:r>
            <a:r>
              <a:rPr lang="it-IT" sz="1600" dirty="0" err="1"/>
              <a:t>Shakti</a:t>
            </a:r>
            <a:r>
              <a:rPr lang="it-IT" sz="1600" dirty="0"/>
              <a:t> loads</a:t>
            </a:r>
            <a:endParaRPr lang="en-GB" sz="1600" dirty="0"/>
          </a:p>
        </p:txBody>
      </p:sp>
      <p:cxnSp>
        <p:nvCxnSpPr>
          <p:cNvPr id="27" name="Straight Arrow Connector 26">
            <a:extLst>
              <a:ext uri="{FF2B5EF4-FFF2-40B4-BE49-F238E27FC236}">
                <a16:creationId xmlns:a16="http://schemas.microsoft.com/office/drawing/2014/main" id="{C7E7DA35-33A2-A153-ECAF-3EF2CABD96CB}"/>
              </a:ext>
            </a:extLst>
          </p:cNvPr>
          <p:cNvCxnSpPr>
            <a:cxnSpLocks/>
          </p:cNvCxnSpPr>
          <p:nvPr/>
        </p:nvCxnSpPr>
        <p:spPr>
          <a:xfrm>
            <a:off x="9757703" y="1765387"/>
            <a:ext cx="1336430" cy="1149894"/>
          </a:xfrm>
          <a:prstGeom prst="bentConnector3">
            <a:avLst>
              <a:gd name="adj1" fmla="val 100000"/>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F0E11A22-9D5E-A5A0-AFAE-EE8AF869C64C}"/>
              </a:ext>
            </a:extLst>
          </p:cNvPr>
          <p:cNvSpPr/>
          <p:nvPr/>
        </p:nvSpPr>
        <p:spPr>
          <a:xfrm>
            <a:off x="7137595" y="1362233"/>
            <a:ext cx="2637692" cy="806307"/>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Design </a:t>
            </a:r>
            <a:r>
              <a:rPr lang="it-IT" sz="1600" dirty="0" err="1"/>
              <a:t>parameters</a:t>
            </a:r>
            <a:r>
              <a:rPr lang="it-IT" sz="1600" dirty="0"/>
              <a:t> </a:t>
            </a:r>
            <a:r>
              <a:rPr lang="it-IT" sz="1600" dirty="0" err="1"/>
              <a:t>assumption</a:t>
            </a:r>
            <a:r>
              <a:rPr lang="it-IT" sz="1600" dirty="0"/>
              <a:t>/</a:t>
            </a:r>
            <a:r>
              <a:rPr lang="it-IT" sz="1600" dirty="0" err="1"/>
              <a:t>calculation</a:t>
            </a:r>
            <a:endParaRPr lang="en-GB" sz="1600" dirty="0"/>
          </a:p>
        </p:txBody>
      </p:sp>
      <p:sp>
        <p:nvSpPr>
          <p:cNvPr id="10" name="Rectangle 9">
            <a:extLst>
              <a:ext uri="{FF2B5EF4-FFF2-40B4-BE49-F238E27FC236}">
                <a16:creationId xmlns:a16="http://schemas.microsoft.com/office/drawing/2014/main" id="{C010C2BE-E9A6-C9B7-5821-E5821F5C6E63}"/>
              </a:ext>
            </a:extLst>
          </p:cNvPr>
          <p:cNvSpPr/>
          <p:nvPr/>
        </p:nvSpPr>
        <p:spPr>
          <a:xfrm>
            <a:off x="433928" y="2585563"/>
            <a:ext cx="6212732" cy="427612"/>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a:p>
        </p:txBody>
      </p:sp>
      <p:sp>
        <p:nvSpPr>
          <p:cNvPr id="38" name="Rectangle 37">
            <a:extLst>
              <a:ext uri="{FF2B5EF4-FFF2-40B4-BE49-F238E27FC236}">
                <a16:creationId xmlns:a16="http://schemas.microsoft.com/office/drawing/2014/main" id="{EBC4916C-F164-2F30-67D8-AA6B6EC601B3}"/>
              </a:ext>
            </a:extLst>
          </p:cNvPr>
          <p:cNvSpPr/>
          <p:nvPr/>
        </p:nvSpPr>
        <p:spPr>
          <a:xfrm>
            <a:off x="10234245" y="2916690"/>
            <a:ext cx="1780149" cy="730254"/>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3 D models </a:t>
            </a:r>
            <a:r>
              <a:rPr lang="it-IT" sz="1600" dirty="0" err="1"/>
              <a:t>initialization</a:t>
            </a:r>
            <a:endParaRPr lang="en-GB" sz="1600" dirty="0"/>
          </a:p>
        </p:txBody>
      </p:sp>
      <p:cxnSp>
        <p:nvCxnSpPr>
          <p:cNvPr id="39" name="Straight Arrow Connector 38">
            <a:extLst>
              <a:ext uri="{FF2B5EF4-FFF2-40B4-BE49-F238E27FC236}">
                <a16:creationId xmlns:a16="http://schemas.microsoft.com/office/drawing/2014/main" id="{9F9AD296-1C65-1C72-A588-74A11426142E}"/>
              </a:ext>
            </a:extLst>
          </p:cNvPr>
          <p:cNvCxnSpPr>
            <a:cxnSpLocks/>
          </p:cNvCxnSpPr>
          <p:nvPr/>
        </p:nvCxnSpPr>
        <p:spPr>
          <a:xfrm>
            <a:off x="8444131" y="3415042"/>
            <a:ext cx="0" cy="454728"/>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07BFB413-E48C-944F-2989-A3D439BE59A5}"/>
              </a:ext>
            </a:extLst>
          </p:cNvPr>
          <p:cNvSpPr/>
          <p:nvPr/>
        </p:nvSpPr>
        <p:spPr>
          <a:xfrm>
            <a:off x="7125285" y="3869770"/>
            <a:ext cx="2637691" cy="403154"/>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err="1"/>
              <a:t>Dimensions</a:t>
            </a:r>
            <a:r>
              <a:rPr lang="it-IT" sz="1600" dirty="0"/>
              <a:t> </a:t>
            </a:r>
            <a:r>
              <a:rPr lang="it-IT" sz="1600" dirty="0" err="1"/>
              <a:t>approval</a:t>
            </a:r>
            <a:endParaRPr lang="en-GB" sz="1600" dirty="0"/>
          </a:p>
        </p:txBody>
      </p:sp>
      <p:cxnSp>
        <p:nvCxnSpPr>
          <p:cNvPr id="41" name="Straight Arrow Connector 40">
            <a:extLst>
              <a:ext uri="{FF2B5EF4-FFF2-40B4-BE49-F238E27FC236}">
                <a16:creationId xmlns:a16="http://schemas.microsoft.com/office/drawing/2014/main" id="{FBBC805D-54A4-3620-C8CE-17A4061E3937}"/>
              </a:ext>
            </a:extLst>
          </p:cNvPr>
          <p:cNvCxnSpPr>
            <a:cxnSpLocks/>
          </p:cNvCxnSpPr>
          <p:nvPr/>
        </p:nvCxnSpPr>
        <p:spPr>
          <a:xfrm>
            <a:off x="8444715" y="4272924"/>
            <a:ext cx="0" cy="41195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8A167CEA-366C-3E80-12E2-1AEAE289DF6E}"/>
              </a:ext>
            </a:extLst>
          </p:cNvPr>
          <p:cNvSpPr/>
          <p:nvPr/>
        </p:nvSpPr>
        <p:spPr>
          <a:xfrm>
            <a:off x="7101841" y="4666753"/>
            <a:ext cx="2709199" cy="546460"/>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New loads </a:t>
            </a:r>
            <a:r>
              <a:rPr lang="it-IT" sz="1600" dirty="0" err="1"/>
              <a:t>calculated</a:t>
            </a:r>
            <a:r>
              <a:rPr lang="it-IT" sz="1600" dirty="0"/>
              <a:t> for </a:t>
            </a:r>
            <a:r>
              <a:rPr lang="it-IT" sz="1600" dirty="0" err="1"/>
              <a:t>our</a:t>
            </a:r>
            <a:r>
              <a:rPr lang="it-IT" sz="1600" dirty="0"/>
              <a:t> turbine</a:t>
            </a:r>
            <a:endParaRPr lang="en-GB" sz="1600" dirty="0"/>
          </a:p>
        </p:txBody>
      </p:sp>
      <p:cxnSp>
        <p:nvCxnSpPr>
          <p:cNvPr id="49" name="Straight Arrow Connector 48">
            <a:extLst>
              <a:ext uri="{FF2B5EF4-FFF2-40B4-BE49-F238E27FC236}">
                <a16:creationId xmlns:a16="http://schemas.microsoft.com/office/drawing/2014/main" id="{2A89A2B3-459D-7C3B-550F-2A9CF69601B8}"/>
              </a:ext>
            </a:extLst>
          </p:cNvPr>
          <p:cNvCxnSpPr>
            <a:cxnSpLocks/>
          </p:cNvCxnSpPr>
          <p:nvPr/>
        </p:nvCxnSpPr>
        <p:spPr>
          <a:xfrm>
            <a:off x="8432405" y="5213213"/>
            <a:ext cx="0" cy="411950"/>
          </a:xfrm>
          <a:prstGeom prst="straightConnector1">
            <a:avLst/>
          </a:prstGeom>
          <a:ln w="38100">
            <a:solidFill>
              <a:srgbClr val="C00000"/>
            </a:solidFill>
            <a:tailEnd type="triangle"/>
          </a:ln>
        </p:spPr>
        <p:style>
          <a:lnRef idx="2">
            <a:schemeClr val="accent3">
              <a:shade val="15000"/>
            </a:schemeClr>
          </a:lnRef>
          <a:fillRef idx="1">
            <a:schemeClr val="accent3"/>
          </a:fillRef>
          <a:effectRef idx="0">
            <a:schemeClr val="accent3"/>
          </a:effectRef>
          <a:fontRef idx="minor">
            <a:schemeClr val="lt1"/>
          </a:fontRef>
        </p:style>
      </p:cxnSp>
      <p:sp>
        <p:nvSpPr>
          <p:cNvPr id="50" name="Rectangle 49">
            <a:extLst>
              <a:ext uri="{FF2B5EF4-FFF2-40B4-BE49-F238E27FC236}">
                <a16:creationId xmlns:a16="http://schemas.microsoft.com/office/drawing/2014/main" id="{A40F8553-FBD3-7B8B-3594-70E8474877B9}"/>
              </a:ext>
            </a:extLst>
          </p:cNvPr>
          <p:cNvSpPr/>
          <p:nvPr/>
        </p:nvSpPr>
        <p:spPr>
          <a:xfrm>
            <a:off x="7089531" y="5607042"/>
            <a:ext cx="2709199" cy="546460"/>
          </a:xfrm>
          <a:prstGeom prst="rect">
            <a:avLst/>
          </a:prstGeom>
          <a:solidFill>
            <a:srgbClr val="C00000"/>
          </a:solidFill>
          <a:ln>
            <a:solidFill>
              <a:srgbClr val="C0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it-IT" sz="1600" dirty="0"/>
              <a:t>FINAL DESIGN APPROVAL!</a:t>
            </a:r>
            <a:endParaRPr lang="en-GB" sz="1600" dirty="0"/>
          </a:p>
        </p:txBody>
      </p:sp>
    </p:spTree>
    <p:extLst>
      <p:ext uri="{BB962C8B-B14F-4D97-AF65-F5344CB8AC3E}">
        <p14:creationId xmlns:p14="http://schemas.microsoft.com/office/powerpoint/2010/main" val="19970397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855F6-C01F-6769-3652-D8A8070F7D53}"/>
            </a:ext>
          </a:extLst>
        </p:cNvPr>
        <p:cNvGrpSpPr/>
        <p:nvPr/>
      </p:nvGrpSpPr>
      <p:grpSpPr>
        <a:xfrm>
          <a:off x="0" y="0"/>
          <a:ext cx="0" cy="0"/>
          <a:chOff x="0" y="0"/>
          <a:chExt cx="0" cy="0"/>
        </a:xfrm>
      </p:grpSpPr>
      <p:sp>
        <p:nvSpPr>
          <p:cNvPr id="22" name="Titel 21">
            <a:extLst>
              <a:ext uri="{FF2B5EF4-FFF2-40B4-BE49-F238E27FC236}">
                <a16:creationId xmlns:a16="http://schemas.microsoft.com/office/drawing/2014/main" id="{E613D211-BEA0-2E32-65D1-F88000B45AA7}"/>
              </a:ext>
            </a:extLst>
          </p:cNvPr>
          <p:cNvSpPr>
            <a:spLocks noGrp="1"/>
          </p:cNvSpPr>
          <p:nvPr>
            <p:ph type="title"/>
          </p:nvPr>
        </p:nvSpPr>
        <p:spPr>
          <a:xfrm>
            <a:off x="838200" y="899130"/>
            <a:ext cx="1402080" cy="303762"/>
          </a:xfrm>
        </p:spPr>
        <p:txBody>
          <a:bodyPr>
            <a:normAutofit fontScale="90000"/>
          </a:bodyPr>
          <a:lstStyle/>
          <a:p>
            <a:r>
              <a:rPr lang="de-DE" sz="2000" dirty="0">
                <a:solidFill>
                  <a:srgbClr val="FF0000"/>
                </a:solidFill>
              </a:rPr>
              <a:t>Input </a:t>
            </a:r>
            <a:r>
              <a:rPr lang="de-DE" sz="2000" dirty="0" err="1">
                <a:solidFill>
                  <a:srgbClr val="FF0000"/>
                </a:solidFill>
              </a:rPr>
              <a:t>data</a:t>
            </a:r>
            <a:endParaRPr lang="de-DE" sz="2000" dirty="0">
              <a:solidFill>
                <a:srgbClr val="FF0000"/>
              </a:solidFill>
            </a:endParaRPr>
          </a:p>
        </p:txBody>
      </p:sp>
      <p:sp>
        <p:nvSpPr>
          <p:cNvPr id="25" name="Foliennummernplatzhalter 24">
            <a:extLst>
              <a:ext uri="{FF2B5EF4-FFF2-40B4-BE49-F238E27FC236}">
                <a16:creationId xmlns:a16="http://schemas.microsoft.com/office/drawing/2014/main" id="{1C9214F4-C5EE-8BCE-FE46-B988D1D34A39}"/>
              </a:ext>
            </a:extLst>
          </p:cNvPr>
          <p:cNvSpPr>
            <a:spLocks noGrp="1"/>
          </p:cNvSpPr>
          <p:nvPr>
            <p:ph type="sldNum" sz="quarter" idx="12"/>
          </p:nvPr>
        </p:nvSpPr>
        <p:spPr/>
        <p:txBody>
          <a:bodyPr/>
          <a:lstStyle/>
          <a:p>
            <a:fld id="{013F6232-4F06-48BA-8F69-BF531F607829}" type="slidenum">
              <a:rPr lang="en-GB" smtClean="0"/>
              <a:t>150</a:t>
            </a:fld>
            <a:endParaRPr lang="en-GB" dirty="0"/>
          </a:p>
        </p:txBody>
      </p:sp>
      <p:sp>
        <p:nvSpPr>
          <p:cNvPr id="10" name="Datumsplatzhalter 4">
            <a:extLst>
              <a:ext uri="{FF2B5EF4-FFF2-40B4-BE49-F238E27FC236}">
                <a16:creationId xmlns:a16="http://schemas.microsoft.com/office/drawing/2014/main" id="{E7ADECB0-CB60-02B7-5EA8-AC2903B128A1}"/>
              </a:ext>
            </a:extLst>
          </p:cNvPr>
          <p:cNvSpPr>
            <a:spLocks noGrp="1"/>
          </p:cNvSpPr>
          <p:nvPr>
            <p:ph type="dt" sz="half" idx="11"/>
          </p:nvPr>
        </p:nvSpPr>
        <p:spPr>
          <a:xfrm>
            <a:off x="838200" y="6554103"/>
            <a:ext cx="1111370" cy="365125"/>
          </a:xfrm>
        </p:spPr>
        <p:txBody>
          <a:bodyPr/>
          <a:lstStyle/>
          <a:p>
            <a:r>
              <a:rPr lang="en-US" b="1" dirty="0">
                <a:solidFill>
                  <a:schemeClr val="tx1"/>
                </a:solidFill>
              </a:rPr>
              <a:t>04</a:t>
            </a:r>
            <a:r>
              <a:rPr lang="en-GB" b="1" dirty="0">
                <a:solidFill>
                  <a:schemeClr val="tx1"/>
                </a:solidFill>
              </a:rPr>
              <a:t>/11/2025</a:t>
            </a:r>
          </a:p>
        </p:txBody>
      </p:sp>
      <p:sp>
        <p:nvSpPr>
          <p:cNvPr id="11" name="Fußzeilenplatzhalter 5">
            <a:extLst>
              <a:ext uri="{FF2B5EF4-FFF2-40B4-BE49-F238E27FC236}">
                <a16:creationId xmlns:a16="http://schemas.microsoft.com/office/drawing/2014/main" id="{38C8C02D-7B39-4DC6-1528-F90940F9229F}"/>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3" name="Textfeld 12">
            <a:extLst>
              <a:ext uri="{FF2B5EF4-FFF2-40B4-BE49-F238E27FC236}">
                <a16:creationId xmlns:a16="http://schemas.microsoft.com/office/drawing/2014/main" id="{BDCBBAC3-20F0-7C00-B583-D0B829E2B92D}"/>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members: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DFCE1172-1EBA-4027-B2D3-8F9413A14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08" y="1393593"/>
            <a:ext cx="7640002" cy="4070814"/>
          </a:xfrm>
          <a:prstGeom prst="rect">
            <a:avLst/>
          </a:prstGeom>
        </p:spPr>
      </p:pic>
      <p:pic>
        <p:nvPicPr>
          <p:cNvPr id="3" name="Picture 2">
            <a:extLst>
              <a:ext uri="{FF2B5EF4-FFF2-40B4-BE49-F238E27FC236}">
                <a16:creationId xmlns:a16="http://schemas.microsoft.com/office/drawing/2014/main" id="{0684F076-5061-4802-B8BE-6E27827D5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254" y="1499987"/>
            <a:ext cx="6085636" cy="4155121"/>
          </a:xfrm>
          <a:prstGeom prst="rect">
            <a:avLst/>
          </a:prstGeom>
        </p:spPr>
      </p:pic>
    </p:spTree>
    <p:extLst>
      <p:ext uri="{BB962C8B-B14F-4D97-AF65-F5344CB8AC3E}">
        <p14:creationId xmlns:p14="http://schemas.microsoft.com/office/powerpoint/2010/main" val="36925100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4F3F8-7FCA-C48B-1687-8E61C7435C66}"/>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869A2AC-C06E-229E-9510-CEB7B79C91D6}"/>
              </a:ext>
            </a:extLst>
          </p:cNvPr>
          <p:cNvSpPr>
            <a:spLocks noGrp="1"/>
          </p:cNvSpPr>
          <p:nvPr>
            <p:ph type="sldNum" sz="quarter" idx="21"/>
          </p:nvPr>
        </p:nvSpPr>
        <p:spPr/>
        <p:txBody>
          <a:bodyPr/>
          <a:lstStyle/>
          <a:p>
            <a:fld id="{013F6232-4F06-48BA-8F69-BF531F607829}" type="slidenum">
              <a:rPr lang="en-GB" smtClean="0"/>
              <a:t>151</a:t>
            </a:fld>
            <a:endParaRPr lang="en-GB" dirty="0"/>
          </a:p>
        </p:txBody>
      </p:sp>
      <p:sp>
        <p:nvSpPr>
          <p:cNvPr id="6" name="Rectangle 3">
            <a:extLst>
              <a:ext uri="{FF2B5EF4-FFF2-40B4-BE49-F238E27FC236}">
                <a16:creationId xmlns:a16="http://schemas.microsoft.com/office/drawing/2014/main" id="{39E27D02-AFE5-EE72-7245-979026DFFAA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Datumsplatzhalter 4">
            <a:extLst>
              <a:ext uri="{FF2B5EF4-FFF2-40B4-BE49-F238E27FC236}">
                <a16:creationId xmlns:a16="http://schemas.microsoft.com/office/drawing/2014/main" id="{A63C02EA-6848-844A-A7E6-8E10BA8FB6BF}"/>
              </a:ext>
            </a:extLst>
          </p:cNvPr>
          <p:cNvSpPr>
            <a:spLocks noGrp="1"/>
          </p:cNvSpPr>
          <p:nvPr>
            <p:ph type="dt" sz="half" idx="4294967295"/>
          </p:nvPr>
        </p:nvSpPr>
        <p:spPr>
          <a:xfrm>
            <a:off x="838200" y="6554103"/>
            <a:ext cx="1111370" cy="365125"/>
          </a:xfrm>
          <a:prstGeom prst="rect">
            <a:avLst/>
          </a:prstGeom>
        </p:spPr>
        <p:txBody>
          <a:bodyPr/>
          <a:lstStyle/>
          <a:p>
            <a:r>
              <a:rPr lang="en-US" b="1" dirty="0">
                <a:solidFill>
                  <a:schemeClr val="tx1"/>
                </a:solidFill>
              </a:rPr>
              <a:t>04</a:t>
            </a:r>
            <a:r>
              <a:rPr lang="en-GB" b="1" dirty="0">
                <a:solidFill>
                  <a:schemeClr val="tx1"/>
                </a:solidFill>
              </a:rPr>
              <a:t>/11/2025</a:t>
            </a:r>
          </a:p>
        </p:txBody>
      </p:sp>
      <p:sp>
        <p:nvSpPr>
          <p:cNvPr id="18" name="Fußzeilenplatzhalter 5">
            <a:extLst>
              <a:ext uri="{FF2B5EF4-FFF2-40B4-BE49-F238E27FC236}">
                <a16:creationId xmlns:a16="http://schemas.microsoft.com/office/drawing/2014/main" id="{8EBAC95E-AA1D-8862-0792-D9FBD9AB10A9}"/>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9" name="Textfeld 12">
            <a:extLst>
              <a:ext uri="{FF2B5EF4-FFF2-40B4-BE49-F238E27FC236}">
                <a16:creationId xmlns:a16="http://schemas.microsoft.com/office/drawing/2014/main" id="{7E17BBCC-CFA3-C433-AD5F-5CF92170D038}"/>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a:t>
            </a:r>
            <a:r>
              <a:rPr lang="de-DE" sz="1200" b="1" dirty="0" err="1">
                <a:latin typeface="Times New Roman" pitchFamily="18" charset="0"/>
                <a:cs typeface="Times New Roman" pitchFamily="18" charset="0"/>
              </a:rPr>
              <a:t>members</a:t>
            </a:r>
            <a:r>
              <a:rPr lang="de-DE" sz="1200" b="1" dirty="0">
                <a:latin typeface="Times New Roman" pitchFamily="18" charset="0"/>
                <a:cs typeface="Times New Roman" pitchFamily="18" charset="0"/>
              </a:rPr>
              <a:t>: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sp>
        <p:nvSpPr>
          <p:cNvPr id="21" name="Titel 21">
            <a:extLst>
              <a:ext uri="{FF2B5EF4-FFF2-40B4-BE49-F238E27FC236}">
                <a16:creationId xmlns:a16="http://schemas.microsoft.com/office/drawing/2014/main" id="{4E43D925-0C1B-6F9B-8DF5-F0E937D56813}"/>
              </a:ext>
            </a:extLst>
          </p:cNvPr>
          <p:cNvSpPr>
            <a:spLocks noGrp="1"/>
          </p:cNvSpPr>
          <p:nvPr>
            <p:ph type="title"/>
          </p:nvPr>
        </p:nvSpPr>
        <p:spPr>
          <a:xfrm>
            <a:off x="838200" y="457200"/>
            <a:ext cx="8054136" cy="745692"/>
          </a:xfrm>
        </p:spPr>
        <p:txBody>
          <a:bodyPr>
            <a:normAutofit/>
          </a:bodyPr>
          <a:lstStyle/>
          <a:p>
            <a:r>
              <a:rPr lang="de-DE" sz="2000" dirty="0">
                <a:solidFill>
                  <a:srgbClr val="FF0000"/>
                </a:solidFill>
              </a:rPr>
              <a:t>*</a:t>
            </a:r>
            <a:r>
              <a:rPr lang="de-DE" sz="2000" dirty="0" err="1">
                <a:solidFill>
                  <a:srgbClr val="FF0000"/>
                </a:solidFill>
              </a:rPr>
              <a:t>Reverification</a:t>
            </a:r>
            <a:r>
              <a:rPr lang="de-DE" sz="2000" dirty="0">
                <a:solidFill>
                  <a:srgbClr val="FF0000"/>
                </a:solidFill>
              </a:rPr>
              <a:t> </a:t>
            </a:r>
            <a:r>
              <a:rPr lang="de-DE" sz="2000" dirty="0" err="1">
                <a:solidFill>
                  <a:srgbClr val="FF0000"/>
                </a:solidFill>
              </a:rPr>
              <a:t>with</a:t>
            </a:r>
            <a:r>
              <a:rPr lang="de-DE" sz="2000" dirty="0">
                <a:solidFill>
                  <a:srgbClr val="FF0000"/>
                </a:solidFill>
              </a:rPr>
              <a:t> </a:t>
            </a:r>
            <a:r>
              <a:rPr lang="de-DE" sz="2000" dirty="0" err="1">
                <a:solidFill>
                  <a:srgbClr val="FF0000"/>
                </a:solidFill>
              </a:rPr>
              <a:t>detailed</a:t>
            </a:r>
            <a:r>
              <a:rPr lang="de-DE" sz="2000" dirty="0">
                <a:solidFill>
                  <a:srgbClr val="FF0000"/>
                </a:solidFill>
              </a:rPr>
              <a:t> </a:t>
            </a:r>
            <a:r>
              <a:rPr lang="de-DE" sz="2000" dirty="0" err="1">
                <a:solidFill>
                  <a:srgbClr val="FF0000"/>
                </a:solidFill>
              </a:rPr>
              <a:t>drawing</a:t>
            </a:r>
            <a:br>
              <a:rPr lang="de-DE" sz="2000" dirty="0">
                <a:solidFill>
                  <a:srgbClr val="FF0000"/>
                </a:solidFill>
              </a:rPr>
            </a:br>
            <a:r>
              <a:rPr lang="de-DE" sz="2000" dirty="0">
                <a:solidFill>
                  <a:srgbClr val="FF0000"/>
                </a:solidFill>
              </a:rPr>
              <a:t>-</a:t>
            </a:r>
            <a:r>
              <a:rPr lang="de-DE" sz="2000" dirty="0" err="1">
                <a:solidFill>
                  <a:srgbClr val="FF0000"/>
                </a:solidFill>
              </a:rPr>
              <a:t>Overturning</a:t>
            </a:r>
            <a:r>
              <a:rPr lang="de-DE" sz="2000" dirty="0">
                <a:solidFill>
                  <a:srgbClr val="FF0000"/>
                </a:solidFill>
              </a:rPr>
              <a:t> Check</a:t>
            </a:r>
          </a:p>
        </p:txBody>
      </p:sp>
      <p:pic>
        <p:nvPicPr>
          <p:cNvPr id="3" name="Picture 2">
            <a:extLst>
              <a:ext uri="{FF2B5EF4-FFF2-40B4-BE49-F238E27FC236}">
                <a16:creationId xmlns:a16="http://schemas.microsoft.com/office/drawing/2014/main" id="{055AF0F8-4C63-41D9-BD1C-696E681E4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376" y="3977168"/>
            <a:ext cx="5743575" cy="2562225"/>
          </a:xfrm>
          <a:prstGeom prst="rect">
            <a:avLst/>
          </a:prstGeom>
        </p:spPr>
      </p:pic>
      <p:pic>
        <p:nvPicPr>
          <p:cNvPr id="7" name="Picture 6">
            <a:extLst>
              <a:ext uri="{FF2B5EF4-FFF2-40B4-BE49-F238E27FC236}">
                <a16:creationId xmlns:a16="http://schemas.microsoft.com/office/drawing/2014/main" id="{A03164A0-EA43-433F-A328-1F601224B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863" y="1919088"/>
            <a:ext cx="6085636" cy="236335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9275C20-C9C3-4ACC-B8CC-6C5965394B27}"/>
                  </a:ext>
                </a:extLst>
              </p:cNvPr>
              <p:cNvSpPr txBox="1"/>
              <p:nvPr/>
            </p:nvSpPr>
            <p:spPr>
              <a:xfrm>
                <a:off x="2148720" y="5555182"/>
                <a:ext cx="3767922" cy="639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𝑠</m:t>
                      </m:r>
                      <m:r>
                        <a:rPr lang="de-DE" b="0" i="1" smtClean="0">
                          <a:latin typeface="Cambria Math" panose="02040503050406030204" pitchFamily="18" charset="0"/>
                        </a:rPr>
                        <m:t>𝑜𝑢𝑟𝑐𝑒</m:t>
                      </m:r>
                      <m:r>
                        <a:rPr lang="de-DE" b="0" i="1" smtClean="0">
                          <a:latin typeface="Cambria Math" panose="02040503050406030204" pitchFamily="18" charset="0"/>
                        </a:rPr>
                        <m:t>:</m:t>
                      </m:r>
                      <m:r>
                        <m:rPr>
                          <m:nor/>
                        </m:rPr>
                        <a:rPr lang="en-US"/>
                        <m:t>Foundation</m:t>
                      </m:r>
                      <m:r>
                        <m:rPr>
                          <m:nor/>
                        </m:rPr>
                        <a:rPr lang="en-US"/>
                        <m:t> </m:t>
                      </m:r>
                      <m:r>
                        <m:rPr>
                          <m:nor/>
                        </m:rPr>
                        <a:rPr lang="en-US"/>
                        <m:t>WS</m:t>
                      </m:r>
                      <m:r>
                        <m:rPr>
                          <m:nor/>
                        </m:rPr>
                        <a:rPr lang="en-US"/>
                        <m:t> </m:t>
                      </m:r>
                      <m:r>
                        <m:rPr>
                          <m:nor/>
                        </m:rPr>
                        <a:rPr lang="en-US"/>
                        <m:t>2025</m:t>
                      </m:r>
                      <m:r>
                        <m:rPr>
                          <m:nor/>
                        </m:rPr>
                        <a:rPr lang="en-US"/>
                        <m:t>/</m:t>
                      </m:r>
                      <m:r>
                        <m:rPr>
                          <m:nor/>
                        </m:rPr>
                        <a:rPr lang="en-US"/>
                        <m:t>26 </m:t>
                      </m:r>
                      <m:r>
                        <m:rPr>
                          <m:nor/>
                        </m:rPr>
                        <a:rPr lang="en-US"/>
                        <m:t>Prof</m:t>
                      </m:r>
                      <m:r>
                        <m:rPr>
                          <m:nor/>
                        </m:rPr>
                        <a:rPr lang="en-US"/>
                        <m:t>. </m:t>
                      </m:r>
                      <m:r>
                        <m:rPr>
                          <m:nor/>
                        </m:rPr>
                        <a:rPr lang="en-US"/>
                        <m:t>Dr</m:t>
                      </m:r>
                      <m:r>
                        <m:rPr>
                          <m:nor/>
                        </m:rPr>
                        <a:rPr lang="en-US"/>
                        <m:t>.</m:t>
                      </m:r>
                      <m:r>
                        <m:rPr>
                          <m:nor/>
                        </m:rPr>
                        <a:rPr lang="en-US"/>
                        <m:t>−</m:t>
                      </m:r>
                      <m:r>
                        <m:rPr>
                          <m:nor/>
                        </m:rPr>
                        <a:rPr lang="en-US"/>
                        <m:t>Ing</m:t>
                      </m:r>
                      <m:r>
                        <m:rPr>
                          <m:nor/>
                        </m:rPr>
                        <a:rPr lang="en-US"/>
                        <m:t>. </m:t>
                      </m:r>
                      <m:r>
                        <m:rPr>
                          <m:nor/>
                        </m:rPr>
                        <a:rPr lang="en-US"/>
                        <m:t>Torsten</m:t>
                      </m:r>
                      <m:r>
                        <m:rPr>
                          <m:nor/>
                        </m:rPr>
                        <a:rPr lang="en-US"/>
                        <m:t> </m:t>
                      </m:r>
                      <m:r>
                        <m:rPr>
                          <m:nor/>
                        </m:rPr>
                        <a:rPr lang="en-US"/>
                        <m:t>Faber</m:t>
                      </m:r>
                    </m:oMath>
                  </m:oMathPara>
                </a14:m>
                <a:endParaRPr lang="en-GB" dirty="0"/>
              </a:p>
            </p:txBody>
          </p:sp>
        </mc:Choice>
        <mc:Fallback xmlns="">
          <p:sp>
            <p:nvSpPr>
              <p:cNvPr id="13" name="TextBox 12">
                <a:extLst>
                  <a:ext uri="{FF2B5EF4-FFF2-40B4-BE49-F238E27FC236}">
                    <a16:creationId xmlns:a16="http://schemas.microsoft.com/office/drawing/2014/main" id="{B9275C20-C9C3-4ACC-B8CC-6C5965394B27}"/>
                  </a:ext>
                </a:extLst>
              </p:cNvPr>
              <p:cNvSpPr txBox="1">
                <a:spLocks noRot="1" noChangeAspect="1" noMove="1" noResize="1" noEditPoints="1" noAdjustHandles="1" noChangeArrowheads="1" noChangeShapeType="1" noTextEdit="1"/>
              </p:cNvSpPr>
              <p:nvPr/>
            </p:nvSpPr>
            <p:spPr>
              <a:xfrm>
                <a:off x="2148720" y="5555182"/>
                <a:ext cx="3767922" cy="639983"/>
              </a:xfrm>
              <a:prstGeom prst="rect">
                <a:avLst/>
              </a:prstGeom>
              <a:blipFill>
                <a:blip r:embed="rId4"/>
                <a:stretch>
                  <a:fillRect b="-4762"/>
                </a:stretch>
              </a:blipFill>
            </p:spPr>
            <p:txBody>
              <a:bodyPr/>
              <a:lstStyle/>
              <a:p>
                <a:r>
                  <a:rPr lang="ar-SA">
                    <a:noFill/>
                  </a:rPr>
                  <a:t> </a:t>
                </a:r>
              </a:p>
            </p:txBody>
          </p:sp>
        </mc:Fallback>
      </mc:AlternateContent>
    </p:spTree>
    <p:extLst>
      <p:ext uri="{BB962C8B-B14F-4D97-AF65-F5344CB8AC3E}">
        <p14:creationId xmlns:p14="http://schemas.microsoft.com/office/powerpoint/2010/main" val="33685993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4F3F8-7FCA-C48B-1687-8E61C7435C66}"/>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869A2AC-C06E-229E-9510-CEB7B79C91D6}"/>
              </a:ext>
            </a:extLst>
          </p:cNvPr>
          <p:cNvSpPr>
            <a:spLocks noGrp="1"/>
          </p:cNvSpPr>
          <p:nvPr>
            <p:ph type="sldNum" sz="quarter" idx="21"/>
          </p:nvPr>
        </p:nvSpPr>
        <p:spPr/>
        <p:txBody>
          <a:bodyPr/>
          <a:lstStyle/>
          <a:p>
            <a:fld id="{013F6232-4F06-48BA-8F69-BF531F607829}" type="slidenum">
              <a:rPr lang="en-GB" smtClean="0"/>
              <a:t>152</a:t>
            </a:fld>
            <a:endParaRPr lang="en-GB" dirty="0"/>
          </a:p>
        </p:txBody>
      </p:sp>
      <p:sp>
        <p:nvSpPr>
          <p:cNvPr id="6" name="Rectangle 3">
            <a:extLst>
              <a:ext uri="{FF2B5EF4-FFF2-40B4-BE49-F238E27FC236}">
                <a16:creationId xmlns:a16="http://schemas.microsoft.com/office/drawing/2014/main" id="{39E27D02-AFE5-EE72-7245-979026DFFAA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Datumsplatzhalter 4">
            <a:extLst>
              <a:ext uri="{FF2B5EF4-FFF2-40B4-BE49-F238E27FC236}">
                <a16:creationId xmlns:a16="http://schemas.microsoft.com/office/drawing/2014/main" id="{A63C02EA-6848-844A-A7E6-8E10BA8FB6BF}"/>
              </a:ext>
            </a:extLst>
          </p:cNvPr>
          <p:cNvSpPr>
            <a:spLocks noGrp="1"/>
          </p:cNvSpPr>
          <p:nvPr>
            <p:ph type="dt" sz="half" idx="4294967295"/>
          </p:nvPr>
        </p:nvSpPr>
        <p:spPr>
          <a:xfrm>
            <a:off x="838200" y="6554103"/>
            <a:ext cx="1111370" cy="365125"/>
          </a:xfrm>
          <a:prstGeom prst="rect">
            <a:avLst/>
          </a:prstGeom>
        </p:spPr>
        <p:txBody>
          <a:bodyPr/>
          <a:lstStyle/>
          <a:p>
            <a:r>
              <a:rPr lang="en-US" b="1" dirty="0">
                <a:solidFill>
                  <a:schemeClr val="tx1"/>
                </a:solidFill>
              </a:rPr>
              <a:t>04</a:t>
            </a:r>
            <a:r>
              <a:rPr lang="en-GB" b="1" dirty="0">
                <a:solidFill>
                  <a:schemeClr val="tx1"/>
                </a:solidFill>
              </a:rPr>
              <a:t>/11/2025</a:t>
            </a:r>
          </a:p>
        </p:txBody>
      </p:sp>
      <p:sp>
        <p:nvSpPr>
          <p:cNvPr id="18" name="Fußzeilenplatzhalter 5">
            <a:extLst>
              <a:ext uri="{FF2B5EF4-FFF2-40B4-BE49-F238E27FC236}">
                <a16:creationId xmlns:a16="http://schemas.microsoft.com/office/drawing/2014/main" id="{8EBAC95E-AA1D-8862-0792-D9FBD9AB10A9}"/>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9" name="Textfeld 12">
            <a:extLst>
              <a:ext uri="{FF2B5EF4-FFF2-40B4-BE49-F238E27FC236}">
                <a16:creationId xmlns:a16="http://schemas.microsoft.com/office/drawing/2014/main" id="{7E17BBCC-CFA3-C433-AD5F-5CF92170D038}"/>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a:t>
            </a:r>
            <a:r>
              <a:rPr lang="de-DE" sz="1200" b="1" dirty="0" err="1">
                <a:latin typeface="Times New Roman" pitchFamily="18" charset="0"/>
                <a:cs typeface="Times New Roman" pitchFamily="18" charset="0"/>
              </a:rPr>
              <a:t>members</a:t>
            </a:r>
            <a:r>
              <a:rPr lang="de-DE" sz="1200" b="1" dirty="0">
                <a:latin typeface="Times New Roman" pitchFamily="18" charset="0"/>
                <a:cs typeface="Times New Roman" pitchFamily="18" charset="0"/>
              </a:rPr>
              <a:t>: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sp>
        <p:nvSpPr>
          <p:cNvPr id="21" name="Titel 21">
            <a:extLst>
              <a:ext uri="{FF2B5EF4-FFF2-40B4-BE49-F238E27FC236}">
                <a16:creationId xmlns:a16="http://schemas.microsoft.com/office/drawing/2014/main" id="{4E43D925-0C1B-6F9B-8DF5-F0E937D56813}"/>
              </a:ext>
            </a:extLst>
          </p:cNvPr>
          <p:cNvSpPr>
            <a:spLocks noGrp="1"/>
          </p:cNvSpPr>
          <p:nvPr>
            <p:ph type="title"/>
          </p:nvPr>
        </p:nvSpPr>
        <p:spPr>
          <a:xfrm>
            <a:off x="838199" y="389467"/>
            <a:ext cx="6053667" cy="813425"/>
          </a:xfrm>
        </p:spPr>
        <p:txBody>
          <a:bodyPr>
            <a:normAutofit/>
          </a:bodyPr>
          <a:lstStyle/>
          <a:p>
            <a:r>
              <a:rPr lang="de-DE" sz="2000" dirty="0">
                <a:solidFill>
                  <a:srgbClr val="FF0000"/>
                </a:solidFill>
              </a:rPr>
              <a:t>*</a:t>
            </a:r>
            <a:r>
              <a:rPr lang="de-DE" sz="2000" dirty="0" err="1">
                <a:solidFill>
                  <a:srgbClr val="FF0000"/>
                </a:solidFill>
              </a:rPr>
              <a:t>Reverification</a:t>
            </a:r>
            <a:r>
              <a:rPr lang="de-DE" sz="2000" dirty="0">
                <a:solidFill>
                  <a:srgbClr val="FF0000"/>
                </a:solidFill>
              </a:rPr>
              <a:t> </a:t>
            </a:r>
            <a:r>
              <a:rPr lang="de-DE" sz="2000" dirty="0" err="1">
                <a:solidFill>
                  <a:srgbClr val="FF0000"/>
                </a:solidFill>
              </a:rPr>
              <a:t>with</a:t>
            </a:r>
            <a:r>
              <a:rPr lang="de-DE" sz="2000" dirty="0">
                <a:solidFill>
                  <a:srgbClr val="FF0000"/>
                </a:solidFill>
              </a:rPr>
              <a:t> </a:t>
            </a:r>
            <a:r>
              <a:rPr lang="de-DE" sz="2000" dirty="0" err="1">
                <a:solidFill>
                  <a:srgbClr val="FF0000"/>
                </a:solidFill>
              </a:rPr>
              <a:t>detailed</a:t>
            </a:r>
            <a:r>
              <a:rPr lang="de-DE" sz="2000" dirty="0">
                <a:solidFill>
                  <a:srgbClr val="FF0000"/>
                </a:solidFill>
              </a:rPr>
              <a:t> </a:t>
            </a:r>
            <a:r>
              <a:rPr lang="de-DE" sz="2000" dirty="0" err="1">
                <a:solidFill>
                  <a:srgbClr val="FF0000"/>
                </a:solidFill>
              </a:rPr>
              <a:t>drawing</a:t>
            </a:r>
            <a:br>
              <a:rPr lang="de-DE" sz="2000" dirty="0">
                <a:solidFill>
                  <a:srgbClr val="FF0000"/>
                </a:solidFill>
              </a:rPr>
            </a:br>
            <a:r>
              <a:rPr lang="de-DE" sz="2000" dirty="0">
                <a:solidFill>
                  <a:srgbClr val="FF0000"/>
                </a:solidFill>
              </a:rPr>
              <a:t>-Ground </a:t>
            </a:r>
            <a:r>
              <a:rPr lang="de-DE" sz="2000" dirty="0" err="1">
                <a:solidFill>
                  <a:srgbClr val="FF0000"/>
                </a:solidFill>
              </a:rPr>
              <a:t>Failure</a:t>
            </a:r>
            <a:r>
              <a:rPr lang="de-DE" sz="2000" dirty="0">
                <a:solidFill>
                  <a:srgbClr val="FF0000"/>
                </a:solidFill>
              </a:rPr>
              <a:t>  and </a:t>
            </a:r>
            <a:r>
              <a:rPr lang="de-DE" sz="2000" dirty="0" err="1">
                <a:solidFill>
                  <a:srgbClr val="FF0000"/>
                </a:solidFill>
              </a:rPr>
              <a:t>Sliding</a:t>
            </a:r>
            <a:r>
              <a:rPr lang="de-DE" sz="2000" dirty="0">
                <a:solidFill>
                  <a:srgbClr val="FF0000"/>
                </a:solidFill>
              </a:rPr>
              <a:t> Check</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9275C20-C9C3-4ACC-B8CC-6C5965394B27}"/>
                  </a:ext>
                </a:extLst>
              </p:cNvPr>
              <p:cNvSpPr txBox="1"/>
              <p:nvPr/>
            </p:nvSpPr>
            <p:spPr>
              <a:xfrm>
                <a:off x="530088" y="5747997"/>
                <a:ext cx="3767922" cy="338554"/>
              </a:xfrm>
              <a:prstGeom prst="rect">
                <a:avLst/>
              </a:prstGeom>
              <a:noFill/>
            </p:spPr>
            <p:txBody>
              <a:bodyPr wrap="square">
                <a:spAutoFit/>
              </a:bodyPr>
              <a:lstStyle/>
              <a:p>
                <a14:m>
                  <m:oMath xmlns:m="http://schemas.openxmlformats.org/officeDocument/2006/math">
                    <m:r>
                      <a:rPr lang="de-DE" sz="1600" i="1" smtClean="0">
                        <a:latin typeface="Cambria Math" panose="02040503050406030204" pitchFamily="18" charset="0"/>
                      </a:rPr>
                      <m:t>𝑠</m:t>
                    </m:r>
                    <m:r>
                      <a:rPr lang="de-DE" sz="1600" b="0" i="1" smtClean="0">
                        <a:latin typeface="Cambria Math" panose="02040503050406030204" pitchFamily="18" charset="0"/>
                      </a:rPr>
                      <m:t>𝑜𝑢𝑟𝑐𝑒</m:t>
                    </m:r>
                    <m:r>
                      <a:rPr lang="de-DE" sz="1600" b="0" i="1" smtClean="0">
                        <a:latin typeface="Cambria Math" panose="02040503050406030204" pitchFamily="18" charset="0"/>
                      </a:rPr>
                      <m:t>:</m:t>
                    </m:r>
                    <m:r>
                      <m:rPr>
                        <m:nor/>
                      </m:rPr>
                      <a:rPr lang="en-US" sz="1600" b="0" i="0" smtClean="0"/>
                      <m:t>Bautabellen</m:t>
                    </m:r>
                    <m:r>
                      <m:rPr>
                        <m:nor/>
                      </m:rPr>
                      <a:rPr lang="en-US" sz="1600" b="0" i="0" smtClean="0"/>
                      <m:t> </m:t>
                    </m:r>
                    <m:r>
                      <m:rPr>
                        <m:nor/>
                      </m:rPr>
                      <a:rPr lang="en-US" sz="1600" b="0" i="0" smtClean="0"/>
                      <m:t>f</m:t>
                    </m:r>
                  </m:oMath>
                </a14:m>
                <a:r>
                  <a:rPr lang="en-GB" sz="1600" dirty="0" err="1"/>
                  <a:t>ür</a:t>
                </a:r>
                <a:r>
                  <a:rPr lang="en-GB" sz="1600" dirty="0"/>
                  <a:t> </a:t>
                </a:r>
                <a:r>
                  <a:rPr lang="en-GB" sz="1600" dirty="0" err="1"/>
                  <a:t>Ingenieure</a:t>
                </a:r>
                <a:r>
                  <a:rPr lang="en-GB" sz="1600" dirty="0"/>
                  <a:t> </a:t>
                </a:r>
              </a:p>
            </p:txBody>
          </p:sp>
        </mc:Choice>
        <mc:Fallback xmlns="">
          <p:sp>
            <p:nvSpPr>
              <p:cNvPr id="13" name="TextBox 12">
                <a:extLst>
                  <a:ext uri="{FF2B5EF4-FFF2-40B4-BE49-F238E27FC236}">
                    <a16:creationId xmlns:a16="http://schemas.microsoft.com/office/drawing/2014/main" id="{B9275C20-C9C3-4ACC-B8CC-6C5965394B27}"/>
                  </a:ext>
                </a:extLst>
              </p:cNvPr>
              <p:cNvSpPr txBox="1">
                <a:spLocks noRot="1" noChangeAspect="1" noMove="1" noResize="1" noEditPoints="1" noAdjustHandles="1" noChangeArrowheads="1" noChangeShapeType="1" noTextEdit="1"/>
              </p:cNvSpPr>
              <p:nvPr/>
            </p:nvSpPr>
            <p:spPr>
              <a:xfrm>
                <a:off x="530088" y="5747997"/>
                <a:ext cx="3767922" cy="338554"/>
              </a:xfrm>
              <a:prstGeom prst="rect">
                <a:avLst/>
              </a:prstGeom>
              <a:blipFill>
                <a:blip r:embed="rId2"/>
                <a:stretch>
                  <a:fillRect t="-5455" b="-23636"/>
                </a:stretch>
              </a:blipFill>
            </p:spPr>
            <p:txBody>
              <a:bodyPr/>
              <a:lstStyle/>
              <a:p>
                <a:r>
                  <a:rPr lang="ar-SA">
                    <a:noFill/>
                  </a:rPr>
                  <a:t> </a:t>
                </a:r>
              </a:p>
            </p:txBody>
          </p:sp>
        </mc:Fallback>
      </mc:AlternateContent>
      <p:pic>
        <p:nvPicPr>
          <p:cNvPr id="5" name="Picture 4">
            <a:extLst>
              <a:ext uri="{FF2B5EF4-FFF2-40B4-BE49-F238E27FC236}">
                <a16:creationId xmlns:a16="http://schemas.microsoft.com/office/drawing/2014/main" id="{D5BE0309-95AC-4D16-B657-F39A1DA19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02181"/>
            <a:ext cx="5400675" cy="29718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64B7BE5-CDCA-492B-AA9F-9F0713986167}"/>
                  </a:ext>
                </a:extLst>
              </p:cNvPr>
              <p:cNvSpPr txBox="1"/>
              <p:nvPr/>
            </p:nvSpPr>
            <p:spPr>
              <a:xfrm>
                <a:off x="838200" y="4570094"/>
                <a:ext cx="5697027" cy="369332"/>
              </a:xfrm>
              <a:prstGeom prst="rect">
                <a:avLst/>
              </a:prstGeom>
              <a:noFill/>
            </p:spPr>
            <p:txBody>
              <a:bodyPr wrap="square">
                <a:spAutoFit/>
              </a:bodyPr>
              <a:lstStyle/>
              <a:p>
                <a14:m>
                  <m:oMath xmlns:m="http://schemas.openxmlformats.org/officeDocument/2006/math">
                    <m:sSub>
                      <m:sSubPr>
                        <m:ctrlPr>
                          <a:rPr lang="en-GB" i="1" smtClean="0">
                            <a:latin typeface="Cambria Math" panose="02040503050406030204" pitchFamily="18" charset="0"/>
                          </a:rPr>
                        </m:ctrlPr>
                      </m:sSubPr>
                      <m:e>
                        <m:r>
                          <a:rPr lang="en-GB">
                            <a:latin typeface="Cambria Math" panose="02040503050406030204" pitchFamily="18" charset="0"/>
                          </a:rPr>
                          <m:t> </m:t>
                        </m:r>
                        <m:r>
                          <a:rPr lang="en-GB" i="1">
                            <a:latin typeface="Cambria Math" panose="02040503050406030204" pitchFamily="18" charset="0"/>
                          </a:rPr>
                          <m:t>𝜎</m:t>
                        </m:r>
                        <m:r>
                          <a:rPr lang="en-GB" i="0">
                            <a:latin typeface="Cambria Math" panose="02040503050406030204" pitchFamily="18" charset="0"/>
                          </a:rPr>
                          <m:t> </m:t>
                        </m:r>
                      </m:e>
                      <m:sub>
                        <m:r>
                          <a:rPr lang="en-GB" b="1" i="0">
                            <a:latin typeface="Cambria Math" panose="02040503050406030204" pitchFamily="18" charset="0"/>
                          </a:rPr>
                          <m:t>𝐌𝐚𝐱</m:t>
                        </m:r>
                      </m:sub>
                    </m:sSub>
                  </m:oMath>
                </a14:m>
                <a:r>
                  <a:rPr lang="en-GB" dirty="0"/>
                  <a:t> &lt; </a:t>
                </a: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 </m:t>
                        </m:r>
                        <m:r>
                          <m:rPr>
                            <m:sty m:val="p"/>
                          </m:rPr>
                          <a:rPr lang="en-US" b="0" i="0" smtClean="0">
                            <a:latin typeface="Cambria Math" panose="02040503050406030204" pitchFamily="18" charset="0"/>
                          </a:rPr>
                          <m:t>q</m:t>
                        </m:r>
                        <m:r>
                          <a:rPr lang="en-GB">
                            <a:latin typeface="Cambria Math" panose="02040503050406030204" pitchFamily="18" charset="0"/>
                          </a:rPr>
                          <m:t> </m:t>
                        </m:r>
                      </m:e>
                      <m:sub>
                        <m:r>
                          <a:rPr lang="en-US" b="1" i="1" smtClean="0">
                            <a:latin typeface="Cambria Math" panose="02040503050406030204" pitchFamily="18" charset="0"/>
                          </a:rPr>
                          <m:t>𝒂𝒍𝒍</m:t>
                        </m:r>
                      </m:sub>
                    </m:sSub>
                  </m:oMath>
                </a14:m>
                <a:r>
                  <a:rPr lang="en-GB" dirty="0"/>
                  <a:t> = 688.5 </a:t>
                </a:r>
                <a14:m>
                  <m:oMath xmlns:m="http://schemas.openxmlformats.org/officeDocument/2006/math">
                    <m:r>
                      <m:rPr>
                        <m:sty m:val="p"/>
                      </m:rPr>
                      <a:rPr lang="en-GB">
                        <a:latin typeface="Cambria Math" panose="02040503050406030204" pitchFamily="18" charset="0"/>
                      </a:rPr>
                      <m:t>K</m:t>
                    </m:r>
                    <m:f>
                      <m:fPr>
                        <m:type m:val="lin"/>
                        <m:ctrlPr>
                          <a:rPr lang="en-GB" i="1">
                            <a:latin typeface="Cambria Math" panose="02040503050406030204" pitchFamily="18" charset="0"/>
                          </a:rPr>
                        </m:ctrlPr>
                      </m:fPr>
                      <m:num>
                        <m:r>
                          <m:rPr>
                            <m:sty m:val="p"/>
                          </m:rPr>
                          <a:rPr lang="en-GB">
                            <a:latin typeface="Cambria Math" panose="02040503050406030204" pitchFamily="18" charset="0"/>
                          </a:rPr>
                          <m:t>N</m:t>
                        </m:r>
                      </m:num>
                      <m:den>
                        <m:sSup>
                          <m:sSupPr>
                            <m:ctrlPr>
                              <a:rPr lang="en-GB" i="1">
                                <a:latin typeface="Cambria Math" panose="02040503050406030204" pitchFamily="18" charset="0"/>
                              </a:rPr>
                            </m:ctrlPr>
                          </m:sSupPr>
                          <m:e>
                            <m:r>
                              <m:rPr>
                                <m:sty m:val="p"/>
                              </m:rPr>
                              <a:rPr lang="en-GB">
                                <a:latin typeface="Cambria Math" panose="02040503050406030204" pitchFamily="18" charset="0"/>
                              </a:rPr>
                              <m:t>m</m:t>
                            </m:r>
                          </m:e>
                          <m:sup>
                            <m:r>
                              <a:rPr lang="en-GB">
                                <a:latin typeface="Cambria Math" panose="02040503050406030204" pitchFamily="18" charset="0"/>
                              </a:rPr>
                              <m:t>2</m:t>
                            </m:r>
                          </m:sup>
                        </m:sSup>
                      </m:den>
                    </m:f>
                  </m:oMath>
                </a14:m>
                <a:r>
                  <a:rPr lang="en-GB" dirty="0"/>
                  <a:t>  </a:t>
                </a:r>
                <a14:m>
                  <m:oMath xmlns:m="http://schemas.openxmlformats.org/officeDocument/2006/math">
                    <m:r>
                      <a:rPr lang="en-GB">
                        <a:latin typeface="Cambria Math" panose="02040503050406030204" pitchFamily="18" charset="0"/>
                      </a:rPr>
                      <m:t>→</m:t>
                    </m:r>
                    <m:r>
                      <a:rPr lang="en-US" b="1" i="0" smtClean="0">
                        <a:solidFill>
                          <a:srgbClr val="FF0000"/>
                        </a:solidFill>
                        <a:latin typeface="Cambria Math" panose="02040503050406030204" pitchFamily="18" charset="0"/>
                      </a:rPr>
                      <m:t>𝐠𝐫𝐨𝐮𝐧𝐝</m:t>
                    </m:r>
                    <m:r>
                      <a:rPr lang="en-US" b="1" i="0" smtClean="0">
                        <a:solidFill>
                          <a:srgbClr val="FF0000"/>
                        </a:solidFill>
                        <a:latin typeface="Cambria Math" panose="02040503050406030204" pitchFamily="18" charset="0"/>
                      </a:rPr>
                      <m:t> </m:t>
                    </m:r>
                    <m:r>
                      <a:rPr lang="en-US" b="1" i="0" smtClean="0">
                        <a:solidFill>
                          <a:srgbClr val="FF0000"/>
                        </a:solidFill>
                        <a:latin typeface="Cambria Math" panose="02040503050406030204" pitchFamily="18" charset="0"/>
                      </a:rPr>
                      <m:t>𝐟𝐚𝐢𝐥𝐮𝐫𝐞</m:t>
                    </m:r>
                  </m:oMath>
                </a14:m>
                <a:r>
                  <a:rPr lang="en-GB" b="1" dirty="0"/>
                  <a:t> </a:t>
                </a:r>
                <a:r>
                  <a:rPr lang="en-GB" b="1" dirty="0">
                    <a:solidFill>
                      <a:srgbClr val="FF0000"/>
                    </a:solidFill>
                    <a:latin typeface="Cambria Math" panose="02040503050406030204" pitchFamily="18" charset="0"/>
                  </a:rPr>
                  <a:t>is safe</a:t>
                </a:r>
              </a:p>
            </p:txBody>
          </p:sp>
        </mc:Choice>
        <mc:Fallback xmlns="">
          <p:sp>
            <p:nvSpPr>
              <p:cNvPr id="15" name="TextBox 14">
                <a:extLst>
                  <a:ext uri="{FF2B5EF4-FFF2-40B4-BE49-F238E27FC236}">
                    <a16:creationId xmlns:a16="http://schemas.microsoft.com/office/drawing/2014/main" id="{264B7BE5-CDCA-492B-AA9F-9F0713986167}"/>
                  </a:ext>
                </a:extLst>
              </p:cNvPr>
              <p:cNvSpPr txBox="1">
                <a:spLocks noRot="1" noChangeAspect="1" noMove="1" noResize="1" noEditPoints="1" noAdjustHandles="1" noChangeArrowheads="1" noChangeShapeType="1" noTextEdit="1"/>
              </p:cNvSpPr>
              <p:nvPr/>
            </p:nvSpPr>
            <p:spPr>
              <a:xfrm>
                <a:off x="838200" y="4570094"/>
                <a:ext cx="5697027" cy="369332"/>
              </a:xfrm>
              <a:prstGeom prst="rect">
                <a:avLst/>
              </a:prstGeom>
              <a:blipFill>
                <a:blip r:embed="rId4"/>
                <a:stretch>
                  <a:fillRect t="-118333" b="-180000"/>
                </a:stretch>
              </a:blipFill>
            </p:spPr>
            <p:txBody>
              <a:bodyPr/>
              <a:lstStyle/>
              <a:p>
                <a:r>
                  <a:rPr lang="ar-SA">
                    <a:noFill/>
                  </a:rPr>
                  <a:t> </a:t>
                </a:r>
              </a:p>
            </p:txBody>
          </p:sp>
        </mc:Fallback>
      </mc:AlternateContent>
      <p:pic>
        <p:nvPicPr>
          <p:cNvPr id="16" name="Picture 15">
            <a:extLst>
              <a:ext uri="{FF2B5EF4-FFF2-40B4-BE49-F238E27FC236}">
                <a16:creationId xmlns:a16="http://schemas.microsoft.com/office/drawing/2014/main" id="{C2FC3412-C1FE-4FA4-B2DD-4CE246AEC4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1327" y="1780963"/>
            <a:ext cx="5400674" cy="3993241"/>
          </a:xfrm>
          <a:prstGeom prst="rect">
            <a:avLst/>
          </a:prstGeom>
        </p:spPr>
      </p:pic>
    </p:spTree>
    <p:extLst>
      <p:ext uri="{BB962C8B-B14F-4D97-AF65-F5344CB8AC3E}">
        <p14:creationId xmlns:p14="http://schemas.microsoft.com/office/powerpoint/2010/main" val="27002120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4F3F8-7FCA-C48B-1687-8E61C7435C66}"/>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869A2AC-C06E-229E-9510-CEB7B79C91D6}"/>
              </a:ext>
            </a:extLst>
          </p:cNvPr>
          <p:cNvSpPr>
            <a:spLocks noGrp="1"/>
          </p:cNvSpPr>
          <p:nvPr>
            <p:ph type="sldNum" sz="quarter" idx="21"/>
          </p:nvPr>
        </p:nvSpPr>
        <p:spPr/>
        <p:txBody>
          <a:bodyPr/>
          <a:lstStyle/>
          <a:p>
            <a:fld id="{013F6232-4F06-48BA-8F69-BF531F607829}" type="slidenum">
              <a:rPr lang="en-GB" smtClean="0"/>
              <a:t>153</a:t>
            </a:fld>
            <a:endParaRPr lang="en-GB" dirty="0"/>
          </a:p>
        </p:txBody>
      </p:sp>
      <p:sp>
        <p:nvSpPr>
          <p:cNvPr id="6" name="Rectangle 3">
            <a:extLst>
              <a:ext uri="{FF2B5EF4-FFF2-40B4-BE49-F238E27FC236}">
                <a16:creationId xmlns:a16="http://schemas.microsoft.com/office/drawing/2014/main" id="{39E27D02-AFE5-EE72-7245-979026DFFAA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Datumsplatzhalter 4">
            <a:extLst>
              <a:ext uri="{FF2B5EF4-FFF2-40B4-BE49-F238E27FC236}">
                <a16:creationId xmlns:a16="http://schemas.microsoft.com/office/drawing/2014/main" id="{A63C02EA-6848-844A-A7E6-8E10BA8FB6BF}"/>
              </a:ext>
            </a:extLst>
          </p:cNvPr>
          <p:cNvSpPr>
            <a:spLocks noGrp="1"/>
          </p:cNvSpPr>
          <p:nvPr>
            <p:ph type="dt" sz="half" idx="4294967295"/>
          </p:nvPr>
        </p:nvSpPr>
        <p:spPr>
          <a:xfrm>
            <a:off x="838200" y="6554103"/>
            <a:ext cx="1111370" cy="365125"/>
          </a:xfrm>
          <a:prstGeom prst="rect">
            <a:avLst/>
          </a:prstGeom>
        </p:spPr>
        <p:txBody>
          <a:bodyPr/>
          <a:lstStyle/>
          <a:p>
            <a:r>
              <a:rPr lang="en-US" b="1" dirty="0">
                <a:solidFill>
                  <a:schemeClr val="tx1"/>
                </a:solidFill>
              </a:rPr>
              <a:t>04</a:t>
            </a:r>
            <a:r>
              <a:rPr lang="en-GB" b="1" dirty="0">
                <a:solidFill>
                  <a:schemeClr val="tx1"/>
                </a:solidFill>
              </a:rPr>
              <a:t>/11/2025</a:t>
            </a:r>
          </a:p>
        </p:txBody>
      </p:sp>
      <p:sp>
        <p:nvSpPr>
          <p:cNvPr id="18" name="Fußzeilenplatzhalter 5">
            <a:extLst>
              <a:ext uri="{FF2B5EF4-FFF2-40B4-BE49-F238E27FC236}">
                <a16:creationId xmlns:a16="http://schemas.microsoft.com/office/drawing/2014/main" id="{8EBAC95E-AA1D-8862-0792-D9FBD9AB10A9}"/>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9" name="Textfeld 12">
            <a:extLst>
              <a:ext uri="{FF2B5EF4-FFF2-40B4-BE49-F238E27FC236}">
                <a16:creationId xmlns:a16="http://schemas.microsoft.com/office/drawing/2014/main" id="{7E17BBCC-CFA3-C433-AD5F-5CF92170D038}"/>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a:t>
            </a:r>
            <a:r>
              <a:rPr lang="de-DE" sz="1200" b="1" dirty="0" err="1">
                <a:latin typeface="Times New Roman" pitchFamily="18" charset="0"/>
                <a:cs typeface="Times New Roman" pitchFamily="18" charset="0"/>
              </a:rPr>
              <a:t>members</a:t>
            </a:r>
            <a:r>
              <a:rPr lang="de-DE" sz="1200" b="1" dirty="0">
                <a:latin typeface="Times New Roman" pitchFamily="18" charset="0"/>
                <a:cs typeface="Times New Roman" pitchFamily="18" charset="0"/>
              </a:rPr>
              <a:t>: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pic>
        <p:nvPicPr>
          <p:cNvPr id="3" name="Picture 2" descr="A diagram of a beam&#10;&#10;AI-generated content may be incorrect.">
            <a:extLst>
              <a:ext uri="{FF2B5EF4-FFF2-40B4-BE49-F238E27FC236}">
                <a16:creationId xmlns:a16="http://schemas.microsoft.com/office/drawing/2014/main" id="{719A54FC-A9BB-B3F8-7EC0-65E18900C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816" y="1302306"/>
            <a:ext cx="5356045" cy="498490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45E255-2962-BC6E-36C2-D8CBF8D8A5CE}"/>
                  </a:ext>
                </a:extLst>
              </p:cNvPr>
              <p:cNvSpPr txBox="1"/>
              <p:nvPr/>
            </p:nvSpPr>
            <p:spPr>
              <a:xfrm>
                <a:off x="307108" y="1502088"/>
                <a:ext cx="3904673" cy="6594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a:latin typeface="Cambria Math" panose="02040503050406030204" pitchFamily="18" charset="0"/>
                            </a:rPr>
                            <m:t> </m:t>
                          </m:r>
                          <m:r>
                            <a:rPr lang="en-GB" i="1">
                              <a:latin typeface="Cambria Math" panose="02040503050406030204" pitchFamily="18" charset="0"/>
                            </a:rPr>
                            <m:t>𝜎</m:t>
                          </m:r>
                          <m:r>
                            <a:rPr lang="en-GB" i="0">
                              <a:latin typeface="Cambria Math" panose="02040503050406030204" pitchFamily="18" charset="0"/>
                            </a:rPr>
                            <m:t> </m:t>
                          </m:r>
                        </m:e>
                        <m:sub>
                          <m:r>
                            <a:rPr lang="en-GB" i="0">
                              <a:latin typeface="Cambria Math" panose="02040503050406030204" pitchFamily="18" charset="0"/>
                            </a:rPr>
                            <m:t>1</m:t>
                          </m:r>
                        </m:sub>
                      </m:sSub>
                      <m:r>
                        <a:rPr lang="en-GB" i="0">
                          <a:latin typeface="Cambria Math" panose="02040503050406030204" pitchFamily="18" charset="0"/>
                        </a:rPr>
                        <m:t>=</m:t>
                      </m:r>
                      <m:f>
                        <m:fPr>
                          <m:ctrlPr>
                            <a:rPr lang="en-GB" i="1">
                              <a:latin typeface="Cambria Math" panose="02040503050406030204" pitchFamily="18" charset="0"/>
                            </a:rPr>
                          </m:ctrlPr>
                        </m:fPr>
                        <m:num>
                          <m:r>
                            <a:rPr lang="en-GB" b="1" i="0">
                              <a:latin typeface="Cambria Math" panose="02040503050406030204" pitchFamily="18" charset="0"/>
                            </a:rPr>
                            <m:t>𝐕</m:t>
                          </m:r>
                        </m:num>
                        <m:den>
                          <m:sSub>
                            <m:sSubPr>
                              <m:ctrlPr>
                                <a:rPr lang="en-GB" b="1" i="1">
                                  <a:latin typeface="Cambria Math" panose="02040503050406030204" pitchFamily="18" charset="0"/>
                                </a:rPr>
                              </m:ctrlPr>
                            </m:sSubPr>
                            <m:e>
                              <m:r>
                                <a:rPr lang="en-GB" b="1" i="0">
                                  <a:latin typeface="Cambria Math" panose="02040503050406030204" pitchFamily="18" charset="0"/>
                                </a:rPr>
                                <m:t>𝐀</m:t>
                              </m:r>
                            </m:e>
                            <m:sub>
                              <m:r>
                                <a:rPr lang="en-GB" b="1" i="0">
                                  <a:latin typeface="Cambria Math" panose="02040503050406030204" pitchFamily="18" charset="0"/>
                                </a:rPr>
                                <m:t>𝐞𝐟𝐟</m:t>
                              </m:r>
                            </m:sub>
                          </m:sSub>
                        </m:den>
                      </m:f>
                      <m:r>
                        <a:rPr lang="en-GB" b="0" i="0">
                          <a:latin typeface="Cambria Math" panose="02040503050406030204" pitchFamily="18" charset="0"/>
                        </a:rPr>
                        <m:t>=</m:t>
                      </m:r>
                      <m:f>
                        <m:fPr>
                          <m:ctrlPr>
                            <a:rPr lang="en-GB" b="0" i="1">
                              <a:latin typeface="Cambria Math" panose="02040503050406030204" pitchFamily="18" charset="0"/>
                            </a:rPr>
                          </m:ctrlPr>
                        </m:fPr>
                        <m:num>
                          <m:r>
                            <a:rPr lang="en-GB" b="0" i="0">
                              <a:latin typeface="Cambria Math" panose="02040503050406030204" pitchFamily="18" charset="0"/>
                            </a:rPr>
                            <m:t>31734</m:t>
                          </m:r>
                        </m:num>
                        <m:den>
                          <m:r>
                            <a:rPr lang="en-GB" b="0" i="0">
                              <a:latin typeface="Cambria Math" panose="02040503050406030204" pitchFamily="18" charset="0"/>
                            </a:rPr>
                            <m:t>141.3</m:t>
                          </m:r>
                        </m:den>
                      </m:f>
                      <m:r>
                        <a:rPr lang="en-GB" b="0" i="0">
                          <a:latin typeface="Cambria Math" panose="02040503050406030204" pitchFamily="18" charset="0"/>
                        </a:rPr>
                        <m:t>=224.6 </m:t>
                      </m:r>
                      <m:r>
                        <m:rPr>
                          <m:sty m:val="p"/>
                        </m:rPr>
                        <a:rPr lang="en-GB" b="0" i="0">
                          <a:latin typeface="Cambria Math" panose="02040503050406030204" pitchFamily="18" charset="0"/>
                        </a:rPr>
                        <m:t>K</m:t>
                      </m:r>
                      <m:f>
                        <m:fPr>
                          <m:type m:val="lin"/>
                          <m:ctrlPr>
                            <a:rPr lang="en-GB" b="0" i="1">
                              <a:latin typeface="Cambria Math" panose="02040503050406030204" pitchFamily="18" charset="0"/>
                            </a:rPr>
                          </m:ctrlPr>
                        </m:fPr>
                        <m:num>
                          <m:r>
                            <m:rPr>
                              <m:sty m:val="p"/>
                            </m:rPr>
                            <a:rPr lang="en-GB" b="0" i="0">
                              <a:latin typeface="Cambria Math" panose="02040503050406030204" pitchFamily="18" charset="0"/>
                            </a:rPr>
                            <m:t>N</m:t>
                          </m:r>
                        </m:num>
                        <m:den>
                          <m:sSup>
                            <m:sSupPr>
                              <m:ctrlPr>
                                <a:rPr lang="en-GB" b="0" i="1">
                                  <a:latin typeface="Cambria Math" panose="02040503050406030204" pitchFamily="18" charset="0"/>
                                </a:rPr>
                              </m:ctrlPr>
                            </m:sSupPr>
                            <m:e>
                              <m:r>
                                <m:rPr>
                                  <m:sty m:val="p"/>
                                </m:rPr>
                                <a:rPr lang="en-GB" b="0" i="0">
                                  <a:latin typeface="Cambria Math" panose="02040503050406030204" pitchFamily="18" charset="0"/>
                                </a:rPr>
                                <m:t>m</m:t>
                              </m:r>
                            </m:e>
                            <m:sup>
                              <m:r>
                                <a:rPr lang="en-GB" b="0" i="0">
                                  <a:latin typeface="Cambria Math" panose="02040503050406030204" pitchFamily="18" charset="0"/>
                                </a:rPr>
                                <m:t>2</m:t>
                              </m:r>
                            </m:sup>
                          </m:sSup>
                        </m:den>
                      </m:f>
                    </m:oMath>
                  </m:oMathPara>
                </a14:m>
                <a:endParaRPr lang="en-GB" dirty="0"/>
              </a:p>
            </p:txBody>
          </p:sp>
        </mc:Choice>
        <mc:Fallback xmlns="">
          <p:sp>
            <p:nvSpPr>
              <p:cNvPr id="9" name="TextBox 8">
                <a:extLst>
                  <a:ext uri="{FF2B5EF4-FFF2-40B4-BE49-F238E27FC236}">
                    <a16:creationId xmlns:a16="http://schemas.microsoft.com/office/drawing/2014/main" id="{8E45E255-2962-BC6E-36C2-D8CBF8D8A5CE}"/>
                  </a:ext>
                </a:extLst>
              </p:cNvPr>
              <p:cNvSpPr txBox="1">
                <a:spLocks noRot="1" noChangeAspect="1" noMove="1" noResize="1" noEditPoints="1" noAdjustHandles="1" noChangeArrowheads="1" noChangeShapeType="1" noTextEdit="1"/>
              </p:cNvSpPr>
              <p:nvPr/>
            </p:nvSpPr>
            <p:spPr>
              <a:xfrm>
                <a:off x="307108" y="1502088"/>
                <a:ext cx="3904673" cy="659411"/>
              </a:xfrm>
              <a:prstGeom prst="rect">
                <a:avLst/>
              </a:prstGeom>
              <a:blipFill>
                <a:blip r:embed="rId3"/>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645B3A-172C-86B4-7CFB-FE8E7D907561}"/>
                  </a:ext>
                </a:extLst>
              </p:cNvPr>
              <p:cNvSpPr txBox="1"/>
              <p:nvPr/>
            </p:nvSpPr>
            <p:spPr>
              <a:xfrm>
                <a:off x="217987" y="2371181"/>
                <a:ext cx="5096312" cy="612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a:latin typeface="Cambria Math" panose="02040503050406030204" pitchFamily="18" charset="0"/>
                            </a:rPr>
                            <m:t> </m:t>
                          </m:r>
                          <m:r>
                            <a:rPr lang="en-GB" i="1">
                              <a:latin typeface="Cambria Math" panose="02040503050406030204" pitchFamily="18" charset="0"/>
                            </a:rPr>
                            <m:t>𝜎</m:t>
                          </m:r>
                          <m:r>
                            <a:rPr lang="en-GB" i="0">
                              <a:latin typeface="Cambria Math" panose="02040503050406030204" pitchFamily="18" charset="0"/>
                            </a:rPr>
                            <m:t> </m:t>
                          </m:r>
                        </m:e>
                        <m:sub>
                          <m:r>
                            <a:rPr lang="en-GB" i="0">
                              <a:latin typeface="Cambria Math" panose="02040503050406030204" pitchFamily="18" charset="0"/>
                            </a:rPr>
                            <m:t>2</m:t>
                          </m:r>
                        </m:sub>
                      </m:sSub>
                      <m:r>
                        <a:rPr lang="en-GB" i="0">
                          <a:latin typeface="Cambria Math" panose="02040503050406030204" pitchFamily="18" charset="0"/>
                        </a:rPr>
                        <m:t>=</m:t>
                      </m:r>
                      <m:f>
                        <m:fPr>
                          <m:ctrlPr>
                            <a:rPr lang="en-GB" i="1">
                              <a:latin typeface="Cambria Math" panose="02040503050406030204" pitchFamily="18" charset="0"/>
                            </a:rPr>
                          </m:ctrlPr>
                        </m:fPr>
                        <m:num>
                          <m:r>
                            <a:rPr lang="en-GB" b="1" i="1">
                              <a:latin typeface="Cambria Math" panose="02040503050406030204" pitchFamily="18" charset="0"/>
                            </a:rPr>
                            <m:t>𝑴</m:t>
                          </m:r>
                        </m:num>
                        <m:den>
                          <m:r>
                            <m:rPr>
                              <m:sty m:val="p"/>
                            </m:rPr>
                            <a:rPr lang="en-GB" b="0" i="0">
                              <a:latin typeface="Cambria Math" panose="02040503050406030204" pitchFamily="18" charset="0"/>
                            </a:rPr>
                            <m:t>Z</m:t>
                          </m:r>
                        </m:den>
                      </m:f>
                      <m:r>
                        <a:rPr lang="en-GB" b="0" i="0">
                          <a:latin typeface="Cambria Math" panose="02040503050406030204" pitchFamily="18" charset="0"/>
                        </a:rPr>
                        <m:t>= </m:t>
                      </m:r>
                      <m:f>
                        <m:fPr>
                          <m:ctrlPr>
                            <a:rPr lang="en-GB" b="0" i="1">
                              <a:latin typeface="Cambria Math" panose="02040503050406030204" pitchFamily="18" charset="0"/>
                            </a:rPr>
                          </m:ctrlPr>
                        </m:fPr>
                        <m:num>
                          <m:r>
                            <a:rPr lang="en-GB" b="0" i="0">
                              <a:latin typeface="Cambria Math" panose="02040503050406030204" pitchFamily="18" charset="0"/>
                            </a:rPr>
                            <m:t>32</m:t>
                          </m:r>
                          <m:r>
                            <a:rPr lang="en-GB" b="1" i="1">
                              <a:latin typeface="Cambria Math" panose="02040503050406030204" pitchFamily="18" charset="0"/>
                            </a:rPr>
                            <m:t>𝑴</m:t>
                          </m:r>
                        </m:num>
                        <m:den>
                          <m:r>
                            <m:rPr>
                              <m:sty m:val="p"/>
                            </m:rPr>
                            <a:rPr lang="en-GB" b="0" i="0">
                              <a:latin typeface="Cambria Math" panose="02040503050406030204" pitchFamily="18" charset="0"/>
                            </a:rPr>
                            <m:t>π</m:t>
                          </m:r>
                          <m:sSup>
                            <m:sSupPr>
                              <m:ctrlPr>
                                <a:rPr lang="en-GB" b="0" i="1">
                                  <a:latin typeface="Cambria Math" panose="02040503050406030204" pitchFamily="18" charset="0"/>
                                </a:rPr>
                              </m:ctrlPr>
                            </m:sSupPr>
                            <m:e>
                              <m:r>
                                <m:rPr>
                                  <m:sty m:val="p"/>
                                </m:rPr>
                                <a:rPr lang="en-GB" b="0" i="0">
                                  <a:latin typeface="Cambria Math" panose="02040503050406030204" pitchFamily="18" charset="0"/>
                                </a:rPr>
                                <m:t>D</m:t>
                              </m:r>
                            </m:e>
                            <m:sup>
                              <m:r>
                                <a:rPr lang="en-GB" b="0" i="0">
                                  <a:latin typeface="Cambria Math" panose="02040503050406030204" pitchFamily="18" charset="0"/>
                                </a:rPr>
                                <m:t>3</m:t>
                              </m:r>
                            </m:sup>
                          </m:sSup>
                        </m:den>
                      </m:f>
                      <m:r>
                        <a:rPr lang="en-GB" b="0" i="0">
                          <a:latin typeface="Cambria Math" panose="02040503050406030204" pitchFamily="18" charset="0"/>
                        </a:rPr>
                        <m:t>=</m:t>
                      </m:r>
                      <m:f>
                        <m:fPr>
                          <m:ctrlPr>
                            <a:rPr lang="en-GB" b="0" i="1">
                              <a:latin typeface="Cambria Math" panose="02040503050406030204" pitchFamily="18" charset="0"/>
                            </a:rPr>
                          </m:ctrlPr>
                        </m:fPr>
                        <m:num>
                          <m:r>
                            <a:rPr lang="en-GB" b="0" i="0">
                              <a:latin typeface="Cambria Math" panose="02040503050406030204" pitchFamily="18" charset="0"/>
                            </a:rPr>
                            <m:t>32∗236822</m:t>
                          </m:r>
                        </m:num>
                        <m:den>
                          <m:r>
                            <m:rPr>
                              <m:sty m:val="p"/>
                            </m:rPr>
                            <a:rPr lang="en-GB" b="0" i="0">
                              <a:latin typeface="Cambria Math" panose="02040503050406030204" pitchFamily="18" charset="0"/>
                            </a:rPr>
                            <m:t>π</m:t>
                          </m:r>
                          <m:r>
                            <a:rPr lang="en-GB" b="0" i="0">
                              <a:latin typeface="Cambria Math" panose="02040503050406030204" pitchFamily="18" charset="0"/>
                            </a:rPr>
                            <m:t>∗</m:t>
                          </m:r>
                          <m:sSup>
                            <m:sSupPr>
                              <m:ctrlPr>
                                <a:rPr lang="en-GB" b="0" i="1">
                                  <a:latin typeface="Cambria Math" panose="02040503050406030204" pitchFamily="18" charset="0"/>
                                </a:rPr>
                              </m:ctrlPr>
                            </m:sSupPr>
                            <m:e>
                              <m:r>
                                <a:rPr lang="en-GB" b="0" i="0">
                                  <a:latin typeface="Cambria Math" panose="02040503050406030204" pitchFamily="18" charset="0"/>
                                </a:rPr>
                                <m:t>25</m:t>
                              </m:r>
                            </m:e>
                            <m:sup>
                              <m:r>
                                <a:rPr lang="en-GB" b="0" i="0">
                                  <a:latin typeface="Cambria Math" panose="02040503050406030204" pitchFamily="18" charset="0"/>
                                </a:rPr>
                                <m:t>3</m:t>
                              </m:r>
                            </m:sup>
                          </m:sSup>
                        </m:den>
                      </m:f>
                      <m:r>
                        <a:rPr lang="en-GB" b="0" i="0">
                          <a:latin typeface="Cambria Math" panose="02040503050406030204" pitchFamily="18" charset="0"/>
                        </a:rPr>
                        <m:t>=154.4 </m:t>
                      </m:r>
                      <m:r>
                        <m:rPr>
                          <m:sty m:val="p"/>
                        </m:rPr>
                        <a:rPr lang="en-GB" b="0" i="0">
                          <a:latin typeface="Cambria Math" panose="02040503050406030204" pitchFamily="18" charset="0"/>
                        </a:rPr>
                        <m:t>K</m:t>
                      </m:r>
                      <m:f>
                        <m:fPr>
                          <m:type m:val="lin"/>
                          <m:ctrlPr>
                            <a:rPr lang="en-GB" b="0" i="1">
                              <a:latin typeface="Cambria Math" panose="02040503050406030204" pitchFamily="18" charset="0"/>
                            </a:rPr>
                          </m:ctrlPr>
                        </m:fPr>
                        <m:num>
                          <m:r>
                            <m:rPr>
                              <m:sty m:val="p"/>
                            </m:rPr>
                            <a:rPr lang="en-GB" b="0" i="0">
                              <a:latin typeface="Cambria Math" panose="02040503050406030204" pitchFamily="18" charset="0"/>
                            </a:rPr>
                            <m:t>N</m:t>
                          </m:r>
                        </m:num>
                        <m:den>
                          <m:sSup>
                            <m:sSupPr>
                              <m:ctrlPr>
                                <a:rPr lang="en-GB" b="0" i="1">
                                  <a:latin typeface="Cambria Math" panose="02040503050406030204" pitchFamily="18" charset="0"/>
                                </a:rPr>
                              </m:ctrlPr>
                            </m:sSupPr>
                            <m:e>
                              <m:r>
                                <m:rPr>
                                  <m:sty m:val="p"/>
                                </m:rPr>
                                <a:rPr lang="en-GB" b="0" i="0">
                                  <a:latin typeface="Cambria Math" panose="02040503050406030204" pitchFamily="18" charset="0"/>
                                </a:rPr>
                                <m:t>m</m:t>
                              </m:r>
                            </m:e>
                            <m:sup>
                              <m:r>
                                <a:rPr lang="en-GB" b="0" i="0">
                                  <a:latin typeface="Cambria Math" panose="02040503050406030204" pitchFamily="18" charset="0"/>
                                </a:rPr>
                                <m:t>2</m:t>
                              </m:r>
                            </m:sup>
                          </m:sSup>
                        </m:den>
                      </m:f>
                    </m:oMath>
                  </m:oMathPara>
                </a14:m>
                <a:endParaRPr lang="en-GB" dirty="0"/>
              </a:p>
            </p:txBody>
          </p:sp>
        </mc:Choice>
        <mc:Fallback xmlns="">
          <p:sp>
            <p:nvSpPr>
              <p:cNvPr id="12" name="TextBox 11">
                <a:extLst>
                  <a:ext uri="{FF2B5EF4-FFF2-40B4-BE49-F238E27FC236}">
                    <a16:creationId xmlns:a16="http://schemas.microsoft.com/office/drawing/2014/main" id="{DC645B3A-172C-86B4-7CFB-FE8E7D907561}"/>
                  </a:ext>
                </a:extLst>
              </p:cNvPr>
              <p:cNvSpPr txBox="1">
                <a:spLocks noRot="1" noChangeAspect="1" noMove="1" noResize="1" noEditPoints="1" noAdjustHandles="1" noChangeArrowheads="1" noChangeShapeType="1" noTextEdit="1"/>
              </p:cNvSpPr>
              <p:nvPr/>
            </p:nvSpPr>
            <p:spPr>
              <a:xfrm>
                <a:off x="217987" y="2371181"/>
                <a:ext cx="5096312" cy="612796"/>
              </a:xfrm>
              <a:prstGeom prst="rect">
                <a:avLst/>
              </a:prstGeom>
              <a:blipFill>
                <a:blip r:embed="rId4"/>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609C53-3AF1-7595-0C7D-C53F79186413}"/>
                  </a:ext>
                </a:extLst>
              </p:cNvPr>
              <p:cNvSpPr txBox="1"/>
              <p:nvPr/>
            </p:nvSpPr>
            <p:spPr>
              <a:xfrm>
                <a:off x="90020" y="3236853"/>
                <a:ext cx="52242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a:latin typeface="Cambria Math" panose="02040503050406030204" pitchFamily="18" charset="0"/>
                            </a:rPr>
                            <m:t> </m:t>
                          </m:r>
                          <m:r>
                            <a:rPr lang="en-GB" i="1">
                              <a:latin typeface="Cambria Math" panose="02040503050406030204" pitchFamily="18" charset="0"/>
                            </a:rPr>
                            <m:t>𝜎</m:t>
                          </m:r>
                          <m:r>
                            <a:rPr lang="en-GB" i="0">
                              <a:latin typeface="Cambria Math" panose="02040503050406030204" pitchFamily="18" charset="0"/>
                            </a:rPr>
                            <m:t> </m:t>
                          </m:r>
                        </m:e>
                        <m:sub>
                          <m:r>
                            <a:rPr lang="en-GB" b="1" i="0">
                              <a:latin typeface="Cambria Math" panose="02040503050406030204" pitchFamily="18" charset="0"/>
                            </a:rPr>
                            <m:t>𝐌𝐚𝐱</m:t>
                          </m:r>
                        </m:sub>
                      </m:sSub>
                      <m:r>
                        <a:rPr lang="en-GB" b="0" i="0">
                          <a:latin typeface="Cambria Math" panose="02040503050406030204" pitchFamily="18" charset="0"/>
                        </a:rPr>
                        <m:t>= </m:t>
                      </m:r>
                      <m:sSub>
                        <m:sSubPr>
                          <m:ctrlPr>
                            <a:rPr lang="en-GB" b="0" i="1">
                              <a:latin typeface="Cambria Math" panose="02040503050406030204" pitchFamily="18" charset="0"/>
                            </a:rPr>
                          </m:ctrlPr>
                        </m:sSubPr>
                        <m:e>
                          <m:r>
                            <a:rPr lang="en-GB" b="0" i="0">
                              <a:latin typeface="Cambria Math" panose="02040503050406030204" pitchFamily="18" charset="0"/>
                            </a:rPr>
                            <m:t> </m:t>
                          </m:r>
                          <m:r>
                            <a:rPr lang="en-GB" b="0" i="1">
                              <a:latin typeface="Cambria Math" panose="02040503050406030204" pitchFamily="18" charset="0"/>
                            </a:rPr>
                            <m:t>𝜎</m:t>
                          </m:r>
                          <m:r>
                            <a:rPr lang="en-GB" b="0" i="0">
                              <a:latin typeface="Cambria Math" panose="02040503050406030204" pitchFamily="18" charset="0"/>
                            </a:rPr>
                            <m:t> </m:t>
                          </m:r>
                        </m:e>
                        <m:sub>
                          <m:r>
                            <a:rPr lang="en-GB" b="0" i="0">
                              <a:latin typeface="Cambria Math" panose="02040503050406030204" pitchFamily="18" charset="0"/>
                            </a:rPr>
                            <m:t>1</m:t>
                          </m:r>
                        </m:sub>
                      </m:sSub>
                      <m:r>
                        <a:rPr lang="en-GB" b="0" i="0">
                          <a:latin typeface="Cambria Math" panose="02040503050406030204" pitchFamily="18" charset="0"/>
                        </a:rPr>
                        <m:t>+ </m:t>
                      </m:r>
                      <m:sSub>
                        <m:sSubPr>
                          <m:ctrlPr>
                            <a:rPr lang="en-GB" b="0" i="1">
                              <a:latin typeface="Cambria Math" panose="02040503050406030204" pitchFamily="18" charset="0"/>
                            </a:rPr>
                          </m:ctrlPr>
                        </m:sSubPr>
                        <m:e>
                          <m:r>
                            <a:rPr lang="en-GB" b="0" i="0">
                              <a:latin typeface="Cambria Math" panose="02040503050406030204" pitchFamily="18" charset="0"/>
                            </a:rPr>
                            <m:t> </m:t>
                          </m:r>
                          <m:r>
                            <a:rPr lang="en-GB" b="0" i="1">
                              <a:latin typeface="Cambria Math" panose="02040503050406030204" pitchFamily="18" charset="0"/>
                            </a:rPr>
                            <m:t>𝜎</m:t>
                          </m:r>
                          <m:r>
                            <a:rPr lang="en-GB" b="0" i="0">
                              <a:latin typeface="Cambria Math" panose="02040503050406030204" pitchFamily="18" charset="0"/>
                            </a:rPr>
                            <m:t> </m:t>
                          </m:r>
                        </m:e>
                        <m:sub>
                          <m:r>
                            <a:rPr lang="en-GB" b="0" i="0">
                              <a:latin typeface="Cambria Math" panose="02040503050406030204" pitchFamily="18" charset="0"/>
                            </a:rPr>
                            <m:t>2</m:t>
                          </m:r>
                        </m:sub>
                      </m:sSub>
                      <m:r>
                        <a:rPr lang="en-GB" b="0" i="0">
                          <a:latin typeface="Cambria Math" panose="02040503050406030204" pitchFamily="18" charset="0"/>
                        </a:rPr>
                        <m:t>=224.6+154.4=379 </m:t>
                      </m:r>
                      <m:r>
                        <m:rPr>
                          <m:sty m:val="p"/>
                        </m:rPr>
                        <a:rPr lang="en-GB" b="0" i="0">
                          <a:latin typeface="Cambria Math" panose="02040503050406030204" pitchFamily="18" charset="0"/>
                        </a:rPr>
                        <m:t>K</m:t>
                      </m:r>
                      <m:f>
                        <m:fPr>
                          <m:type m:val="lin"/>
                          <m:ctrlPr>
                            <a:rPr lang="en-GB" b="0" i="1">
                              <a:latin typeface="Cambria Math" panose="02040503050406030204" pitchFamily="18" charset="0"/>
                            </a:rPr>
                          </m:ctrlPr>
                        </m:fPr>
                        <m:num>
                          <m:r>
                            <m:rPr>
                              <m:sty m:val="p"/>
                            </m:rPr>
                            <a:rPr lang="en-GB" b="0" i="0">
                              <a:latin typeface="Cambria Math" panose="02040503050406030204" pitchFamily="18" charset="0"/>
                            </a:rPr>
                            <m:t>N</m:t>
                          </m:r>
                        </m:num>
                        <m:den>
                          <m:sSup>
                            <m:sSupPr>
                              <m:ctrlPr>
                                <a:rPr lang="en-GB" b="0" i="1">
                                  <a:latin typeface="Cambria Math" panose="02040503050406030204" pitchFamily="18" charset="0"/>
                                </a:rPr>
                              </m:ctrlPr>
                            </m:sSupPr>
                            <m:e>
                              <m:r>
                                <m:rPr>
                                  <m:sty m:val="p"/>
                                </m:rPr>
                                <a:rPr lang="en-GB" b="0" i="0">
                                  <a:latin typeface="Cambria Math" panose="02040503050406030204" pitchFamily="18" charset="0"/>
                                </a:rPr>
                                <m:t>m</m:t>
                              </m:r>
                            </m:e>
                            <m:sup>
                              <m:r>
                                <a:rPr lang="en-GB" b="0" i="0">
                                  <a:latin typeface="Cambria Math" panose="02040503050406030204" pitchFamily="18" charset="0"/>
                                </a:rPr>
                                <m:t>2</m:t>
                              </m:r>
                            </m:sup>
                          </m:sSup>
                        </m:den>
                      </m:f>
                    </m:oMath>
                  </m:oMathPara>
                </a14:m>
                <a:endParaRPr lang="en-GB" dirty="0"/>
              </a:p>
            </p:txBody>
          </p:sp>
        </mc:Choice>
        <mc:Fallback xmlns="">
          <p:sp>
            <p:nvSpPr>
              <p:cNvPr id="14" name="TextBox 13">
                <a:extLst>
                  <a:ext uri="{FF2B5EF4-FFF2-40B4-BE49-F238E27FC236}">
                    <a16:creationId xmlns:a16="http://schemas.microsoft.com/office/drawing/2014/main" id="{64609C53-3AF1-7595-0C7D-C53F79186413}"/>
                  </a:ext>
                </a:extLst>
              </p:cNvPr>
              <p:cNvSpPr txBox="1">
                <a:spLocks noRot="1" noChangeAspect="1" noMove="1" noResize="1" noEditPoints="1" noAdjustHandles="1" noChangeArrowheads="1" noChangeShapeType="1" noTextEdit="1"/>
              </p:cNvSpPr>
              <p:nvPr/>
            </p:nvSpPr>
            <p:spPr>
              <a:xfrm>
                <a:off x="90020" y="3236853"/>
                <a:ext cx="5224279" cy="369332"/>
              </a:xfrm>
              <a:prstGeom prst="rect">
                <a:avLst/>
              </a:prstGeom>
              <a:blipFill>
                <a:blip r:embed="rId5"/>
                <a:stretch>
                  <a:fillRect t="-116393" r="-5018" b="-175410"/>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AA66E06-21ED-2FF5-01DC-DDE6C53CE2FD}"/>
                  </a:ext>
                </a:extLst>
              </p:cNvPr>
              <p:cNvSpPr txBox="1"/>
              <p:nvPr/>
            </p:nvSpPr>
            <p:spPr>
              <a:xfrm>
                <a:off x="90020" y="4523956"/>
                <a:ext cx="64168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a:latin typeface="Cambria Math" panose="02040503050406030204" pitchFamily="18" charset="0"/>
                            </a:rPr>
                            <m:t> </m:t>
                          </m:r>
                          <m:r>
                            <a:rPr lang="en-GB" i="1">
                              <a:latin typeface="Cambria Math" panose="02040503050406030204" pitchFamily="18" charset="0"/>
                            </a:rPr>
                            <m:t>𝜎</m:t>
                          </m:r>
                          <m:r>
                            <a:rPr lang="en-GB" i="0">
                              <a:latin typeface="Cambria Math" panose="02040503050406030204" pitchFamily="18" charset="0"/>
                            </a:rPr>
                            <m:t> </m:t>
                          </m:r>
                        </m:e>
                        <m:sub>
                          <m:r>
                            <a:rPr lang="en-GB" b="1" i="0">
                              <a:latin typeface="Cambria Math" panose="02040503050406030204" pitchFamily="18" charset="0"/>
                            </a:rPr>
                            <m:t>𝐌𝐢𝐧</m:t>
                          </m:r>
                        </m:sub>
                      </m:sSub>
                      <m:r>
                        <a:rPr lang="en-GB" b="0" i="0">
                          <a:latin typeface="Cambria Math" panose="02040503050406030204" pitchFamily="18" charset="0"/>
                        </a:rPr>
                        <m:t>= </m:t>
                      </m:r>
                      <m:sSub>
                        <m:sSubPr>
                          <m:ctrlPr>
                            <a:rPr lang="en-GB" b="0" i="1">
                              <a:latin typeface="Cambria Math" panose="02040503050406030204" pitchFamily="18" charset="0"/>
                            </a:rPr>
                          </m:ctrlPr>
                        </m:sSubPr>
                        <m:e>
                          <m:r>
                            <a:rPr lang="en-GB" b="0" i="0">
                              <a:latin typeface="Cambria Math" panose="02040503050406030204" pitchFamily="18" charset="0"/>
                            </a:rPr>
                            <m:t> </m:t>
                          </m:r>
                          <m:r>
                            <a:rPr lang="en-GB" b="0" i="1">
                              <a:latin typeface="Cambria Math" panose="02040503050406030204" pitchFamily="18" charset="0"/>
                            </a:rPr>
                            <m:t>𝜎</m:t>
                          </m:r>
                          <m:r>
                            <a:rPr lang="en-GB" b="0" i="0">
                              <a:latin typeface="Cambria Math" panose="02040503050406030204" pitchFamily="18" charset="0"/>
                            </a:rPr>
                            <m:t> </m:t>
                          </m:r>
                        </m:e>
                        <m:sub>
                          <m:r>
                            <a:rPr lang="en-GB" b="0" i="0">
                              <a:latin typeface="Cambria Math" panose="02040503050406030204" pitchFamily="18" charset="0"/>
                            </a:rPr>
                            <m:t>1</m:t>
                          </m:r>
                        </m:sub>
                      </m:sSub>
                      <m:r>
                        <a:rPr lang="en-GB" b="0" i="0">
                          <a:latin typeface="Cambria Math" panose="02040503050406030204" pitchFamily="18" charset="0"/>
                        </a:rPr>
                        <m:t>− </m:t>
                      </m:r>
                      <m:sSub>
                        <m:sSubPr>
                          <m:ctrlPr>
                            <a:rPr lang="en-GB" b="0" i="1">
                              <a:latin typeface="Cambria Math" panose="02040503050406030204" pitchFamily="18" charset="0"/>
                            </a:rPr>
                          </m:ctrlPr>
                        </m:sSubPr>
                        <m:e>
                          <m:r>
                            <a:rPr lang="en-GB" b="0" i="0">
                              <a:latin typeface="Cambria Math" panose="02040503050406030204" pitchFamily="18" charset="0"/>
                            </a:rPr>
                            <m:t> </m:t>
                          </m:r>
                          <m:r>
                            <a:rPr lang="en-GB" b="0" i="1">
                              <a:latin typeface="Cambria Math" panose="02040503050406030204" pitchFamily="18" charset="0"/>
                            </a:rPr>
                            <m:t>𝜎</m:t>
                          </m:r>
                          <m:r>
                            <a:rPr lang="en-GB" b="0" i="0">
                              <a:latin typeface="Cambria Math" panose="02040503050406030204" pitchFamily="18" charset="0"/>
                            </a:rPr>
                            <m:t> </m:t>
                          </m:r>
                        </m:e>
                        <m:sub>
                          <m:r>
                            <a:rPr lang="en-GB" b="0" i="0">
                              <a:latin typeface="Cambria Math" panose="02040503050406030204" pitchFamily="18" charset="0"/>
                            </a:rPr>
                            <m:t>2</m:t>
                          </m:r>
                        </m:sub>
                      </m:sSub>
                      <m:r>
                        <a:rPr lang="en-GB" b="0" i="0">
                          <a:latin typeface="Cambria Math" panose="02040503050406030204" pitchFamily="18" charset="0"/>
                        </a:rPr>
                        <m:t>=224.6−154.4=70.2 </m:t>
                      </m:r>
                      <m:r>
                        <m:rPr>
                          <m:sty m:val="p"/>
                        </m:rPr>
                        <a:rPr lang="en-GB" b="0" i="0">
                          <a:latin typeface="Cambria Math" panose="02040503050406030204" pitchFamily="18" charset="0"/>
                        </a:rPr>
                        <m:t>K</m:t>
                      </m:r>
                      <m:f>
                        <m:fPr>
                          <m:type m:val="lin"/>
                          <m:ctrlPr>
                            <a:rPr lang="en-GB" b="0" i="1">
                              <a:latin typeface="Cambria Math" panose="02040503050406030204" pitchFamily="18" charset="0"/>
                            </a:rPr>
                          </m:ctrlPr>
                        </m:fPr>
                        <m:num>
                          <m:r>
                            <m:rPr>
                              <m:sty m:val="p"/>
                            </m:rPr>
                            <a:rPr lang="en-GB" b="0" i="0">
                              <a:latin typeface="Cambria Math" panose="02040503050406030204" pitchFamily="18" charset="0"/>
                            </a:rPr>
                            <m:t>N</m:t>
                          </m:r>
                        </m:num>
                        <m:den>
                          <m:sSup>
                            <m:sSupPr>
                              <m:ctrlPr>
                                <a:rPr lang="en-GB" b="0" i="1">
                                  <a:latin typeface="Cambria Math" panose="02040503050406030204" pitchFamily="18" charset="0"/>
                                </a:rPr>
                              </m:ctrlPr>
                            </m:sSupPr>
                            <m:e>
                              <m:r>
                                <m:rPr>
                                  <m:sty m:val="p"/>
                                </m:rPr>
                                <a:rPr lang="en-GB" b="0" i="0">
                                  <a:latin typeface="Cambria Math" panose="02040503050406030204" pitchFamily="18" charset="0"/>
                                </a:rPr>
                                <m:t>m</m:t>
                              </m:r>
                            </m:e>
                            <m:sup>
                              <m:r>
                                <a:rPr lang="en-GB" b="0" i="0">
                                  <a:latin typeface="Cambria Math" panose="02040503050406030204" pitchFamily="18" charset="0"/>
                                </a:rPr>
                                <m:t>2</m:t>
                              </m:r>
                            </m:sup>
                          </m:sSup>
                        </m:den>
                      </m:f>
                      <m:r>
                        <a:rPr lang="en-GB" b="0" i="0">
                          <a:latin typeface="Cambria Math" panose="02040503050406030204" pitchFamily="18" charset="0"/>
                        </a:rPr>
                        <m:t> →</m:t>
                      </m:r>
                      <m:r>
                        <a:rPr lang="en-GB" b="0" i="1">
                          <a:latin typeface="Cambria Math" panose="02040503050406030204" pitchFamily="18" charset="0"/>
                        </a:rPr>
                        <m:t>𝑝𝑜𝑠𝑡𝑖𝑣𝑒</m:t>
                      </m:r>
                      <m:r>
                        <a:rPr lang="en-GB" b="0" i="0">
                          <a:latin typeface="Cambria Math" panose="02040503050406030204" pitchFamily="18" charset="0"/>
                        </a:rPr>
                        <m:t> </m:t>
                      </m:r>
                    </m:oMath>
                  </m:oMathPara>
                </a14:m>
                <a:endParaRPr lang="en-GB" dirty="0"/>
              </a:p>
            </p:txBody>
          </p:sp>
        </mc:Choice>
        <mc:Fallback xmlns="">
          <p:sp>
            <p:nvSpPr>
              <p:cNvPr id="20" name="TextBox 19">
                <a:extLst>
                  <a:ext uri="{FF2B5EF4-FFF2-40B4-BE49-F238E27FC236}">
                    <a16:creationId xmlns:a16="http://schemas.microsoft.com/office/drawing/2014/main" id="{1AA66E06-21ED-2FF5-01DC-DDE6C53CE2FD}"/>
                  </a:ext>
                </a:extLst>
              </p:cNvPr>
              <p:cNvSpPr txBox="1">
                <a:spLocks noRot="1" noChangeAspect="1" noMove="1" noResize="1" noEditPoints="1" noAdjustHandles="1" noChangeArrowheads="1" noChangeShapeType="1" noTextEdit="1"/>
              </p:cNvSpPr>
              <p:nvPr/>
            </p:nvSpPr>
            <p:spPr>
              <a:xfrm>
                <a:off x="90020" y="4523956"/>
                <a:ext cx="6416817" cy="369332"/>
              </a:xfrm>
              <a:prstGeom prst="rect">
                <a:avLst/>
              </a:prstGeom>
              <a:blipFill>
                <a:blip r:embed="rId6"/>
                <a:stretch>
                  <a:fillRect t="-116393" b="-175410"/>
                </a:stretch>
              </a:blipFill>
            </p:spPr>
            <p:txBody>
              <a:bodyPr/>
              <a:lstStyle/>
              <a:p>
                <a:r>
                  <a:rPr lang="ar-SA">
                    <a:noFill/>
                  </a:rPr>
                  <a:t> </a:t>
                </a:r>
              </a:p>
            </p:txBody>
          </p:sp>
        </mc:Fallback>
      </mc:AlternateContent>
      <p:sp>
        <p:nvSpPr>
          <p:cNvPr id="21" name="Titel 21">
            <a:extLst>
              <a:ext uri="{FF2B5EF4-FFF2-40B4-BE49-F238E27FC236}">
                <a16:creationId xmlns:a16="http://schemas.microsoft.com/office/drawing/2014/main" id="{4E43D925-0C1B-6F9B-8DF5-F0E937D56813}"/>
              </a:ext>
            </a:extLst>
          </p:cNvPr>
          <p:cNvSpPr>
            <a:spLocks noGrp="1"/>
          </p:cNvSpPr>
          <p:nvPr>
            <p:ph type="title"/>
          </p:nvPr>
        </p:nvSpPr>
        <p:spPr>
          <a:xfrm>
            <a:off x="838200" y="899130"/>
            <a:ext cx="4137660" cy="303762"/>
          </a:xfrm>
        </p:spPr>
        <p:txBody>
          <a:bodyPr>
            <a:normAutofit fontScale="90000"/>
          </a:bodyPr>
          <a:lstStyle/>
          <a:p>
            <a:r>
              <a:rPr lang="de-DE" sz="2000" dirty="0" err="1">
                <a:solidFill>
                  <a:srgbClr val="FF0000"/>
                </a:solidFill>
              </a:rPr>
              <a:t>Reverification</a:t>
            </a:r>
            <a:r>
              <a:rPr lang="de-DE" sz="2000" dirty="0">
                <a:solidFill>
                  <a:srgbClr val="FF0000"/>
                </a:solidFill>
              </a:rPr>
              <a:t> </a:t>
            </a:r>
            <a:r>
              <a:rPr lang="de-DE" sz="2000" dirty="0" err="1">
                <a:solidFill>
                  <a:srgbClr val="FF0000"/>
                </a:solidFill>
              </a:rPr>
              <a:t>with</a:t>
            </a:r>
            <a:r>
              <a:rPr lang="de-DE" sz="2000" dirty="0">
                <a:solidFill>
                  <a:srgbClr val="FF0000"/>
                </a:solidFill>
              </a:rPr>
              <a:t> </a:t>
            </a:r>
            <a:r>
              <a:rPr lang="de-DE" sz="2000" dirty="0" err="1">
                <a:solidFill>
                  <a:srgbClr val="FF0000"/>
                </a:solidFill>
              </a:rPr>
              <a:t>detailed</a:t>
            </a:r>
            <a:r>
              <a:rPr lang="de-DE" sz="2000" dirty="0">
                <a:solidFill>
                  <a:srgbClr val="FF0000"/>
                </a:solidFill>
              </a:rPr>
              <a:t> </a:t>
            </a:r>
            <a:r>
              <a:rPr lang="de-DE" sz="2000" dirty="0" err="1">
                <a:solidFill>
                  <a:srgbClr val="FF0000"/>
                </a:solidFill>
              </a:rPr>
              <a:t>drawing</a:t>
            </a:r>
            <a:br>
              <a:rPr lang="de-DE" sz="2000" dirty="0">
                <a:solidFill>
                  <a:srgbClr val="FF0000"/>
                </a:solidFill>
              </a:rPr>
            </a:br>
            <a:r>
              <a:rPr lang="de-DE" sz="2000" dirty="0">
                <a:solidFill>
                  <a:srgbClr val="FF0000"/>
                </a:solidFill>
              </a:rPr>
              <a:t>-</a:t>
            </a:r>
            <a:r>
              <a:rPr lang="de-DE" sz="2000" dirty="0" err="1">
                <a:solidFill>
                  <a:srgbClr val="FF0000"/>
                </a:solidFill>
              </a:rPr>
              <a:t>Calculation</a:t>
            </a:r>
            <a:r>
              <a:rPr lang="de-DE" sz="2000" dirty="0">
                <a:solidFill>
                  <a:srgbClr val="FF0000"/>
                </a:solidFill>
              </a:rPr>
              <a:t>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A69A68-76FF-0528-84C0-18FF4AE571DE}"/>
                  </a:ext>
                </a:extLst>
              </p:cNvPr>
              <p:cNvSpPr txBox="1"/>
              <p:nvPr/>
            </p:nvSpPr>
            <p:spPr>
              <a:xfrm>
                <a:off x="176843" y="5082334"/>
                <a:ext cx="4397890" cy="369332"/>
              </a:xfrm>
              <a:prstGeom prst="rect">
                <a:avLst/>
              </a:prstGeom>
              <a:noFill/>
            </p:spPr>
            <p:txBody>
              <a:bodyPr wrap="square">
                <a:spAutoFit/>
              </a:bodyPr>
              <a:lstStyle/>
              <a:p>
                <a14:m>
                  <m:oMath xmlns:m="http://schemas.openxmlformats.org/officeDocument/2006/math">
                    <m:sSub>
                      <m:sSubPr>
                        <m:ctrlPr>
                          <a:rPr lang="en-GB" i="1" smtClean="0">
                            <a:latin typeface="Cambria Math" panose="02040503050406030204" pitchFamily="18" charset="0"/>
                          </a:rPr>
                        </m:ctrlPr>
                      </m:sSubPr>
                      <m:e>
                        <m:r>
                          <a:rPr lang="en-GB">
                            <a:latin typeface="Cambria Math" panose="02040503050406030204" pitchFamily="18" charset="0"/>
                          </a:rPr>
                          <m:t> </m:t>
                        </m:r>
                        <m:r>
                          <a:rPr lang="en-GB" i="1">
                            <a:latin typeface="Cambria Math" panose="02040503050406030204" pitchFamily="18" charset="0"/>
                          </a:rPr>
                          <m:t>𝜎</m:t>
                        </m:r>
                        <m:r>
                          <a:rPr lang="en-GB" i="0">
                            <a:latin typeface="Cambria Math" panose="02040503050406030204" pitchFamily="18" charset="0"/>
                          </a:rPr>
                          <m:t> </m:t>
                        </m:r>
                      </m:e>
                      <m:sub>
                        <m:r>
                          <a:rPr lang="en-GB" b="1" i="0">
                            <a:latin typeface="Cambria Math" panose="02040503050406030204" pitchFamily="18" charset="0"/>
                          </a:rPr>
                          <m:t>𝐌𝐢𝐧</m:t>
                        </m:r>
                      </m:sub>
                    </m:sSub>
                  </m:oMath>
                </a14:m>
                <a:r>
                  <a:rPr lang="en-GB" dirty="0"/>
                  <a:t> </a:t>
                </a:r>
                <a14:m>
                  <m:oMath xmlns:m="http://schemas.openxmlformats.org/officeDocument/2006/math">
                    <m:r>
                      <a:rPr lang="en-GB">
                        <a:latin typeface="Cambria Math" panose="02040503050406030204" pitchFamily="18" charset="0"/>
                      </a:rPr>
                      <m:t>→</m:t>
                    </m:r>
                    <m:r>
                      <a:rPr lang="en-GB" i="1">
                        <a:latin typeface="Cambria Math" panose="02040503050406030204" pitchFamily="18" charset="0"/>
                      </a:rPr>
                      <m:t>𝑝𝑜𝑠𝑡𝑖𝑣𝑒</m:t>
                    </m:r>
                    <m:r>
                      <a:rPr lang="en-GB">
                        <a:latin typeface="Cambria Math" panose="02040503050406030204" pitchFamily="18" charset="0"/>
                      </a:rPr>
                      <m:t>→</m:t>
                    </m:r>
                    <m:r>
                      <a:rPr lang="en-US" b="1" i="1" smtClean="0">
                        <a:solidFill>
                          <a:srgbClr val="FF0000"/>
                        </a:solidFill>
                        <a:latin typeface="Cambria Math" panose="02040503050406030204" pitchFamily="18" charset="0"/>
                      </a:rPr>
                      <m:t>𝐬𝐚𝐟𝐞</m:t>
                    </m:r>
                    <m:r>
                      <a:rPr lang="en-US" b="1" i="0" smtClean="0">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𝐚𝐠𝐚𝐢𝐧𝐬𝐭</m:t>
                    </m:r>
                    <m:r>
                      <a:rPr lang="en-US" b="1" i="0" smtClean="0">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𝐮𝐩𝐥𝐢𝐟𝐭</m:t>
                    </m:r>
                  </m:oMath>
                </a14:m>
                <a:endParaRPr lang="en-GB" b="1" dirty="0"/>
              </a:p>
            </p:txBody>
          </p:sp>
        </mc:Choice>
        <mc:Fallback xmlns="">
          <p:sp>
            <p:nvSpPr>
              <p:cNvPr id="23" name="TextBox 22">
                <a:extLst>
                  <a:ext uri="{FF2B5EF4-FFF2-40B4-BE49-F238E27FC236}">
                    <a16:creationId xmlns:a16="http://schemas.microsoft.com/office/drawing/2014/main" id="{E4A69A68-76FF-0528-84C0-18FF4AE571DE}"/>
                  </a:ext>
                </a:extLst>
              </p:cNvPr>
              <p:cNvSpPr txBox="1">
                <a:spLocks noRot="1" noChangeAspect="1" noMove="1" noResize="1" noEditPoints="1" noAdjustHandles="1" noChangeArrowheads="1" noChangeShapeType="1" noTextEdit="1"/>
              </p:cNvSpPr>
              <p:nvPr/>
            </p:nvSpPr>
            <p:spPr>
              <a:xfrm>
                <a:off x="176843" y="5082334"/>
                <a:ext cx="4397890" cy="369332"/>
              </a:xfrm>
              <a:prstGeom prst="rect">
                <a:avLst/>
              </a:prstGeom>
              <a:blipFill>
                <a:blip r:embed="rId7"/>
                <a:stretch>
                  <a:fillRect b="-15000"/>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73E7FB-497C-444D-8FC3-B87A3EC6FA16}"/>
                  </a:ext>
                </a:extLst>
              </p:cNvPr>
              <p:cNvSpPr txBox="1"/>
              <p:nvPr/>
            </p:nvSpPr>
            <p:spPr>
              <a:xfrm>
                <a:off x="216093" y="3859061"/>
                <a:ext cx="5697027" cy="369332"/>
              </a:xfrm>
              <a:prstGeom prst="rect">
                <a:avLst/>
              </a:prstGeom>
              <a:noFill/>
            </p:spPr>
            <p:txBody>
              <a:bodyPr wrap="square">
                <a:spAutoFit/>
              </a:bodyPr>
              <a:lstStyle/>
              <a:p>
                <a14:m>
                  <m:oMath xmlns:m="http://schemas.openxmlformats.org/officeDocument/2006/math">
                    <m:sSub>
                      <m:sSubPr>
                        <m:ctrlPr>
                          <a:rPr lang="en-GB" i="1" smtClean="0">
                            <a:latin typeface="Cambria Math" panose="02040503050406030204" pitchFamily="18" charset="0"/>
                          </a:rPr>
                        </m:ctrlPr>
                      </m:sSubPr>
                      <m:e>
                        <m:r>
                          <a:rPr lang="en-GB">
                            <a:latin typeface="Cambria Math" panose="02040503050406030204" pitchFamily="18" charset="0"/>
                          </a:rPr>
                          <m:t> </m:t>
                        </m:r>
                        <m:r>
                          <a:rPr lang="en-GB" i="1">
                            <a:latin typeface="Cambria Math" panose="02040503050406030204" pitchFamily="18" charset="0"/>
                          </a:rPr>
                          <m:t>𝜎</m:t>
                        </m:r>
                        <m:r>
                          <a:rPr lang="en-GB" i="0">
                            <a:latin typeface="Cambria Math" panose="02040503050406030204" pitchFamily="18" charset="0"/>
                          </a:rPr>
                          <m:t> </m:t>
                        </m:r>
                      </m:e>
                      <m:sub>
                        <m:r>
                          <a:rPr lang="en-GB" b="1" i="0">
                            <a:latin typeface="Cambria Math" panose="02040503050406030204" pitchFamily="18" charset="0"/>
                          </a:rPr>
                          <m:t>𝐌𝐚𝐱</m:t>
                        </m:r>
                      </m:sub>
                    </m:sSub>
                  </m:oMath>
                </a14:m>
                <a:r>
                  <a:rPr lang="en-GB" dirty="0"/>
                  <a:t> &lt; </a:t>
                </a: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 </m:t>
                        </m:r>
                        <m:r>
                          <m:rPr>
                            <m:sty m:val="p"/>
                          </m:rPr>
                          <a:rPr lang="en-US" b="0" i="0" smtClean="0">
                            <a:latin typeface="Cambria Math" panose="02040503050406030204" pitchFamily="18" charset="0"/>
                          </a:rPr>
                          <m:t>q</m:t>
                        </m:r>
                        <m:r>
                          <a:rPr lang="en-GB">
                            <a:latin typeface="Cambria Math" panose="02040503050406030204" pitchFamily="18" charset="0"/>
                          </a:rPr>
                          <m:t> </m:t>
                        </m:r>
                      </m:e>
                      <m:sub>
                        <m:r>
                          <a:rPr lang="en-US" b="1" i="1" smtClean="0">
                            <a:latin typeface="Cambria Math" panose="02040503050406030204" pitchFamily="18" charset="0"/>
                          </a:rPr>
                          <m:t>𝒂𝒍𝒍</m:t>
                        </m:r>
                      </m:sub>
                    </m:sSub>
                  </m:oMath>
                </a14:m>
                <a:r>
                  <a:rPr lang="en-GB" dirty="0"/>
                  <a:t> = 688.5 </a:t>
                </a:r>
                <a14:m>
                  <m:oMath xmlns:m="http://schemas.openxmlformats.org/officeDocument/2006/math">
                    <m:r>
                      <m:rPr>
                        <m:sty m:val="p"/>
                      </m:rPr>
                      <a:rPr lang="en-GB">
                        <a:latin typeface="Cambria Math" panose="02040503050406030204" pitchFamily="18" charset="0"/>
                      </a:rPr>
                      <m:t>K</m:t>
                    </m:r>
                    <m:f>
                      <m:fPr>
                        <m:type m:val="lin"/>
                        <m:ctrlPr>
                          <a:rPr lang="en-GB" i="1">
                            <a:latin typeface="Cambria Math" panose="02040503050406030204" pitchFamily="18" charset="0"/>
                          </a:rPr>
                        </m:ctrlPr>
                      </m:fPr>
                      <m:num>
                        <m:r>
                          <m:rPr>
                            <m:sty m:val="p"/>
                          </m:rPr>
                          <a:rPr lang="en-GB">
                            <a:latin typeface="Cambria Math" panose="02040503050406030204" pitchFamily="18" charset="0"/>
                          </a:rPr>
                          <m:t>N</m:t>
                        </m:r>
                      </m:num>
                      <m:den>
                        <m:sSup>
                          <m:sSupPr>
                            <m:ctrlPr>
                              <a:rPr lang="en-GB" i="1">
                                <a:latin typeface="Cambria Math" panose="02040503050406030204" pitchFamily="18" charset="0"/>
                              </a:rPr>
                            </m:ctrlPr>
                          </m:sSupPr>
                          <m:e>
                            <m:r>
                              <m:rPr>
                                <m:sty m:val="p"/>
                              </m:rPr>
                              <a:rPr lang="en-GB">
                                <a:latin typeface="Cambria Math" panose="02040503050406030204" pitchFamily="18" charset="0"/>
                              </a:rPr>
                              <m:t>m</m:t>
                            </m:r>
                          </m:e>
                          <m:sup>
                            <m:r>
                              <a:rPr lang="en-GB">
                                <a:latin typeface="Cambria Math" panose="02040503050406030204" pitchFamily="18" charset="0"/>
                              </a:rPr>
                              <m:t>2</m:t>
                            </m:r>
                          </m:sup>
                        </m:sSup>
                      </m:den>
                    </m:f>
                  </m:oMath>
                </a14:m>
                <a:r>
                  <a:rPr lang="en-GB" dirty="0"/>
                  <a:t>  </a:t>
                </a:r>
                <a14:m>
                  <m:oMath xmlns:m="http://schemas.openxmlformats.org/officeDocument/2006/math">
                    <m:r>
                      <a:rPr lang="en-GB">
                        <a:latin typeface="Cambria Math" panose="02040503050406030204" pitchFamily="18" charset="0"/>
                      </a:rPr>
                      <m:t>→</m:t>
                    </m:r>
                    <m:r>
                      <a:rPr lang="en-US" b="1" i="0" smtClean="0">
                        <a:solidFill>
                          <a:srgbClr val="FF0000"/>
                        </a:solidFill>
                        <a:latin typeface="Cambria Math" panose="02040503050406030204" pitchFamily="18" charset="0"/>
                      </a:rPr>
                      <m:t>𝐠𝐫𝐨𝐮𝐧𝐝</m:t>
                    </m:r>
                    <m:r>
                      <a:rPr lang="en-US" b="1" i="0" smtClean="0">
                        <a:solidFill>
                          <a:srgbClr val="FF0000"/>
                        </a:solidFill>
                        <a:latin typeface="Cambria Math" panose="02040503050406030204" pitchFamily="18" charset="0"/>
                      </a:rPr>
                      <m:t> </m:t>
                    </m:r>
                    <m:r>
                      <a:rPr lang="en-US" b="1" i="0" smtClean="0">
                        <a:solidFill>
                          <a:srgbClr val="FF0000"/>
                        </a:solidFill>
                        <a:latin typeface="Cambria Math" panose="02040503050406030204" pitchFamily="18" charset="0"/>
                      </a:rPr>
                      <m:t>𝐟𝐚𝐢𝐥𝐮𝐫𝐞</m:t>
                    </m:r>
                  </m:oMath>
                </a14:m>
                <a:r>
                  <a:rPr lang="en-GB" b="1" dirty="0"/>
                  <a:t> </a:t>
                </a:r>
                <a:r>
                  <a:rPr lang="en-GB" b="1" dirty="0">
                    <a:solidFill>
                      <a:srgbClr val="FF0000"/>
                    </a:solidFill>
                    <a:latin typeface="Cambria Math" panose="02040503050406030204" pitchFamily="18" charset="0"/>
                  </a:rPr>
                  <a:t>is safe</a:t>
                </a:r>
              </a:p>
            </p:txBody>
          </p:sp>
        </mc:Choice>
        <mc:Fallback xmlns="">
          <p:sp>
            <p:nvSpPr>
              <p:cNvPr id="25" name="TextBox 24">
                <a:extLst>
                  <a:ext uri="{FF2B5EF4-FFF2-40B4-BE49-F238E27FC236}">
                    <a16:creationId xmlns:a16="http://schemas.microsoft.com/office/drawing/2014/main" id="{D273E7FB-497C-444D-8FC3-B87A3EC6FA16}"/>
                  </a:ext>
                </a:extLst>
              </p:cNvPr>
              <p:cNvSpPr txBox="1">
                <a:spLocks noRot="1" noChangeAspect="1" noMove="1" noResize="1" noEditPoints="1" noAdjustHandles="1" noChangeArrowheads="1" noChangeShapeType="1" noTextEdit="1"/>
              </p:cNvSpPr>
              <p:nvPr/>
            </p:nvSpPr>
            <p:spPr>
              <a:xfrm>
                <a:off x="216093" y="3859061"/>
                <a:ext cx="5697027" cy="369332"/>
              </a:xfrm>
              <a:prstGeom prst="rect">
                <a:avLst/>
              </a:prstGeom>
              <a:blipFill>
                <a:blip r:embed="rId8"/>
                <a:stretch>
                  <a:fillRect t="-116393" b="-175410"/>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AD561BC-7D49-B3EE-7F09-E2A2952FEB30}"/>
                  </a:ext>
                </a:extLst>
              </p:cNvPr>
              <p:cNvSpPr txBox="1"/>
              <p:nvPr/>
            </p:nvSpPr>
            <p:spPr>
              <a:xfrm>
                <a:off x="172382" y="5655065"/>
                <a:ext cx="6085636" cy="646331"/>
              </a:xfrm>
              <a:prstGeom prst="rect">
                <a:avLst/>
              </a:prstGeom>
              <a:noFill/>
            </p:spPr>
            <p:txBody>
              <a:bodyPr wrap="square">
                <a:spAutoFit/>
              </a:bodyPr>
              <a:lstStyle/>
              <a:p>
                <a:r>
                  <a:rPr lang="en-GB" dirty="0"/>
                  <a:t>The load eccentricity</a:t>
                </a:r>
                <a:r>
                  <a:rPr lang="ar-EG" dirty="0"/>
                  <a:t> </a:t>
                </a:r>
                <a:r>
                  <a:rPr lang="en-US" dirty="0"/>
                  <a:t>(e)</a:t>
                </a:r>
                <a:r>
                  <a:rPr lang="en-GB" dirty="0"/>
                  <a:t> lies within the foundation perimeter </a:t>
                </a:r>
                <a14:m>
                  <m:oMath xmlns:m="http://schemas.openxmlformats.org/officeDocument/2006/math">
                    <m:r>
                      <a:rPr lang="en-GB">
                        <a:latin typeface="Cambria Math" panose="02040503050406030204" pitchFamily="18" charset="0"/>
                      </a:rPr>
                      <m:t>→</m:t>
                    </m:r>
                    <m:r>
                      <a:rPr lang="en-US" b="1" i="1">
                        <a:solidFill>
                          <a:srgbClr val="FF0000"/>
                        </a:solidFill>
                        <a:latin typeface="Cambria Math" panose="02040503050406030204" pitchFamily="18" charset="0"/>
                      </a:rPr>
                      <m:t>𝐬𝐚𝐟𝐞</m:t>
                    </m:r>
                    <m:r>
                      <a:rPr lang="en-US" b="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𝐚𝐠𝐚𝐢𝐧𝐬𝐭</m:t>
                    </m:r>
                    <m:r>
                      <a:rPr lang="en-US" b="1">
                        <a:solidFill>
                          <a:srgbClr val="FF0000"/>
                        </a:solidFill>
                        <a:latin typeface="Cambria Math" panose="02040503050406030204" pitchFamily="18" charset="0"/>
                      </a:rPr>
                      <m:t> </m:t>
                    </m:r>
                    <m:r>
                      <a:rPr lang="en-US" b="1" i="1" smtClean="0">
                        <a:solidFill>
                          <a:srgbClr val="FF0000"/>
                        </a:solidFill>
                        <a:latin typeface="Cambria Math" panose="02040503050406030204" pitchFamily="18" charset="0"/>
                      </a:rPr>
                      <m:t>𝒐𝒗𝒆𝒓𝒕𝒖𝒓𝒏𝒊𝒏𝒈</m:t>
                    </m:r>
                  </m:oMath>
                </a14:m>
                <a:endParaRPr lang="en-GB" dirty="0"/>
              </a:p>
            </p:txBody>
          </p:sp>
        </mc:Choice>
        <mc:Fallback xmlns="">
          <p:sp>
            <p:nvSpPr>
              <p:cNvPr id="27" name="TextBox 26">
                <a:extLst>
                  <a:ext uri="{FF2B5EF4-FFF2-40B4-BE49-F238E27FC236}">
                    <a16:creationId xmlns:a16="http://schemas.microsoft.com/office/drawing/2014/main" id="{4AD561BC-7D49-B3EE-7F09-E2A2952FEB30}"/>
                  </a:ext>
                </a:extLst>
              </p:cNvPr>
              <p:cNvSpPr txBox="1">
                <a:spLocks noRot="1" noChangeAspect="1" noMove="1" noResize="1" noEditPoints="1" noAdjustHandles="1" noChangeArrowheads="1" noChangeShapeType="1" noTextEdit="1"/>
              </p:cNvSpPr>
              <p:nvPr/>
            </p:nvSpPr>
            <p:spPr>
              <a:xfrm>
                <a:off x="172382" y="5655065"/>
                <a:ext cx="6085636" cy="646331"/>
              </a:xfrm>
              <a:prstGeom prst="rect">
                <a:avLst/>
              </a:prstGeom>
              <a:blipFill>
                <a:blip r:embed="rId9"/>
                <a:stretch>
                  <a:fillRect l="-801" t="-6604" b="-6604"/>
                </a:stretch>
              </a:blipFill>
            </p:spPr>
            <p:txBody>
              <a:bodyPr/>
              <a:lstStyle/>
              <a:p>
                <a:r>
                  <a:rPr lang="ar-SA">
                    <a:noFill/>
                  </a:rPr>
                  <a:t> </a:t>
                </a:r>
              </a:p>
            </p:txBody>
          </p:sp>
        </mc:Fallback>
      </mc:AlternateContent>
    </p:spTree>
    <p:extLst>
      <p:ext uri="{BB962C8B-B14F-4D97-AF65-F5344CB8AC3E}">
        <p14:creationId xmlns:p14="http://schemas.microsoft.com/office/powerpoint/2010/main" val="25403810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EFFA9-BA1A-C8D0-C871-4F7F403E39E7}"/>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F948DE0-8C7B-1C33-0712-F6CF2C73C6EB}"/>
              </a:ext>
            </a:extLst>
          </p:cNvPr>
          <p:cNvSpPr>
            <a:spLocks noGrp="1"/>
          </p:cNvSpPr>
          <p:nvPr>
            <p:ph type="sldNum" sz="quarter" idx="21"/>
          </p:nvPr>
        </p:nvSpPr>
        <p:spPr/>
        <p:txBody>
          <a:bodyPr/>
          <a:lstStyle/>
          <a:p>
            <a:fld id="{013F6232-4F06-48BA-8F69-BF531F607829}" type="slidenum">
              <a:rPr lang="en-GB" smtClean="0"/>
              <a:t>154</a:t>
            </a:fld>
            <a:endParaRPr lang="en-GB" dirty="0"/>
          </a:p>
        </p:txBody>
      </p:sp>
      <p:sp>
        <p:nvSpPr>
          <p:cNvPr id="6" name="Rectangle 3">
            <a:extLst>
              <a:ext uri="{FF2B5EF4-FFF2-40B4-BE49-F238E27FC236}">
                <a16:creationId xmlns:a16="http://schemas.microsoft.com/office/drawing/2014/main" id="{1C46E2DB-4C80-97A2-229E-86A9910EBE6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Datumsplatzhalter 4">
            <a:extLst>
              <a:ext uri="{FF2B5EF4-FFF2-40B4-BE49-F238E27FC236}">
                <a16:creationId xmlns:a16="http://schemas.microsoft.com/office/drawing/2014/main" id="{4938F9E0-AF29-4824-5BD1-2FA1320438D4}"/>
              </a:ext>
            </a:extLst>
          </p:cNvPr>
          <p:cNvSpPr>
            <a:spLocks noGrp="1"/>
          </p:cNvSpPr>
          <p:nvPr>
            <p:ph type="dt" sz="half" idx="4294967295"/>
          </p:nvPr>
        </p:nvSpPr>
        <p:spPr>
          <a:xfrm>
            <a:off x="838200" y="6554103"/>
            <a:ext cx="1111370" cy="365125"/>
          </a:xfrm>
          <a:prstGeom prst="rect">
            <a:avLst/>
          </a:prstGeom>
        </p:spPr>
        <p:txBody>
          <a:bodyPr/>
          <a:lstStyle/>
          <a:p>
            <a:r>
              <a:rPr lang="en-US" b="1" dirty="0">
                <a:solidFill>
                  <a:schemeClr val="tx1"/>
                </a:solidFill>
              </a:rPr>
              <a:t>04</a:t>
            </a:r>
            <a:r>
              <a:rPr lang="en-GB" b="1" dirty="0">
                <a:solidFill>
                  <a:schemeClr val="tx1"/>
                </a:solidFill>
              </a:rPr>
              <a:t>/11/2025</a:t>
            </a:r>
          </a:p>
        </p:txBody>
      </p:sp>
      <p:sp>
        <p:nvSpPr>
          <p:cNvPr id="18" name="Fußzeilenplatzhalter 5">
            <a:extLst>
              <a:ext uri="{FF2B5EF4-FFF2-40B4-BE49-F238E27FC236}">
                <a16:creationId xmlns:a16="http://schemas.microsoft.com/office/drawing/2014/main" id="{F8F59B5E-2D6F-5BE6-1E70-C3D3A20005E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9" name="Textfeld 12">
            <a:extLst>
              <a:ext uri="{FF2B5EF4-FFF2-40B4-BE49-F238E27FC236}">
                <a16:creationId xmlns:a16="http://schemas.microsoft.com/office/drawing/2014/main" id="{828BCD18-4799-1C8A-D341-5161F5D63C98}"/>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a:t>
            </a:r>
            <a:r>
              <a:rPr lang="de-DE" sz="1200" b="1" dirty="0" err="1">
                <a:latin typeface="Times New Roman" pitchFamily="18" charset="0"/>
                <a:cs typeface="Times New Roman" pitchFamily="18" charset="0"/>
              </a:rPr>
              <a:t>members</a:t>
            </a:r>
            <a:r>
              <a:rPr lang="de-DE" sz="1200" b="1" dirty="0">
                <a:latin typeface="Times New Roman" pitchFamily="18" charset="0"/>
                <a:cs typeface="Times New Roman" pitchFamily="18" charset="0"/>
              </a:rPr>
              <a:t>: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F63A5044-44BF-6443-3F90-3D80F442FBD6}"/>
              </a:ext>
            </a:extLst>
          </p:cNvPr>
          <p:cNvSpPr txBox="1"/>
          <p:nvPr/>
        </p:nvSpPr>
        <p:spPr>
          <a:xfrm>
            <a:off x="701040" y="823154"/>
            <a:ext cx="2392680" cy="369332"/>
          </a:xfrm>
          <a:prstGeom prst="rect">
            <a:avLst/>
          </a:prstGeom>
          <a:noFill/>
        </p:spPr>
        <p:txBody>
          <a:bodyPr wrap="square">
            <a:spAutoFit/>
          </a:bodyPr>
          <a:lstStyle/>
          <a:p>
            <a:r>
              <a:rPr lang="en-US" b="1" dirty="0">
                <a:solidFill>
                  <a:srgbClr val="FF0000"/>
                </a:solidFill>
              </a:rPr>
              <a:t>C</a:t>
            </a:r>
            <a:r>
              <a:rPr lang="en-GB" b="1" dirty="0">
                <a:solidFill>
                  <a:srgbClr val="FF0000"/>
                </a:solidFill>
              </a:rPr>
              <a:t>on</a:t>
            </a:r>
            <a:r>
              <a:rPr lang="en-US" b="1" dirty="0">
                <a:solidFill>
                  <a:srgbClr val="FF0000"/>
                </a:solidFill>
              </a:rPr>
              <a:t>c</a:t>
            </a:r>
            <a:r>
              <a:rPr lang="en-GB" b="1" dirty="0">
                <a:solidFill>
                  <a:srgbClr val="FF0000"/>
                </a:solidFill>
              </a:rPr>
              <a:t>rete Cover </a:t>
            </a:r>
          </a:p>
        </p:txBody>
      </p:sp>
      <p:sp>
        <p:nvSpPr>
          <p:cNvPr id="3" name="TextBox 2">
            <a:extLst>
              <a:ext uri="{FF2B5EF4-FFF2-40B4-BE49-F238E27FC236}">
                <a16:creationId xmlns:a16="http://schemas.microsoft.com/office/drawing/2014/main" id="{1422EE89-EA58-6DE8-537D-38F9291D076E}"/>
              </a:ext>
            </a:extLst>
          </p:cNvPr>
          <p:cNvSpPr txBox="1"/>
          <p:nvPr/>
        </p:nvSpPr>
        <p:spPr>
          <a:xfrm>
            <a:off x="388620" y="1558440"/>
            <a:ext cx="11262360" cy="883383"/>
          </a:xfrm>
          <a:prstGeom prst="rect">
            <a:avLst/>
          </a:prstGeom>
          <a:noFill/>
        </p:spPr>
        <p:txBody>
          <a:bodyPr wrap="square">
            <a:spAutoFit/>
          </a:bodyPr>
          <a:lstStyle/>
          <a:p>
            <a:pPr>
              <a:lnSpc>
                <a:spcPct val="150000"/>
              </a:lnSpc>
            </a:pPr>
            <a:r>
              <a:rPr lang="en-GB" b="1" dirty="0">
                <a:solidFill>
                  <a:srgbClr val="FF0000"/>
                </a:solidFill>
              </a:rPr>
              <a:t>The concrete cover </a:t>
            </a:r>
            <a:r>
              <a:rPr lang="en-GB" dirty="0"/>
              <a:t>is the distance between the surface of the reinforcement closest to the nearest concrete surface (including links and stirrups and surface reinforcement where relevant) and the nearest concrete surface.</a:t>
            </a:r>
          </a:p>
        </p:txBody>
      </p:sp>
      <p:sp>
        <p:nvSpPr>
          <p:cNvPr id="9" name="TextBox 8">
            <a:extLst>
              <a:ext uri="{FF2B5EF4-FFF2-40B4-BE49-F238E27FC236}">
                <a16:creationId xmlns:a16="http://schemas.microsoft.com/office/drawing/2014/main" id="{374349E8-4A7C-657A-1C98-F47B187A70DF}"/>
              </a:ext>
            </a:extLst>
          </p:cNvPr>
          <p:cNvSpPr txBox="1"/>
          <p:nvPr/>
        </p:nvSpPr>
        <p:spPr>
          <a:xfrm>
            <a:off x="388620" y="2600949"/>
            <a:ext cx="3596640" cy="369332"/>
          </a:xfrm>
          <a:prstGeom prst="rect">
            <a:avLst/>
          </a:prstGeom>
          <a:noFill/>
        </p:spPr>
        <p:txBody>
          <a:bodyPr wrap="square">
            <a:spAutoFit/>
          </a:bodyPr>
          <a:lstStyle/>
          <a:p>
            <a:r>
              <a:rPr lang="en-GB" b="1" dirty="0">
                <a:solidFill>
                  <a:srgbClr val="FF0000"/>
                </a:solidFill>
              </a:rPr>
              <a:t>Factors affecting concrete cover</a:t>
            </a:r>
          </a:p>
        </p:txBody>
      </p:sp>
      <p:sp>
        <p:nvSpPr>
          <p:cNvPr id="12" name="TextBox 11">
            <a:extLst>
              <a:ext uri="{FF2B5EF4-FFF2-40B4-BE49-F238E27FC236}">
                <a16:creationId xmlns:a16="http://schemas.microsoft.com/office/drawing/2014/main" id="{0EF571F7-CFEF-2460-3762-633EA8807939}"/>
              </a:ext>
            </a:extLst>
          </p:cNvPr>
          <p:cNvSpPr txBox="1"/>
          <p:nvPr/>
        </p:nvSpPr>
        <p:spPr>
          <a:xfrm>
            <a:off x="297180" y="2935740"/>
            <a:ext cx="6477000" cy="2127377"/>
          </a:xfrm>
          <a:prstGeom prst="rect">
            <a:avLst/>
          </a:prstGeom>
          <a:noFill/>
        </p:spPr>
        <p:txBody>
          <a:bodyPr wrap="square">
            <a:spAutoFit/>
          </a:bodyPr>
          <a:lstStyle/>
          <a:p>
            <a:pPr>
              <a:lnSpc>
                <a:spcPct val="150000"/>
              </a:lnSpc>
            </a:pPr>
            <a:r>
              <a:rPr lang="en-GB" dirty="0"/>
              <a:t>• The design life length of the structure </a:t>
            </a:r>
            <a:endParaRPr lang="ar-EG" dirty="0"/>
          </a:p>
          <a:p>
            <a:pPr>
              <a:lnSpc>
                <a:spcPct val="150000"/>
              </a:lnSpc>
            </a:pPr>
            <a:r>
              <a:rPr lang="en-GB" dirty="0"/>
              <a:t>• The quality of the concrete </a:t>
            </a:r>
            <a:endParaRPr lang="ar-EG" dirty="0"/>
          </a:p>
          <a:p>
            <a:pPr>
              <a:lnSpc>
                <a:spcPct val="150000"/>
              </a:lnSpc>
            </a:pPr>
            <a:r>
              <a:rPr lang="en-GB" dirty="0"/>
              <a:t>• The exposure to chlorides </a:t>
            </a:r>
            <a:endParaRPr lang="ar-EG" dirty="0"/>
          </a:p>
          <a:p>
            <a:pPr>
              <a:lnSpc>
                <a:spcPct val="150000"/>
              </a:lnSpc>
            </a:pPr>
            <a:r>
              <a:rPr lang="en-GB" dirty="0"/>
              <a:t>• The variation of wet- and dry state </a:t>
            </a:r>
            <a:endParaRPr lang="ar-EG" dirty="0"/>
          </a:p>
          <a:p>
            <a:pPr>
              <a:lnSpc>
                <a:spcPct val="150000"/>
              </a:lnSpc>
            </a:pPr>
            <a:r>
              <a:rPr lang="en-GB" dirty="0"/>
              <a:t>• The exposure to chemical aggressive environment </a:t>
            </a:r>
            <a:endParaRPr lang="ar-EG"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AEC3E53-90A3-852B-EEDD-000814713D9A}"/>
                  </a:ext>
                </a:extLst>
              </p:cNvPr>
              <p:cNvSpPr txBox="1"/>
              <p:nvPr/>
            </p:nvSpPr>
            <p:spPr>
              <a:xfrm>
                <a:off x="297180" y="5299560"/>
                <a:ext cx="6819900" cy="880882"/>
              </a:xfrm>
              <a:prstGeom prst="rect">
                <a:avLst/>
              </a:prstGeom>
              <a:noFill/>
            </p:spPr>
            <p:txBody>
              <a:bodyPr wrap="square">
                <a:spAutoFit/>
              </a:bodyPr>
              <a:lstStyle/>
              <a:p>
                <a:pPr>
                  <a:lnSpc>
                    <a:spcPct val="150000"/>
                  </a:lnSpc>
                  <a:buNone/>
                </a:pPr>
                <a:r>
                  <a:rPr lang="en-GB" b="1" dirty="0"/>
                  <a:t>In practice, 50 mm is used for foundations in most projects</a:t>
                </a:r>
                <a:r>
                  <a:rPr lang="ar-EG" b="1" dirty="0"/>
                  <a:t> </a:t>
                </a:r>
                <a14:m>
                  <m:oMath xmlns:m="http://schemas.openxmlformats.org/officeDocument/2006/math">
                    <m:r>
                      <a:rPr lang="en-GB" b="1">
                        <a:latin typeface="Cambria Math" panose="02040503050406030204" pitchFamily="18" charset="0"/>
                      </a:rPr>
                      <m:t>→</m:t>
                    </m:r>
                    <m:r>
                      <a:rPr lang="en-US" b="1" i="0" smtClean="0">
                        <a:latin typeface="Cambria Math" panose="02040503050406030204" pitchFamily="18" charset="0"/>
                      </a:rPr>
                      <m:t>𝐬𝐨</m:t>
                    </m:r>
                    <m:r>
                      <a:rPr lang="en-US" b="1" i="0" smtClean="0">
                        <a:latin typeface="Cambria Math" panose="02040503050406030204" pitchFamily="18" charset="0"/>
                      </a:rPr>
                      <m:t> </m:t>
                    </m:r>
                    <m:r>
                      <a:rPr lang="en-US" b="1" i="0" smtClean="0">
                        <a:latin typeface="Cambria Math" panose="02040503050406030204" pitchFamily="18" charset="0"/>
                      </a:rPr>
                      <m:t>𝐰𝐞</m:t>
                    </m:r>
                    <m:r>
                      <a:rPr lang="en-US" b="1" i="0" smtClean="0">
                        <a:latin typeface="Cambria Math" panose="02040503050406030204" pitchFamily="18" charset="0"/>
                      </a:rPr>
                      <m:t> </m:t>
                    </m:r>
                    <m:r>
                      <a:rPr lang="en-US" b="1" i="0" smtClean="0">
                        <a:latin typeface="Cambria Math" panose="02040503050406030204" pitchFamily="18" charset="0"/>
                      </a:rPr>
                      <m:t>𝐜𝐡𝐨𝐨𝐬𝐞</m:t>
                    </m:r>
                    <m:r>
                      <a:rPr lang="en-US" b="1" i="0" smtClean="0">
                        <a:latin typeface="Cambria Math" panose="02040503050406030204" pitchFamily="18" charset="0"/>
                      </a:rPr>
                      <m:t> </m:t>
                    </m:r>
                    <m:r>
                      <a:rPr lang="en-US" b="1" i="0" smtClean="0">
                        <a:latin typeface="Cambria Math" panose="02040503050406030204" pitchFamily="18" charset="0"/>
                      </a:rPr>
                      <m:t>𝟓𝟎</m:t>
                    </m:r>
                    <m:r>
                      <a:rPr lang="en-US" b="1" i="0" smtClean="0">
                        <a:latin typeface="Cambria Math" panose="02040503050406030204" pitchFamily="18" charset="0"/>
                      </a:rPr>
                      <m:t> </m:t>
                    </m:r>
                    <m:r>
                      <a:rPr lang="en-US" b="1" i="0" smtClean="0">
                        <a:latin typeface="Cambria Math" panose="02040503050406030204" pitchFamily="18" charset="0"/>
                      </a:rPr>
                      <m:t>𝐦𝐦</m:t>
                    </m:r>
                    <m:r>
                      <a:rPr lang="en-US" b="1" i="0" smtClean="0">
                        <a:latin typeface="Cambria Math" panose="02040503050406030204" pitchFamily="18" charset="0"/>
                      </a:rPr>
                      <m:t> </m:t>
                    </m:r>
                    <m:r>
                      <a:rPr lang="en-US" b="1" i="0" smtClean="0">
                        <a:latin typeface="Cambria Math" panose="02040503050406030204" pitchFamily="18" charset="0"/>
                      </a:rPr>
                      <m:t>𝐚𝐬</m:t>
                    </m:r>
                    <m:r>
                      <a:rPr lang="en-US" b="1" i="0" smtClean="0">
                        <a:latin typeface="Cambria Math" panose="02040503050406030204" pitchFamily="18" charset="0"/>
                      </a:rPr>
                      <m:t> </m:t>
                    </m:r>
                    <m:r>
                      <a:rPr lang="en-US" b="1" i="0" smtClean="0">
                        <a:latin typeface="Cambria Math" panose="02040503050406030204" pitchFamily="18" charset="0"/>
                      </a:rPr>
                      <m:t>𝐜𝐨𝐧𝐜𝐫𝐞𝐭𝐞</m:t>
                    </m:r>
                    <m:r>
                      <a:rPr lang="en-US" b="1" i="0" smtClean="0">
                        <a:latin typeface="Cambria Math" panose="02040503050406030204" pitchFamily="18" charset="0"/>
                      </a:rPr>
                      <m:t> </m:t>
                    </m:r>
                    <m:r>
                      <a:rPr lang="en-US" b="1" i="0" smtClean="0">
                        <a:latin typeface="Cambria Math" panose="02040503050406030204" pitchFamily="18" charset="0"/>
                      </a:rPr>
                      <m:t>𝐜𝐨𝐯𝐞𝐫</m:t>
                    </m:r>
                    <m:r>
                      <a:rPr lang="en-US" b="1" i="0" smtClean="0">
                        <a:latin typeface="Cambria Math" panose="02040503050406030204" pitchFamily="18" charset="0"/>
                      </a:rPr>
                      <m:t> </m:t>
                    </m:r>
                    <m:r>
                      <a:rPr lang="en-US" b="1" i="0" smtClean="0">
                        <a:latin typeface="Cambria Math" panose="02040503050406030204" pitchFamily="18" charset="0"/>
                      </a:rPr>
                      <m:t>𝐟𝐨𝐫</m:t>
                    </m:r>
                    <m:r>
                      <a:rPr lang="en-US" b="1" i="0" smtClean="0">
                        <a:latin typeface="Cambria Math" panose="02040503050406030204" pitchFamily="18" charset="0"/>
                      </a:rPr>
                      <m:t> </m:t>
                    </m:r>
                    <m:r>
                      <a:rPr lang="en-US" b="1" i="0" smtClean="0">
                        <a:latin typeface="Cambria Math" panose="02040503050406030204" pitchFamily="18" charset="0"/>
                      </a:rPr>
                      <m:t>𝐨𝐮𝐫</m:t>
                    </m:r>
                    <m:r>
                      <a:rPr lang="en-US" b="1" i="0" smtClean="0">
                        <a:latin typeface="Cambria Math" panose="02040503050406030204" pitchFamily="18" charset="0"/>
                      </a:rPr>
                      <m:t> </m:t>
                    </m:r>
                    <m:r>
                      <a:rPr lang="en-US" b="1" i="0" smtClean="0">
                        <a:latin typeface="Cambria Math" panose="02040503050406030204" pitchFamily="18" charset="0"/>
                      </a:rPr>
                      <m:t>𝐩𝐫𝐨𝐣𝐞𝐜𝐭</m:t>
                    </m:r>
                    <m:r>
                      <a:rPr lang="en-US" b="1" i="0" smtClean="0">
                        <a:latin typeface="Cambria Math" panose="02040503050406030204" pitchFamily="18" charset="0"/>
                      </a:rPr>
                      <m:t> </m:t>
                    </m:r>
                  </m:oMath>
                </a14:m>
                <a:r>
                  <a:rPr lang="ar-EG" b="1" dirty="0"/>
                  <a:t> </a:t>
                </a:r>
                <a:endParaRPr lang="en-GB" b="1" dirty="0"/>
              </a:p>
            </p:txBody>
          </p:sp>
        </mc:Choice>
        <mc:Fallback xmlns="">
          <p:sp>
            <p:nvSpPr>
              <p:cNvPr id="14" name="TextBox 13">
                <a:extLst>
                  <a:ext uri="{FF2B5EF4-FFF2-40B4-BE49-F238E27FC236}">
                    <a16:creationId xmlns:a16="http://schemas.microsoft.com/office/drawing/2014/main" id="{3AEC3E53-90A3-852B-EEDD-000814713D9A}"/>
                  </a:ext>
                </a:extLst>
              </p:cNvPr>
              <p:cNvSpPr txBox="1">
                <a:spLocks noRot="1" noChangeAspect="1" noMove="1" noResize="1" noEditPoints="1" noAdjustHandles="1" noChangeArrowheads="1" noChangeShapeType="1" noTextEdit="1"/>
              </p:cNvSpPr>
              <p:nvPr/>
            </p:nvSpPr>
            <p:spPr>
              <a:xfrm>
                <a:off x="297180" y="5299560"/>
                <a:ext cx="6819900" cy="880882"/>
              </a:xfrm>
              <a:prstGeom prst="rect">
                <a:avLst/>
              </a:prstGeom>
              <a:blipFill>
                <a:blip r:embed="rId2"/>
                <a:stretch>
                  <a:fillRect l="-804" b="-8966"/>
                </a:stretch>
              </a:blipFill>
            </p:spPr>
            <p:txBody>
              <a:bodyPr/>
              <a:lstStyle/>
              <a:p>
                <a:r>
                  <a:rPr lang="en-GB">
                    <a:noFill/>
                  </a:rPr>
                  <a:t> </a:t>
                </a:r>
              </a:p>
            </p:txBody>
          </p:sp>
        </mc:Fallback>
      </mc:AlternateContent>
    </p:spTree>
    <p:extLst>
      <p:ext uri="{BB962C8B-B14F-4D97-AF65-F5344CB8AC3E}">
        <p14:creationId xmlns:p14="http://schemas.microsoft.com/office/powerpoint/2010/main" val="4941371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D197D-C61E-9E99-5440-0F4C4956D878}"/>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CE1A1705-D077-0689-C7D3-7F85EA14BC4E}"/>
              </a:ext>
            </a:extLst>
          </p:cNvPr>
          <p:cNvSpPr>
            <a:spLocks noGrp="1"/>
          </p:cNvSpPr>
          <p:nvPr>
            <p:ph type="sldNum" sz="quarter" idx="21"/>
          </p:nvPr>
        </p:nvSpPr>
        <p:spPr/>
        <p:txBody>
          <a:bodyPr/>
          <a:lstStyle/>
          <a:p>
            <a:fld id="{013F6232-4F06-48BA-8F69-BF531F607829}" type="slidenum">
              <a:rPr lang="en-GB" smtClean="0"/>
              <a:t>155</a:t>
            </a:fld>
            <a:endParaRPr lang="en-GB" dirty="0"/>
          </a:p>
        </p:txBody>
      </p:sp>
      <p:sp>
        <p:nvSpPr>
          <p:cNvPr id="6" name="Rectangle 3">
            <a:extLst>
              <a:ext uri="{FF2B5EF4-FFF2-40B4-BE49-F238E27FC236}">
                <a16:creationId xmlns:a16="http://schemas.microsoft.com/office/drawing/2014/main" id="{E6EA8708-B323-EBA9-F020-BCEDBA55B40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Datumsplatzhalter 4">
            <a:extLst>
              <a:ext uri="{FF2B5EF4-FFF2-40B4-BE49-F238E27FC236}">
                <a16:creationId xmlns:a16="http://schemas.microsoft.com/office/drawing/2014/main" id="{2AE6B5D7-00B9-C809-BE88-93A6020E7464}"/>
              </a:ext>
            </a:extLst>
          </p:cNvPr>
          <p:cNvSpPr>
            <a:spLocks noGrp="1"/>
          </p:cNvSpPr>
          <p:nvPr>
            <p:ph type="dt" sz="half" idx="4294967295"/>
          </p:nvPr>
        </p:nvSpPr>
        <p:spPr>
          <a:xfrm>
            <a:off x="838200" y="6554103"/>
            <a:ext cx="1111370" cy="365125"/>
          </a:xfrm>
          <a:prstGeom prst="rect">
            <a:avLst/>
          </a:prstGeom>
        </p:spPr>
        <p:txBody>
          <a:bodyPr/>
          <a:lstStyle/>
          <a:p>
            <a:r>
              <a:rPr lang="en-US" b="1" dirty="0">
                <a:solidFill>
                  <a:schemeClr val="tx1"/>
                </a:solidFill>
              </a:rPr>
              <a:t>04</a:t>
            </a:r>
            <a:r>
              <a:rPr lang="en-GB" b="1" dirty="0">
                <a:solidFill>
                  <a:schemeClr val="tx1"/>
                </a:solidFill>
              </a:rPr>
              <a:t>/11/2025</a:t>
            </a:r>
          </a:p>
        </p:txBody>
      </p:sp>
      <p:sp>
        <p:nvSpPr>
          <p:cNvPr id="18" name="Fußzeilenplatzhalter 5">
            <a:extLst>
              <a:ext uri="{FF2B5EF4-FFF2-40B4-BE49-F238E27FC236}">
                <a16:creationId xmlns:a16="http://schemas.microsoft.com/office/drawing/2014/main" id="{84554BFC-7FDF-A86B-41C7-D17A875F324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9" name="Textfeld 12">
            <a:extLst>
              <a:ext uri="{FF2B5EF4-FFF2-40B4-BE49-F238E27FC236}">
                <a16:creationId xmlns:a16="http://schemas.microsoft.com/office/drawing/2014/main" id="{9E7B97A4-6905-F01C-C5CF-7924371263F5}"/>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a:t>
            </a:r>
            <a:r>
              <a:rPr lang="de-DE" sz="1200" b="1" dirty="0" err="1">
                <a:latin typeface="Times New Roman" pitchFamily="18" charset="0"/>
                <a:cs typeface="Times New Roman" pitchFamily="18" charset="0"/>
              </a:rPr>
              <a:t>members</a:t>
            </a:r>
            <a:r>
              <a:rPr lang="de-DE" sz="1200" b="1" dirty="0">
                <a:latin typeface="Times New Roman" pitchFamily="18" charset="0"/>
                <a:cs typeface="Times New Roman" pitchFamily="18" charset="0"/>
              </a:rPr>
              <a:t>: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C1FA130D-2858-A90E-ED0B-F24E1E8F1B0B}"/>
              </a:ext>
            </a:extLst>
          </p:cNvPr>
          <p:cNvSpPr txBox="1"/>
          <p:nvPr/>
        </p:nvSpPr>
        <p:spPr>
          <a:xfrm>
            <a:off x="701040" y="823154"/>
            <a:ext cx="6141720" cy="369332"/>
          </a:xfrm>
          <a:prstGeom prst="rect">
            <a:avLst/>
          </a:prstGeom>
          <a:noFill/>
        </p:spPr>
        <p:txBody>
          <a:bodyPr wrap="square">
            <a:spAutoFit/>
          </a:bodyPr>
          <a:lstStyle/>
          <a:p>
            <a:r>
              <a:rPr lang="en-GB" b="1" dirty="0">
                <a:solidFill>
                  <a:srgbClr val="FF0000"/>
                </a:solidFill>
              </a:rPr>
              <a:t>Time Schedule Planning</a:t>
            </a:r>
          </a:p>
        </p:txBody>
      </p:sp>
      <p:sp>
        <p:nvSpPr>
          <p:cNvPr id="9" name="TextBox 8">
            <a:extLst>
              <a:ext uri="{FF2B5EF4-FFF2-40B4-BE49-F238E27FC236}">
                <a16:creationId xmlns:a16="http://schemas.microsoft.com/office/drawing/2014/main" id="{AF47AF87-3B4A-443F-A510-13F583469123}"/>
              </a:ext>
            </a:extLst>
          </p:cNvPr>
          <p:cNvSpPr txBox="1"/>
          <p:nvPr/>
        </p:nvSpPr>
        <p:spPr>
          <a:xfrm>
            <a:off x="701040" y="1558440"/>
            <a:ext cx="9692640" cy="3539430"/>
          </a:xfrm>
          <a:prstGeom prst="rect">
            <a:avLst/>
          </a:prstGeom>
          <a:noFill/>
        </p:spPr>
        <p:txBody>
          <a:bodyPr wrap="square">
            <a:spAutoFit/>
          </a:bodyPr>
          <a:lstStyle/>
          <a:p>
            <a:r>
              <a:rPr lang="de-DE" sz="3200" b="1" dirty="0"/>
              <a:t>Time Schedule </a:t>
            </a:r>
            <a:r>
              <a:rPr lang="de-DE" sz="3200" b="1" dirty="0" err="1"/>
              <a:t>Planning</a:t>
            </a:r>
            <a:endParaRPr lang="de-DE" sz="3200" b="1" dirty="0"/>
          </a:p>
          <a:p>
            <a:pPr>
              <a:buFont typeface="Arial" panose="020B0604020202020204" pitchFamily="34" charset="0"/>
              <a:buChar char="•"/>
            </a:pPr>
            <a:r>
              <a:rPr lang="de-DE" sz="3200" b="1" dirty="0"/>
              <a:t>Week 1-2:</a:t>
            </a:r>
            <a:r>
              <a:rPr lang="de-DE" sz="3200" dirty="0"/>
              <a:t> Data Collection &amp; Project Kick-off</a:t>
            </a:r>
          </a:p>
          <a:p>
            <a:pPr>
              <a:buFont typeface="Arial" panose="020B0604020202020204" pitchFamily="34" charset="0"/>
              <a:buChar char="•"/>
            </a:pPr>
            <a:r>
              <a:rPr lang="de-DE" sz="3200" b="1" dirty="0"/>
              <a:t>Week 3-4:</a:t>
            </a:r>
            <a:r>
              <a:rPr lang="de-DE" sz="3200" dirty="0"/>
              <a:t> </a:t>
            </a:r>
            <a:r>
              <a:rPr lang="de-DE" sz="3200" dirty="0" err="1"/>
              <a:t>Geotechnical</a:t>
            </a:r>
            <a:r>
              <a:rPr lang="de-DE" sz="3200" dirty="0"/>
              <a:t> Analysis &amp; </a:t>
            </a:r>
            <a:r>
              <a:rPr lang="de-DE" sz="3200" dirty="0" err="1"/>
              <a:t>Conceptual</a:t>
            </a:r>
            <a:r>
              <a:rPr lang="de-DE" sz="3200" dirty="0"/>
              <a:t> Design</a:t>
            </a:r>
          </a:p>
          <a:p>
            <a:pPr>
              <a:buFont typeface="Arial" panose="020B0604020202020204" pitchFamily="34" charset="0"/>
              <a:buChar char="•"/>
            </a:pPr>
            <a:r>
              <a:rPr lang="de-DE" sz="3200" b="1" dirty="0">
                <a:solidFill>
                  <a:srgbClr val="FF0000"/>
                </a:solidFill>
              </a:rPr>
              <a:t>Week 5-7:</a:t>
            </a:r>
            <a:r>
              <a:rPr lang="de-DE" sz="3200" dirty="0">
                <a:solidFill>
                  <a:srgbClr val="FF0000"/>
                </a:solidFill>
              </a:rPr>
              <a:t> </a:t>
            </a:r>
            <a:r>
              <a:rPr lang="de-DE" sz="3200" b="1" dirty="0" err="1">
                <a:solidFill>
                  <a:srgbClr val="FF0000"/>
                </a:solidFill>
              </a:rPr>
              <a:t>Detailed</a:t>
            </a:r>
            <a:r>
              <a:rPr lang="de-DE" sz="3200" b="1" dirty="0">
                <a:solidFill>
                  <a:srgbClr val="FF0000"/>
                </a:solidFill>
              </a:rPr>
              <a:t> Design &amp; </a:t>
            </a:r>
            <a:r>
              <a:rPr lang="de-DE" sz="3200" b="1" dirty="0" err="1">
                <a:solidFill>
                  <a:srgbClr val="FF0000"/>
                </a:solidFill>
              </a:rPr>
              <a:t>Verification</a:t>
            </a:r>
            <a:r>
              <a:rPr lang="de-DE" sz="3200" b="1" dirty="0">
                <a:solidFill>
                  <a:srgbClr val="FF0000"/>
                </a:solidFill>
              </a:rPr>
              <a:t> </a:t>
            </a:r>
            <a:endParaRPr lang="ar-SA" sz="3200" dirty="0">
              <a:solidFill>
                <a:srgbClr val="FF0000"/>
              </a:solidFill>
            </a:endParaRPr>
          </a:p>
          <a:p>
            <a:pPr>
              <a:buFont typeface="Arial" panose="020B0604020202020204" pitchFamily="34" charset="0"/>
              <a:buChar char="•"/>
            </a:pPr>
            <a:r>
              <a:rPr lang="de-DE" sz="3200" b="1" dirty="0"/>
              <a:t>Week 8-9:</a:t>
            </a:r>
            <a:r>
              <a:rPr lang="de-DE" sz="3200" dirty="0"/>
              <a:t> </a:t>
            </a:r>
            <a:r>
              <a:rPr lang="de-DE" sz="3200" dirty="0" err="1"/>
              <a:t>Structural</a:t>
            </a:r>
            <a:r>
              <a:rPr lang="de-DE" sz="3200" dirty="0"/>
              <a:t> Design (</a:t>
            </a:r>
            <a:r>
              <a:rPr lang="de-DE" sz="3200" dirty="0" err="1"/>
              <a:t>Rebar</a:t>
            </a:r>
            <a:r>
              <a:rPr lang="de-DE" sz="3200" dirty="0"/>
              <a:t> &amp; Shear)</a:t>
            </a:r>
          </a:p>
          <a:p>
            <a:pPr>
              <a:buFont typeface="Arial" panose="020B0604020202020204" pitchFamily="34" charset="0"/>
              <a:buChar char="•"/>
            </a:pPr>
            <a:r>
              <a:rPr lang="de-DE" sz="3200" b="1" dirty="0"/>
              <a:t>Week 10-11:</a:t>
            </a:r>
            <a:r>
              <a:rPr lang="de-DE" sz="3200" dirty="0"/>
              <a:t> Final </a:t>
            </a:r>
            <a:r>
              <a:rPr lang="de-DE" sz="3200" dirty="0" err="1"/>
              <a:t>Drawings</a:t>
            </a:r>
            <a:r>
              <a:rPr lang="de-DE" sz="3200" dirty="0"/>
              <a:t> &amp; </a:t>
            </a:r>
            <a:r>
              <a:rPr lang="de-DE" sz="3200" dirty="0" err="1"/>
              <a:t>Documentation</a:t>
            </a:r>
            <a:endParaRPr lang="de-DE" sz="3200" dirty="0"/>
          </a:p>
          <a:p>
            <a:pPr>
              <a:buFont typeface="Arial" panose="020B0604020202020204" pitchFamily="34" charset="0"/>
              <a:buChar char="•"/>
            </a:pPr>
            <a:r>
              <a:rPr lang="de-DE" sz="3200" b="1" dirty="0"/>
              <a:t>Week 12:</a:t>
            </a:r>
            <a:r>
              <a:rPr lang="de-DE" sz="3200" dirty="0"/>
              <a:t> Final Review &amp; Submission</a:t>
            </a:r>
          </a:p>
        </p:txBody>
      </p:sp>
    </p:spTree>
    <p:extLst>
      <p:ext uri="{BB962C8B-B14F-4D97-AF65-F5344CB8AC3E}">
        <p14:creationId xmlns:p14="http://schemas.microsoft.com/office/powerpoint/2010/main" val="27503898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E3D0A-C704-F121-9F4A-41F5835FAA8A}"/>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AE7DDDC6-C8B9-C58E-DDC6-F54FDE2D29DE}"/>
              </a:ext>
            </a:extLst>
          </p:cNvPr>
          <p:cNvSpPr>
            <a:spLocks noGrp="1"/>
          </p:cNvSpPr>
          <p:nvPr>
            <p:ph type="sldNum" sz="quarter" idx="21"/>
          </p:nvPr>
        </p:nvSpPr>
        <p:spPr/>
        <p:txBody>
          <a:bodyPr/>
          <a:lstStyle/>
          <a:p>
            <a:fld id="{013F6232-4F06-48BA-8F69-BF531F607829}" type="slidenum">
              <a:rPr lang="en-GB" smtClean="0"/>
              <a:t>156</a:t>
            </a:fld>
            <a:endParaRPr lang="en-GB" dirty="0"/>
          </a:p>
        </p:txBody>
      </p:sp>
      <p:sp>
        <p:nvSpPr>
          <p:cNvPr id="6" name="Rectangle 3">
            <a:extLst>
              <a:ext uri="{FF2B5EF4-FFF2-40B4-BE49-F238E27FC236}">
                <a16:creationId xmlns:a16="http://schemas.microsoft.com/office/drawing/2014/main" id="{EFBC6C56-EB19-7480-D5FA-25DAB6E5446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Datumsplatzhalter 4">
            <a:extLst>
              <a:ext uri="{FF2B5EF4-FFF2-40B4-BE49-F238E27FC236}">
                <a16:creationId xmlns:a16="http://schemas.microsoft.com/office/drawing/2014/main" id="{57737309-601F-9126-6ADE-A77C268650FF}"/>
              </a:ext>
            </a:extLst>
          </p:cNvPr>
          <p:cNvSpPr>
            <a:spLocks noGrp="1"/>
          </p:cNvSpPr>
          <p:nvPr>
            <p:ph type="dt" sz="half" idx="4294967295"/>
          </p:nvPr>
        </p:nvSpPr>
        <p:spPr>
          <a:xfrm>
            <a:off x="838200" y="6554103"/>
            <a:ext cx="1111370" cy="365125"/>
          </a:xfrm>
          <a:prstGeom prst="rect">
            <a:avLst/>
          </a:prstGeom>
        </p:spPr>
        <p:txBody>
          <a:bodyPr/>
          <a:lstStyle/>
          <a:p>
            <a:r>
              <a:rPr lang="en-US" b="1" dirty="0">
                <a:solidFill>
                  <a:schemeClr val="tx1"/>
                </a:solidFill>
              </a:rPr>
              <a:t>04</a:t>
            </a:r>
            <a:r>
              <a:rPr lang="en-GB" b="1" dirty="0">
                <a:solidFill>
                  <a:schemeClr val="tx1"/>
                </a:solidFill>
              </a:rPr>
              <a:t>/11/2025</a:t>
            </a:r>
          </a:p>
        </p:txBody>
      </p:sp>
      <p:sp>
        <p:nvSpPr>
          <p:cNvPr id="18" name="Fußzeilenplatzhalter 5">
            <a:extLst>
              <a:ext uri="{FF2B5EF4-FFF2-40B4-BE49-F238E27FC236}">
                <a16:creationId xmlns:a16="http://schemas.microsoft.com/office/drawing/2014/main" id="{F000B7E9-079E-A132-AFA4-547559A6A37F}"/>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9" name="Textfeld 12">
            <a:extLst>
              <a:ext uri="{FF2B5EF4-FFF2-40B4-BE49-F238E27FC236}">
                <a16:creationId xmlns:a16="http://schemas.microsoft.com/office/drawing/2014/main" id="{BFAFF01E-50B3-33EC-9274-55A1BAAB97D7}"/>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a:t>
            </a:r>
            <a:r>
              <a:rPr lang="de-DE" sz="1200" b="1" dirty="0" err="1">
                <a:latin typeface="Times New Roman" pitchFamily="18" charset="0"/>
                <a:cs typeface="Times New Roman" pitchFamily="18" charset="0"/>
              </a:rPr>
              <a:t>members</a:t>
            </a:r>
            <a:r>
              <a:rPr lang="de-DE" sz="1200" b="1" dirty="0">
                <a:latin typeface="Times New Roman" pitchFamily="18" charset="0"/>
                <a:cs typeface="Times New Roman" pitchFamily="18" charset="0"/>
              </a:rPr>
              <a:t>: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D45D8453-DAF7-142E-9EB9-54EA8C53EF20}"/>
              </a:ext>
            </a:extLst>
          </p:cNvPr>
          <p:cNvSpPr txBox="1"/>
          <p:nvPr/>
        </p:nvSpPr>
        <p:spPr>
          <a:xfrm>
            <a:off x="701040" y="823154"/>
            <a:ext cx="6141720" cy="369332"/>
          </a:xfrm>
          <a:prstGeom prst="rect">
            <a:avLst/>
          </a:prstGeom>
          <a:noFill/>
        </p:spPr>
        <p:txBody>
          <a:bodyPr wrap="square">
            <a:spAutoFit/>
          </a:bodyPr>
          <a:lstStyle/>
          <a:p>
            <a:r>
              <a:rPr lang="en-GB" b="1" dirty="0">
                <a:solidFill>
                  <a:srgbClr val="FF0000"/>
                </a:solidFill>
              </a:rPr>
              <a:t>Next Tasks</a:t>
            </a:r>
          </a:p>
        </p:txBody>
      </p:sp>
      <p:sp>
        <p:nvSpPr>
          <p:cNvPr id="7" name="TextBox 6">
            <a:extLst>
              <a:ext uri="{FF2B5EF4-FFF2-40B4-BE49-F238E27FC236}">
                <a16:creationId xmlns:a16="http://schemas.microsoft.com/office/drawing/2014/main" id="{1ABD773C-0800-AEAF-92B8-F7F8E971DFEA}"/>
              </a:ext>
            </a:extLst>
          </p:cNvPr>
          <p:cNvSpPr txBox="1"/>
          <p:nvPr/>
        </p:nvSpPr>
        <p:spPr>
          <a:xfrm>
            <a:off x="556260" y="1802470"/>
            <a:ext cx="4038600" cy="369332"/>
          </a:xfrm>
          <a:prstGeom prst="rect">
            <a:avLst/>
          </a:prstGeom>
          <a:noFill/>
        </p:spPr>
        <p:txBody>
          <a:bodyPr wrap="square">
            <a:spAutoFit/>
          </a:bodyPr>
          <a:lstStyle/>
          <a:p>
            <a:r>
              <a:rPr lang="en-GB" b="1" dirty="0"/>
              <a:t>Design of Raft  for bending moment </a:t>
            </a:r>
          </a:p>
        </p:txBody>
      </p:sp>
      <p:sp>
        <p:nvSpPr>
          <p:cNvPr id="11" name="TextBox 10">
            <a:extLst>
              <a:ext uri="{FF2B5EF4-FFF2-40B4-BE49-F238E27FC236}">
                <a16:creationId xmlns:a16="http://schemas.microsoft.com/office/drawing/2014/main" id="{69632B2F-1911-8AFF-40AD-17C1D709F012}"/>
              </a:ext>
            </a:extLst>
          </p:cNvPr>
          <p:cNvSpPr txBox="1"/>
          <p:nvPr/>
        </p:nvSpPr>
        <p:spPr>
          <a:xfrm>
            <a:off x="517585" y="2375334"/>
            <a:ext cx="2659380" cy="369332"/>
          </a:xfrm>
          <a:prstGeom prst="rect">
            <a:avLst/>
          </a:prstGeom>
          <a:noFill/>
        </p:spPr>
        <p:txBody>
          <a:bodyPr wrap="square">
            <a:spAutoFit/>
          </a:bodyPr>
          <a:lstStyle/>
          <a:p>
            <a:r>
              <a:rPr lang="en-GB" b="1" dirty="0"/>
              <a:t>Design of Raft for shear</a:t>
            </a:r>
          </a:p>
        </p:txBody>
      </p:sp>
      <p:sp>
        <p:nvSpPr>
          <p:cNvPr id="15" name="TextBox 14">
            <a:extLst>
              <a:ext uri="{FF2B5EF4-FFF2-40B4-BE49-F238E27FC236}">
                <a16:creationId xmlns:a16="http://schemas.microsoft.com/office/drawing/2014/main" id="{E9C247CA-2333-1279-C0C8-F0CCDF52EECD}"/>
              </a:ext>
            </a:extLst>
          </p:cNvPr>
          <p:cNvSpPr txBox="1"/>
          <p:nvPr/>
        </p:nvSpPr>
        <p:spPr>
          <a:xfrm>
            <a:off x="502920" y="2937318"/>
            <a:ext cx="3627120" cy="369332"/>
          </a:xfrm>
          <a:prstGeom prst="rect">
            <a:avLst/>
          </a:prstGeom>
          <a:noFill/>
        </p:spPr>
        <p:txBody>
          <a:bodyPr wrap="square">
            <a:spAutoFit/>
          </a:bodyPr>
          <a:lstStyle/>
          <a:p>
            <a:r>
              <a:rPr lang="en-GB" b="1" dirty="0"/>
              <a:t>Design of Raft for fatigue loading </a:t>
            </a:r>
          </a:p>
        </p:txBody>
      </p:sp>
    </p:spTree>
    <p:extLst>
      <p:ext uri="{BB962C8B-B14F-4D97-AF65-F5344CB8AC3E}">
        <p14:creationId xmlns:p14="http://schemas.microsoft.com/office/powerpoint/2010/main" val="2178670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E3D0A-C704-F121-9F4A-41F5835FAA8A}"/>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AE7DDDC6-C8B9-C58E-DDC6-F54FDE2D29DE}"/>
              </a:ext>
            </a:extLst>
          </p:cNvPr>
          <p:cNvSpPr>
            <a:spLocks noGrp="1"/>
          </p:cNvSpPr>
          <p:nvPr>
            <p:ph type="sldNum" sz="quarter" idx="21"/>
          </p:nvPr>
        </p:nvSpPr>
        <p:spPr/>
        <p:txBody>
          <a:bodyPr/>
          <a:lstStyle/>
          <a:p>
            <a:fld id="{013F6232-4F06-48BA-8F69-BF531F607829}" type="slidenum">
              <a:rPr lang="en-GB" smtClean="0"/>
              <a:t>157</a:t>
            </a:fld>
            <a:endParaRPr lang="en-GB" dirty="0"/>
          </a:p>
        </p:txBody>
      </p:sp>
      <p:sp>
        <p:nvSpPr>
          <p:cNvPr id="6" name="Rectangle 3">
            <a:extLst>
              <a:ext uri="{FF2B5EF4-FFF2-40B4-BE49-F238E27FC236}">
                <a16:creationId xmlns:a16="http://schemas.microsoft.com/office/drawing/2014/main" id="{EFBC6C56-EB19-7480-D5FA-25DAB6E5446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Datumsplatzhalter 4">
            <a:extLst>
              <a:ext uri="{FF2B5EF4-FFF2-40B4-BE49-F238E27FC236}">
                <a16:creationId xmlns:a16="http://schemas.microsoft.com/office/drawing/2014/main" id="{57737309-601F-9126-6ADE-A77C268650FF}"/>
              </a:ext>
            </a:extLst>
          </p:cNvPr>
          <p:cNvSpPr>
            <a:spLocks noGrp="1"/>
          </p:cNvSpPr>
          <p:nvPr>
            <p:ph type="dt" sz="half" idx="4294967295"/>
          </p:nvPr>
        </p:nvSpPr>
        <p:spPr>
          <a:xfrm>
            <a:off x="838200" y="6554103"/>
            <a:ext cx="1111370" cy="365125"/>
          </a:xfrm>
          <a:prstGeom prst="rect">
            <a:avLst/>
          </a:prstGeom>
        </p:spPr>
        <p:txBody>
          <a:bodyPr/>
          <a:lstStyle/>
          <a:p>
            <a:r>
              <a:rPr lang="en-US" b="1" dirty="0">
                <a:solidFill>
                  <a:schemeClr val="tx1"/>
                </a:solidFill>
              </a:rPr>
              <a:t>04</a:t>
            </a:r>
            <a:r>
              <a:rPr lang="en-GB" b="1" dirty="0">
                <a:solidFill>
                  <a:schemeClr val="tx1"/>
                </a:solidFill>
              </a:rPr>
              <a:t>/11/2025</a:t>
            </a:r>
          </a:p>
        </p:txBody>
      </p:sp>
      <p:sp>
        <p:nvSpPr>
          <p:cNvPr id="18" name="Fußzeilenplatzhalter 5">
            <a:extLst>
              <a:ext uri="{FF2B5EF4-FFF2-40B4-BE49-F238E27FC236}">
                <a16:creationId xmlns:a16="http://schemas.microsoft.com/office/drawing/2014/main" id="{F000B7E9-079E-A132-AFA4-547559A6A37F}"/>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t>Foundations team/ Optimus Syria</a:t>
            </a:r>
          </a:p>
        </p:txBody>
      </p:sp>
      <p:sp>
        <p:nvSpPr>
          <p:cNvPr id="19" name="Textfeld 12">
            <a:extLst>
              <a:ext uri="{FF2B5EF4-FFF2-40B4-BE49-F238E27FC236}">
                <a16:creationId xmlns:a16="http://schemas.microsoft.com/office/drawing/2014/main" id="{BFAFF01E-50B3-33EC-9274-55A1BAAB97D7}"/>
              </a:ext>
            </a:extLst>
          </p:cNvPr>
          <p:cNvSpPr txBox="1"/>
          <p:nvPr/>
        </p:nvSpPr>
        <p:spPr>
          <a:xfrm>
            <a:off x="2806700" y="6582775"/>
            <a:ext cx="6085636" cy="276999"/>
          </a:xfrm>
          <a:prstGeom prst="rect">
            <a:avLst/>
          </a:prstGeom>
          <a:noFill/>
        </p:spPr>
        <p:txBody>
          <a:bodyPr wrap="square" rtlCol="0">
            <a:spAutoFit/>
          </a:bodyPr>
          <a:lstStyle/>
          <a:p>
            <a:pPr algn="ctr"/>
            <a:r>
              <a:rPr lang="de-DE" sz="1200" b="1" dirty="0">
                <a:latin typeface="Times New Roman" pitchFamily="18" charset="0"/>
                <a:cs typeface="Times New Roman" pitchFamily="18" charset="0"/>
              </a:rPr>
              <a:t>Group </a:t>
            </a:r>
            <a:r>
              <a:rPr lang="de-DE" sz="1200" b="1" dirty="0" err="1">
                <a:latin typeface="Times New Roman" pitchFamily="18" charset="0"/>
                <a:cs typeface="Times New Roman" pitchFamily="18" charset="0"/>
              </a:rPr>
              <a:t>members</a:t>
            </a:r>
            <a:r>
              <a:rPr lang="de-DE" sz="1200" b="1" dirty="0">
                <a:latin typeface="Times New Roman" pitchFamily="18" charset="0"/>
                <a:cs typeface="Times New Roman" pitchFamily="18" charset="0"/>
              </a:rPr>
              <a:t>: </a:t>
            </a:r>
            <a:r>
              <a:rPr lang="de-DE" sz="1200" b="1" dirty="0"/>
              <a:t>Jehad </a:t>
            </a:r>
            <a:r>
              <a:rPr lang="de-DE" sz="1200" b="1" dirty="0" err="1"/>
              <a:t>Albaali</a:t>
            </a:r>
            <a:r>
              <a:rPr lang="de-DE" sz="1200" b="1" dirty="0"/>
              <a:t>- Amgad Gerges - Reda </a:t>
            </a:r>
            <a:r>
              <a:rPr lang="de-DE" sz="1200" b="1" dirty="0" err="1"/>
              <a:t>Deif</a:t>
            </a:r>
            <a:endParaRPr lang="de-DE" sz="1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D45D8453-DAF7-142E-9EB9-54EA8C53EF20}"/>
              </a:ext>
            </a:extLst>
          </p:cNvPr>
          <p:cNvSpPr txBox="1"/>
          <p:nvPr/>
        </p:nvSpPr>
        <p:spPr>
          <a:xfrm>
            <a:off x="838200" y="762194"/>
            <a:ext cx="6141720" cy="369332"/>
          </a:xfrm>
          <a:prstGeom prst="rect">
            <a:avLst/>
          </a:prstGeom>
          <a:noFill/>
        </p:spPr>
        <p:txBody>
          <a:bodyPr wrap="square">
            <a:spAutoFit/>
          </a:bodyPr>
          <a:lstStyle/>
          <a:p>
            <a:r>
              <a:rPr lang="en-GB" b="1" dirty="0">
                <a:solidFill>
                  <a:srgbClr val="FF0000"/>
                </a:solidFill>
              </a:rPr>
              <a:t>Reference </a:t>
            </a:r>
          </a:p>
        </p:txBody>
      </p:sp>
      <p:sp>
        <p:nvSpPr>
          <p:cNvPr id="12" name="TextBox 11">
            <a:extLst>
              <a:ext uri="{FF2B5EF4-FFF2-40B4-BE49-F238E27FC236}">
                <a16:creationId xmlns:a16="http://schemas.microsoft.com/office/drawing/2014/main" id="{FA5C906B-5B08-4EA5-BE31-E1C41532075E}"/>
              </a:ext>
            </a:extLst>
          </p:cNvPr>
          <p:cNvSpPr txBox="1"/>
          <p:nvPr/>
        </p:nvSpPr>
        <p:spPr>
          <a:xfrm>
            <a:off x="838200" y="1606034"/>
            <a:ext cx="6156960" cy="3139321"/>
          </a:xfrm>
          <a:prstGeom prst="rect">
            <a:avLst/>
          </a:prstGeom>
          <a:noFill/>
        </p:spPr>
        <p:txBody>
          <a:bodyPr wrap="square">
            <a:spAutoFit/>
          </a:bodyPr>
          <a:lstStyle/>
          <a:p>
            <a:pPr algn="l"/>
            <a:r>
              <a:rPr lang="ar-SA" dirty="0">
                <a:hlinkClick r:id="rId2"/>
              </a:rPr>
              <a:t>*https://www.bauprofessor.de/grundbruch</a:t>
            </a:r>
            <a:br>
              <a:rPr lang="ar-SA" dirty="0"/>
            </a:br>
            <a:r>
              <a:rPr lang="ar-SA" dirty="0"/>
              <a:t>02/11/2025</a:t>
            </a:r>
            <a:endParaRPr lang="en-US" dirty="0"/>
          </a:p>
          <a:p>
            <a:pPr algn="l"/>
            <a:br>
              <a:rPr lang="en-US" dirty="0"/>
            </a:br>
            <a:br>
              <a:rPr lang="en-US" dirty="0"/>
            </a:br>
            <a:r>
              <a:rPr lang="en-US" dirty="0"/>
              <a:t>*Eurocode 7: Geotechnical Design chrome-extension://</a:t>
            </a:r>
            <a:r>
              <a:rPr lang="en-US" dirty="0" err="1"/>
              <a:t>efaidnbmnnnibpcajpcglclefindmkaj</a:t>
            </a:r>
            <a:r>
              <a:rPr lang="en-US" dirty="0"/>
              <a:t>/https://eurocodes.jrc.ec.europa.eu/sites/default/files/2022-06/02 </a:t>
            </a:r>
            <a:r>
              <a:rPr lang="en-US" dirty="0" err="1"/>
              <a:t>Scarpelli</a:t>
            </a:r>
            <a:r>
              <a:rPr lang="en-US" dirty="0"/>
              <a:t>-Design-of-spread-foundations</a:t>
            </a:r>
            <a:br>
              <a:rPr lang="en-US" dirty="0"/>
            </a:br>
            <a:r>
              <a:rPr lang="en-US" dirty="0"/>
              <a:t>02/11/2025</a:t>
            </a:r>
          </a:p>
          <a:p>
            <a:pPr algn="l"/>
            <a:endParaRPr lang="en-US" dirty="0"/>
          </a:p>
          <a:p>
            <a:pPr algn="l"/>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FA65727-E679-4B12-AC9B-2169040F9A52}"/>
                  </a:ext>
                </a:extLst>
              </p:cNvPr>
              <p:cNvSpPr txBox="1"/>
              <p:nvPr/>
            </p:nvSpPr>
            <p:spPr>
              <a:xfrm>
                <a:off x="624840" y="4467463"/>
                <a:ext cx="6156960" cy="923330"/>
              </a:xfrm>
              <a:prstGeom prst="rect">
                <a:avLst/>
              </a:prstGeom>
              <a:noFill/>
            </p:spPr>
            <p:txBody>
              <a:bodyPr wrap="square">
                <a:spAutoFit/>
              </a:bodyPr>
              <a:lstStyle/>
              <a:p>
                <a:r>
                  <a:rPr lang="en-US" dirty="0"/>
                  <a:t>*</a:t>
                </a:r>
                <a14:m>
                  <m:oMath xmlns:m="http://schemas.openxmlformats.org/officeDocument/2006/math">
                    <m:r>
                      <m:rPr>
                        <m:nor/>
                      </m:rPr>
                      <a:rPr lang="en-US"/>
                      <m:t>Foundation</m:t>
                    </m:r>
                    <m:r>
                      <m:rPr>
                        <m:nor/>
                      </m:rPr>
                      <a:rPr lang="en-US"/>
                      <m:t> </m:t>
                    </m:r>
                    <m:r>
                      <m:rPr>
                        <m:nor/>
                      </m:rPr>
                      <a:rPr lang="en-US"/>
                      <m:t>WS</m:t>
                    </m:r>
                    <m:r>
                      <m:rPr>
                        <m:nor/>
                      </m:rPr>
                      <a:rPr lang="en-US"/>
                      <m:t> </m:t>
                    </m:r>
                    <m:r>
                      <m:rPr>
                        <m:nor/>
                      </m:rPr>
                      <a:rPr lang="en-US"/>
                      <m:t>2025</m:t>
                    </m:r>
                    <m:r>
                      <m:rPr>
                        <m:nor/>
                      </m:rPr>
                      <a:rPr lang="en-US"/>
                      <m:t>/</m:t>
                    </m:r>
                    <m:r>
                      <m:rPr>
                        <m:nor/>
                      </m:rPr>
                      <a:rPr lang="en-US"/>
                      <m:t>26 </m:t>
                    </m:r>
                    <m:r>
                      <m:rPr>
                        <m:nor/>
                      </m:rPr>
                      <a:rPr lang="en-US"/>
                      <m:t>Prof</m:t>
                    </m:r>
                    <m:r>
                      <m:rPr>
                        <m:nor/>
                      </m:rPr>
                      <a:rPr lang="en-US"/>
                      <m:t>. </m:t>
                    </m:r>
                    <m:r>
                      <m:rPr>
                        <m:nor/>
                      </m:rPr>
                      <a:rPr lang="en-US"/>
                      <m:t>Dr</m:t>
                    </m:r>
                    <m:r>
                      <m:rPr>
                        <m:nor/>
                      </m:rPr>
                      <a:rPr lang="en-US"/>
                      <m:t>.</m:t>
                    </m:r>
                    <m:r>
                      <m:rPr>
                        <m:nor/>
                      </m:rPr>
                      <a:rPr lang="en-US"/>
                      <m:t>−</m:t>
                    </m:r>
                    <m:r>
                      <m:rPr>
                        <m:nor/>
                      </m:rPr>
                      <a:rPr lang="en-US"/>
                      <m:t>Ing</m:t>
                    </m:r>
                    <m:r>
                      <m:rPr>
                        <m:nor/>
                      </m:rPr>
                      <a:rPr lang="en-US"/>
                      <m:t>. </m:t>
                    </m:r>
                    <m:r>
                      <m:rPr>
                        <m:nor/>
                      </m:rPr>
                      <a:rPr lang="en-US"/>
                      <m:t>Torsten</m:t>
                    </m:r>
                    <m:r>
                      <m:rPr>
                        <m:nor/>
                      </m:rPr>
                      <a:rPr lang="en-US"/>
                      <m:t> </m:t>
                    </m:r>
                    <m:r>
                      <m:rPr>
                        <m:nor/>
                      </m:rPr>
                      <a:rPr lang="en-US"/>
                      <m:t>Faber</m:t>
                    </m:r>
                  </m:oMath>
                </a14:m>
                <a:endParaRPr lang="en-US" dirty="0"/>
              </a:p>
              <a:p>
                <a:r>
                  <a:rPr lang="en-US" b="0" dirty="0"/>
                  <a:t>02/11/2025</a:t>
                </a:r>
              </a:p>
              <a:p>
                <a:endParaRPr lang="en-US" b="0" dirty="0"/>
              </a:p>
            </p:txBody>
          </p:sp>
        </mc:Choice>
        <mc:Fallback xmlns="">
          <p:sp>
            <p:nvSpPr>
              <p:cNvPr id="14" name="TextBox 13">
                <a:extLst>
                  <a:ext uri="{FF2B5EF4-FFF2-40B4-BE49-F238E27FC236}">
                    <a16:creationId xmlns:a16="http://schemas.microsoft.com/office/drawing/2014/main" id="{8FA65727-E679-4B12-AC9B-2169040F9A52}"/>
                  </a:ext>
                </a:extLst>
              </p:cNvPr>
              <p:cNvSpPr txBox="1">
                <a:spLocks noRot="1" noChangeAspect="1" noMove="1" noResize="1" noEditPoints="1" noAdjustHandles="1" noChangeArrowheads="1" noChangeShapeType="1" noTextEdit="1"/>
              </p:cNvSpPr>
              <p:nvPr/>
            </p:nvSpPr>
            <p:spPr>
              <a:xfrm>
                <a:off x="624840" y="4467463"/>
                <a:ext cx="6156960" cy="923330"/>
              </a:xfrm>
              <a:prstGeom prst="rect">
                <a:avLst/>
              </a:prstGeom>
              <a:blipFill>
                <a:blip r:embed="rId3"/>
                <a:stretch>
                  <a:fillRect l="-891" t="-3974"/>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115688A-3A5C-4F56-BC56-41155D7FA860}"/>
                  </a:ext>
                </a:extLst>
              </p:cNvPr>
              <p:cNvSpPr txBox="1"/>
              <p:nvPr/>
            </p:nvSpPr>
            <p:spPr>
              <a:xfrm>
                <a:off x="624840" y="5463427"/>
                <a:ext cx="6156960" cy="923330"/>
              </a:xfrm>
              <a:prstGeom prst="rect">
                <a:avLst/>
              </a:prstGeom>
              <a:noFill/>
            </p:spPr>
            <p:txBody>
              <a:bodyPr wrap="square">
                <a:spAutoFit/>
              </a:bodyPr>
              <a:lstStyle/>
              <a:p>
                <a14:m>
                  <m:oMath xmlns:m="http://schemas.openxmlformats.org/officeDocument/2006/math">
                    <m:r>
                      <a:rPr lang="en-US" sz="1800" i="1" smtClean="0">
                        <a:latin typeface="Cambria Math" panose="02040503050406030204" pitchFamily="18" charset="0"/>
                      </a:rPr>
                      <m:t>∗</m:t>
                    </m:r>
                    <m:r>
                      <m:rPr>
                        <m:nor/>
                      </m:rPr>
                      <a:rPr lang="en-US" sz="1800" b="0" i="0" smtClean="0"/>
                      <m:t>Bautabellen</m:t>
                    </m:r>
                    <m:r>
                      <m:rPr>
                        <m:nor/>
                      </m:rPr>
                      <a:rPr lang="en-US" sz="1800" b="0" i="0" smtClean="0"/>
                      <m:t> </m:t>
                    </m:r>
                    <m:r>
                      <m:rPr>
                        <m:nor/>
                      </m:rPr>
                      <a:rPr lang="en-US" sz="1800" b="0" i="0" smtClean="0"/>
                      <m:t>f</m:t>
                    </m:r>
                  </m:oMath>
                </a14:m>
                <a:r>
                  <a:rPr lang="en-GB" sz="1800" dirty="0" err="1"/>
                  <a:t>ür</a:t>
                </a:r>
                <a:r>
                  <a:rPr lang="en-GB" sz="1800" dirty="0"/>
                  <a:t> </a:t>
                </a:r>
                <a:r>
                  <a:rPr lang="en-GB" sz="1800" dirty="0" err="1"/>
                  <a:t>Ingenieure</a:t>
                </a:r>
                <a:r>
                  <a:rPr lang="en-GB" sz="1800" dirty="0"/>
                  <a:t> </a:t>
                </a:r>
                <a:r>
                  <a:rPr lang="de-DE" sz="1800" dirty="0"/>
                  <a:t>( mit berechnungshinweisen und </a:t>
                </a:r>
                <a:r>
                  <a:rPr lang="de-DE" sz="1800" dirty="0" err="1"/>
                  <a:t>beispielen</a:t>
                </a:r>
                <a:r>
                  <a:rPr lang="de-DE" sz="1800" dirty="0"/>
                  <a:t> </a:t>
                </a:r>
                <a:br>
                  <a:rPr lang="de-DE" sz="1800" dirty="0"/>
                </a:br>
                <a:r>
                  <a:rPr lang="de-DE" sz="1800" dirty="0"/>
                  <a:t>21, Auflage </a:t>
                </a:r>
                <a:r>
                  <a:rPr lang="en-GB" sz="1800" dirty="0"/>
                  <a:t> </a:t>
                </a:r>
              </a:p>
            </p:txBody>
          </p:sp>
        </mc:Choice>
        <mc:Fallback xmlns="">
          <p:sp>
            <p:nvSpPr>
              <p:cNvPr id="20" name="TextBox 19">
                <a:extLst>
                  <a:ext uri="{FF2B5EF4-FFF2-40B4-BE49-F238E27FC236}">
                    <a16:creationId xmlns:a16="http://schemas.microsoft.com/office/drawing/2014/main" id="{0115688A-3A5C-4F56-BC56-41155D7FA860}"/>
                  </a:ext>
                </a:extLst>
              </p:cNvPr>
              <p:cNvSpPr txBox="1">
                <a:spLocks noRot="1" noChangeAspect="1" noMove="1" noResize="1" noEditPoints="1" noAdjustHandles="1" noChangeArrowheads="1" noChangeShapeType="1" noTextEdit="1"/>
              </p:cNvSpPr>
              <p:nvPr/>
            </p:nvSpPr>
            <p:spPr>
              <a:xfrm>
                <a:off x="624840" y="5463427"/>
                <a:ext cx="6156960" cy="923330"/>
              </a:xfrm>
              <a:prstGeom prst="rect">
                <a:avLst/>
              </a:prstGeom>
              <a:blipFill>
                <a:blip r:embed="rId4"/>
                <a:stretch>
                  <a:fillRect l="-891" t="-3289" b="-9211"/>
                </a:stretch>
              </a:blipFill>
            </p:spPr>
            <p:txBody>
              <a:bodyPr/>
              <a:lstStyle/>
              <a:p>
                <a:r>
                  <a:rPr lang="ar-SA">
                    <a:noFill/>
                  </a:rPr>
                  <a:t> </a:t>
                </a:r>
              </a:p>
            </p:txBody>
          </p:sp>
        </mc:Fallback>
      </mc:AlternateContent>
    </p:spTree>
    <p:extLst>
      <p:ext uri="{BB962C8B-B14F-4D97-AF65-F5344CB8AC3E}">
        <p14:creationId xmlns:p14="http://schemas.microsoft.com/office/powerpoint/2010/main" val="20271459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2841" y="2206093"/>
            <a:ext cx="9144000" cy="912598"/>
          </a:xfrm>
        </p:spPr>
        <p:txBody>
          <a:bodyPr>
            <a:noAutofit/>
          </a:bodyPr>
          <a:lstStyle/>
          <a:p>
            <a:r>
              <a:rPr lang="it-IT" sz="4000" dirty="0"/>
              <a:t>Weekly report: </a:t>
            </a:r>
            <a:r>
              <a:rPr lang="en-US" altLang="it-IT" sz="4000" dirty="0"/>
              <a:t>Storage System</a:t>
            </a:r>
          </a:p>
        </p:txBody>
      </p:sp>
      <p:sp>
        <p:nvSpPr>
          <p:cNvPr id="3" name="Subtitle 2"/>
          <p:cNvSpPr>
            <a:spLocks noGrp="1"/>
          </p:cNvSpPr>
          <p:nvPr>
            <p:ph type="subTitle" idx="1"/>
          </p:nvPr>
        </p:nvSpPr>
        <p:spPr>
          <a:xfrm>
            <a:off x="1524000" y="3429000"/>
            <a:ext cx="9144000" cy="1655762"/>
          </a:xfrm>
        </p:spPr>
        <p:txBody>
          <a:bodyPr>
            <a:normAutofit/>
          </a:bodyPr>
          <a:lstStyle/>
          <a:p>
            <a:r>
              <a:rPr lang="en-US" altLang="it-IT" sz="2000" dirty="0"/>
              <a:t>6</a:t>
            </a:r>
            <a:r>
              <a:rPr lang="it-IT" sz="2000" dirty="0"/>
              <a:t>th week – </a:t>
            </a:r>
            <a:r>
              <a:rPr lang="en-US" altLang="it-IT" sz="2000" dirty="0"/>
              <a:t>7</a:t>
            </a:r>
            <a:r>
              <a:rPr lang="it-IT" sz="2000" dirty="0"/>
              <a:t>th Presentation</a:t>
            </a:r>
          </a:p>
          <a:p>
            <a:r>
              <a:rPr lang="it-IT" sz="2000" dirty="0"/>
              <a:t>Date: </a:t>
            </a:r>
            <a:r>
              <a:rPr lang="en-US" altLang="it-IT" sz="2000" dirty="0"/>
              <a:t>04</a:t>
            </a:r>
            <a:r>
              <a:rPr lang="it-IT" sz="2000" dirty="0"/>
              <a:t>/</a:t>
            </a:r>
            <a:r>
              <a:rPr lang="en-US" altLang="it-IT" sz="2000" dirty="0"/>
              <a:t>11</a:t>
            </a:r>
            <a:r>
              <a:rPr lang="it-IT" sz="2000" dirty="0"/>
              <a:t>/2025</a:t>
            </a:r>
          </a:p>
          <a:p>
            <a:r>
              <a:rPr lang="it-IT" sz="2000" dirty="0"/>
              <a:t>Supervisor: Dr. </a:t>
            </a:r>
            <a:r>
              <a:rPr lang="en-US" sz="2000" dirty="0"/>
              <a:t>Laurence </a:t>
            </a:r>
            <a:r>
              <a:rPr lang="en-US" sz="2000" dirty="0" err="1"/>
              <a:t>Alhrshy</a:t>
            </a:r>
            <a:endParaRPr lang="en-GB" sz="2000" dirty="0"/>
          </a:p>
        </p:txBody>
      </p:sp>
      <p:pic>
        <p:nvPicPr>
          <p:cNvPr id="8" name="Picture 8" descr="Hochschule Flensburg (Fachhochschule) – Wikipedia"/>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14" descr="A black background with blue text&#10;&#10;AI-generated content may be incorrect."/>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Grafik 10"/>
          <p:cNvPicPr>
            <a:picLocks noChangeAspect="1"/>
          </p:cNvPicPr>
          <p:nvPr/>
        </p:nvPicPr>
        <p:blipFill>
          <a:blip r:embed="rId5"/>
          <a:stretch>
            <a:fillRect/>
          </a:stretch>
        </p:blipFill>
        <p:spPr>
          <a:xfrm>
            <a:off x="3825103" y="243054"/>
            <a:ext cx="3684008" cy="1703223"/>
          </a:xfrm>
          <a:prstGeom prst="rect">
            <a:avLst/>
          </a:prstGeom>
        </p:spPr>
      </p:pic>
      <p:sp>
        <p:nvSpPr>
          <p:cNvPr id="13" name="Textfeld 12"/>
          <p:cNvSpPr txBox="1"/>
          <p:nvPr/>
        </p:nvSpPr>
        <p:spPr>
          <a:xfrm>
            <a:off x="2454216" y="4609664"/>
            <a:ext cx="7370674" cy="369332"/>
          </a:xfrm>
          <a:prstGeom prst="rect">
            <a:avLst/>
          </a:prstGeom>
          <a:noFill/>
        </p:spPr>
        <p:txBody>
          <a:bodyPr wrap="square" rtlCol="0">
            <a:spAutoFit/>
          </a:bodyPr>
          <a:lstStyle/>
          <a:p>
            <a:pPr algn="ctr"/>
            <a:r>
              <a:rPr lang="de-DE" dirty="0"/>
              <a:t>Group </a:t>
            </a:r>
            <a:r>
              <a:rPr lang="de-DE" dirty="0" err="1"/>
              <a:t>members</a:t>
            </a:r>
            <a:r>
              <a:rPr lang="de-DE" dirty="0"/>
              <a:t>: </a:t>
            </a:r>
            <a:r>
              <a:rPr lang="en-US" altLang="de-DE" dirty="0"/>
              <a:t>Mohamed Ahmed</a:t>
            </a:r>
          </a:p>
        </p:txBody>
      </p:sp>
      <p:sp>
        <p:nvSpPr>
          <p:cNvPr id="34" name="Free-form: Shape 13"/>
          <p:cNvSpPr/>
          <p:nvPr/>
        </p:nvSpPr>
        <p:spPr>
          <a:xfrm>
            <a:off x="0"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solidFill>
              <a:schemeClr val="bg1"/>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13"/>
          <p:cNvSpPr/>
          <p:nvPr/>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Shape 13"/>
          <p:cNvSpPr/>
          <p:nvPr/>
        </p:nvSpPr>
        <p:spPr>
          <a:xfrm>
            <a:off x="31410" y="5935177"/>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9" name="Picture 18" descr="A white windmill with clouds in the background&#10;&#10;AI-generated content may be incorrec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32698" y="5340555"/>
            <a:ext cx="1753782" cy="1313633"/>
          </a:xfrm>
          <a:prstGeom prst="rect">
            <a:avLst/>
          </a:prstGeom>
        </p:spPr>
      </p:pic>
      <p:sp>
        <p:nvSpPr>
          <p:cNvPr id="6" name="Slide Number Placeholder 5"/>
          <p:cNvSpPr>
            <a:spLocks noGrp="1"/>
          </p:cNvSpPr>
          <p:nvPr>
            <p:ph type="sldNum" sz="quarter" idx="12"/>
          </p:nvPr>
        </p:nvSpPr>
        <p:spPr>
          <a:xfrm>
            <a:off x="2877213" y="6492562"/>
            <a:ext cx="287215" cy="365125"/>
          </a:xfrm>
        </p:spPr>
        <p:txBody>
          <a:bodyPr/>
          <a:lstStyle/>
          <a:p>
            <a:fld id="{013F6232-4F06-48BA-8F69-BF531F607829}" type="slidenum">
              <a:rPr lang="en-GB" sz="1400" smtClean="0">
                <a:solidFill>
                  <a:schemeClr val="bg1"/>
                </a:solidFill>
              </a:rPr>
              <a:t>158</a:t>
            </a:fld>
            <a:endParaRPr lang="en-GB" sz="1400" dirty="0">
              <a:solidFill>
                <a:schemeClr val="bg1"/>
              </a:solidFill>
            </a:endParaRPr>
          </a:p>
        </p:txBody>
      </p:sp>
      <p:sp>
        <p:nvSpPr>
          <p:cNvPr id="10" name="TextBox 9"/>
          <p:cNvSpPr txBox="1"/>
          <p:nvPr/>
        </p:nvSpPr>
        <p:spPr>
          <a:xfrm>
            <a:off x="5161802" y="6555894"/>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8" name="TextBox 17"/>
          <p:cNvSpPr txBox="1"/>
          <p:nvPr/>
        </p:nvSpPr>
        <p:spPr>
          <a:xfrm>
            <a:off x="1029979" y="6552895"/>
            <a:ext cx="957580" cy="275590"/>
          </a:xfrm>
          <a:prstGeom prst="rect">
            <a:avLst/>
          </a:prstGeom>
          <a:noFill/>
        </p:spPr>
        <p:txBody>
          <a:bodyPr wrap="none" rtlCol="0">
            <a:spAutoFit/>
          </a:bodyPr>
          <a:lstStyle/>
          <a:p>
            <a:r>
              <a:rPr lang="en-US" altLang="it-IT" sz="1200" dirty="0">
                <a:solidFill>
                  <a:schemeClr val="bg1"/>
                </a:solidFill>
              </a:rPr>
              <a:t>04</a:t>
            </a:r>
            <a:r>
              <a:rPr lang="it-IT" sz="1200" dirty="0">
                <a:solidFill>
                  <a:schemeClr val="bg1"/>
                </a:solidFill>
              </a:rPr>
              <a:t>/</a:t>
            </a:r>
            <a:r>
              <a:rPr lang="en-US" altLang="it-IT" sz="1200" dirty="0">
                <a:solidFill>
                  <a:schemeClr val="bg1"/>
                </a:solidFill>
              </a:rPr>
              <a:t>11</a:t>
            </a:r>
            <a:r>
              <a:rPr lang="it-IT" sz="1200" dirty="0">
                <a:solidFill>
                  <a:schemeClr val="bg1"/>
                </a:solidFill>
              </a:rPr>
              <a:t>/2025</a:t>
            </a:r>
          </a:p>
        </p:txBody>
      </p:sp>
      <p:sp>
        <p:nvSpPr>
          <p:cNvPr id="20" name="TextBox 19"/>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spTree>
    <p:extLst>
      <p:ext uri="{BB962C8B-B14F-4D97-AF65-F5344CB8AC3E}">
        <p14:creationId xmlns:p14="http://schemas.microsoft.com/office/powerpoint/2010/main" val="9545954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229235" y="1938020"/>
            <a:ext cx="11332845" cy="4011930"/>
          </a:xfrm>
          <a:prstGeom prst="rect">
            <a:avLst/>
          </a:prstGeom>
          <a:noFill/>
        </p:spPr>
        <p:txBody>
          <a:bodyPr wrap="square" rtlCol="0">
            <a:noAutofit/>
          </a:bodyPr>
          <a:lstStyle/>
          <a:p>
            <a:pPr marL="457200" indent="-457200">
              <a:buFont typeface="Wingdings" panose="05000000000000000000" pitchFamily="2" charset="2"/>
              <a:buChar char="Ø"/>
            </a:pPr>
            <a:r>
              <a:rPr lang="it-IT" sz="2800" dirty="0">
                <a:solidFill>
                  <a:srgbClr val="FF0000"/>
                </a:solidFill>
              </a:rPr>
              <a:t>Content</a:t>
            </a:r>
            <a:r>
              <a:rPr lang="it-IT" dirty="0">
                <a:solidFill>
                  <a:srgbClr val="FF0000"/>
                </a:solidFill>
              </a:rPr>
              <a:t> </a:t>
            </a:r>
            <a:br>
              <a:rPr lang="ar-EG" dirty="0"/>
            </a:br>
            <a:endParaRPr lang="it-IT" dirty="0"/>
          </a:p>
          <a:p>
            <a:pPr marL="285750" indent="-285750">
              <a:lnSpc>
                <a:spcPct val="200000"/>
              </a:lnSpc>
              <a:buFont typeface="Arial" panose="020B0604020202020204" pitchFamily="34" charset="0"/>
              <a:buChar char="•"/>
            </a:pPr>
            <a:r>
              <a:rPr lang="en-US" altLang="en-US" b="1" dirty="0"/>
              <a:t>Major Factors in Battery ESS Dimensioning​</a:t>
            </a:r>
          </a:p>
          <a:p>
            <a:pPr marL="285750" indent="-285750">
              <a:lnSpc>
                <a:spcPct val="200000"/>
              </a:lnSpc>
              <a:buFont typeface="Arial" panose="020B0604020202020204" pitchFamily="34" charset="0"/>
              <a:buChar char="•"/>
            </a:pPr>
            <a:r>
              <a:rPr lang="en-US" altLang="en-US" b="1" dirty="0"/>
              <a:t>Battery Sizing ​</a:t>
            </a:r>
            <a:endParaRPr lang="ar-EG" altLang="en-US" b="1" dirty="0"/>
          </a:p>
          <a:p>
            <a:pPr marL="285750" indent="-285750">
              <a:lnSpc>
                <a:spcPct val="200000"/>
              </a:lnSpc>
              <a:buFont typeface="Arial" panose="020B0604020202020204" pitchFamily="34" charset="0"/>
              <a:buChar char="•"/>
            </a:pPr>
            <a:r>
              <a:rPr lang="en-US" b="1" dirty="0"/>
              <a:t>Next Presentation</a:t>
            </a:r>
            <a:r>
              <a:rPr lang="ar-EG" b="1" dirty="0"/>
              <a:t> </a:t>
            </a:r>
            <a:r>
              <a:rPr lang="en-US" b="1" dirty="0"/>
              <a:t>: Supplier</a:t>
            </a:r>
            <a:endParaRPr lang="en-US" altLang="en-US" b="1" dirty="0"/>
          </a:p>
          <a:p>
            <a:pPr marL="285750" indent="-285750">
              <a:lnSpc>
                <a:spcPct val="200000"/>
              </a:lnSpc>
              <a:buFont typeface="Arial" panose="020B0604020202020204" pitchFamily="34" charset="0"/>
              <a:buChar char="•"/>
            </a:pPr>
            <a:r>
              <a:rPr lang="en-US" altLang="en-US" b="1" dirty="0"/>
              <a:t>References</a:t>
            </a:r>
          </a:p>
          <a:p>
            <a:endParaRPr lang="it-IT"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Slide Number Placeholder 5"/>
          <p:cNvSpPr>
            <a:spLocks noGrp="1"/>
          </p:cNvSpPr>
          <p:nvPr>
            <p:ph type="sldNum" sz="quarter" idx="12"/>
          </p:nvPr>
        </p:nvSpPr>
        <p:spPr>
          <a:xfrm>
            <a:off x="2845745" y="6473765"/>
            <a:ext cx="287215" cy="365125"/>
          </a:xfrm>
        </p:spPr>
        <p:txBody>
          <a:bodyPr/>
          <a:lstStyle/>
          <a:p>
            <a:fld id="{013F6232-4F06-48BA-8F69-BF531F607829}" type="slidenum">
              <a:rPr lang="en-GB" sz="1400" smtClean="0">
                <a:solidFill>
                  <a:schemeClr val="bg1"/>
                </a:solidFill>
              </a:rPr>
              <a:t>159</a:t>
            </a:fld>
            <a:endParaRPr lang="en-GB" sz="1400" dirty="0">
              <a:solidFill>
                <a:schemeClr val="bg1"/>
              </a:solidFill>
            </a:endParaRPr>
          </a:p>
        </p:txBody>
      </p:sp>
      <p:sp>
        <p:nvSpPr>
          <p:cNvPr id="14" name="TextBox 13"/>
          <p:cNvSpPr txBox="1"/>
          <p:nvPr/>
        </p:nvSpPr>
        <p:spPr>
          <a:xfrm>
            <a:off x="5161802" y="6555894"/>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5" name="TextBox 14"/>
          <p:cNvSpPr txBox="1"/>
          <p:nvPr/>
        </p:nvSpPr>
        <p:spPr>
          <a:xfrm>
            <a:off x="1029979" y="6552895"/>
            <a:ext cx="957580" cy="275590"/>
          </a:xfrm>
          <a:prstGeom prst="rect">
            <a:avLst/>
          </a:prstGeom>
          <a:noFill/>
        </p:spPr>
        <p:txBody>
          <a:bodyPr wrap="none" rtlCol="0">
            <a:spAutoFit/>
          </a:bodyPr>
          <a:lstStyle/>
          <a:p>
            <a:r>
              <a:rPr lang="en-US" altLang="it-IT" sz="1200" dirty="0">
                <a:solidFill>
                  <a:schemeClr val="bg1"/>
                </a:solidFill>
              </a:rPr>
              <a:t>04</a:t>
            </a:r>
            <a:r>
              <a:rPr lang="it-IT" sz="1200" dirty="0">
                <a:solidFill>
                  <a:schemeClr val="bg1"/>
                </a:solidFill>
              </a:rPr>
              <a:t>/</a:t>
            </a:r>
            <a:r>
              <a:rPr lang="en-US" altLang="it-IT" sz="1200" dirty="0">
                <a:solidFill>
                  <a:schemeClr val="bg1"/>
                </a:solidFill>
              </a:rPr>
              <a:t>11</a:t>
            </a:r>
            <a:r>
              <a:rPr lang="it-IT" sz="1200" dirty="0">
                <a:solidFill>
                  <a:schemeClr val="bg1"/>
                </a:solidFill>
              </a:rPr>
              <a:t>/2025</a:t>
            </a:r>
          </a:p>
        </p:txBody>
      </p:sp>
      <p:sp>
        <p:nvSpPr>
          <p:cNvPr id="16" name="TextBox 15"/>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spTree>
    <p:extLst>
      <p:ext uri="{BB962C8B-B14F-4D97-AF65-F5344CB8AC3E}">
        <p14:creationId xmlns:p14="http://schemas.microsoft.com/office/powerpoint/2010/main" val="1236283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301D8-B53E-D654-2A5C-1F27DFF4B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31FC2-573C-A7D3-AE26-78B29A140E78}"/>
              </a:ext>
            </a:extLst>
          </p:cNvPr>
          <p:cNvSpPr>
            <a:spLocks noGrp="1"/>
          </p:cNvSpPr>
          <p:nvPr>
            <p:ph type="title"/>
          </p:nvPr>
        </p:nvSpPr>
        <p:spPr/>
        <p:txBody>
          <a:bodyPr/>
          <a:lstStyle/>
          <a:p>
            <a:r>
              <a:rPr lang="it-IT" dirty="0"/>
              <a:t>2. New </a:t>
            </a:r>
            <a:r>
              <a:rPr lang="it-IT" dirty="0" err="1"/>
              <a:t>interface</a:t>
            </a:r>
            <a:r>
              <a:rPr lang="it-IT" dirty="0"/>
              <a:t> updates</a:t>
            </a:r>
            <a:endParaRPr lang="en-GB" dirty="0"/>
          </a:p>
        </p:txBody>
      </p:sp>
      <p:sp>
        <p:nvSpPr>
          <p:cNvPr id="4" name="Date Placeholder 3">
            <a:extLst>
              <a:ext uri="{FF2B5EF4-FFF2-40B4-BE49-F238E27FC236}">
                <a16:creationId xmlns:a16="http://schemas.microsoft.com/office/drawing/2014/main" id="{45D19CC3-AC38-01FC-E9BA-6FEDB77FB7BF}"/>
              </a:ext>
            </a:extLst>
          </p:cNvPr>
          <p:cNvSpPr>
            <a:spLocks noGrp="1"/>
          </p:cNvSpPr>
          <p:nvPr>
            <p:ph type="dt" sz="half" idx="19"/>
          </p:nvPr>
        </p:nvSpPr>
        <p:spPr/>
        <p:txBody>
          <a:bodyPr/>
          <a:lstStyle/>
          <a:p>
            <a:fld id="{02AEE8E4-D792-40D2-B8D4-0007E21A0CF8}" type="datetime1">
              <a:rPr lang="en-GB" smtClean="0"/>
              <a:t>03/11/2025</a:t>
            </a:fld>
            <a:endParaRPr lang="en-GB" dirty="0"/>
          </a:p>
        </p:txBody>
      </p:sp>
      <p:sp>
        <p:nvSpPr>
          <p:cNvPr id="5" name="Footer Placeholder 4">
            <a:extLst>
              <a:ext uri="{FF2B5EF4-FFF2-40B4-BE49-F238E27FC236}">
                <a16:creationId xmlns:a16="http://schemas.microsoft.com/office/drawing/2014/main" id="{1BE34A07-1C7F-C064-96A4-83C1F176300E}"/>
              </a:ext>
            </a:extLst>
          </p:cNvPr>
          <p:cNvSpPr>
            <a:spLocks noGrp="1"/>
          </p:cNvSpPr>
          <p:nvPr>
            <p:ph type="ftr" sz="quarter" idx="20"/>
          </p:nvPr>
        </p:nvSpPr>
        <p:spPr/>
        <p:txBody>
          <a:bodyPr/>
          <a:lstStyle/>
          <a:p>
            <a:r>
              <a:rPr lang="en-GB" dirty="0"/>
              <a:t>Management Team - SI / Optimus Syria</a:t>
            </a:r>
          </a:p>
        </p:txBody>
      </p:sp>
      <p:sp>
        <p:nvSpPr>
          <p:cNvPr id="6" name="Slide Number Placeholder 5">
            <a:extLst>
              <a:ext uri="{FF2B5EF4-FFF2-40B4-BE49-F238E27FC236}">
                <a16:creationId xmlns:a16="http://schemas.microsoft.com/office/drawing/2014/main" id="{D1D54713-D51A-6ACD-1460-16B3D109B70D}"/>
              </a:ext>
            </a:extLst>
          </p:cNvPr>
          <p:cNvSpPr>
            <a:spLocks noGrp="1"/>
          </p:cNvSpPr>
          <p:nvPr>
            <p:ph type="sldNum" sz="quarter" idx="21"/>
          </p:nvPr>
        </p:nvSpPr>
        <p:spPr/>
        <p:txBody>
          <a:bodyPr/>
          <a:lstStyle/>
          <a:p>
            <a:fld id="{013F6232-4F06-48BA-8F69-BF531F607829}" type="slidenum">
              <a:rPr lang="en-GB" smtClean="0"/>
              <a:pPr/>
              <a:t>16</a:t>
            </a:fld>
            <a:endParaRPr lang="en-GB" dirty="0"/>
          </a:p>
        </p:txBody>
      </p:sp>
      <p:sp>
        <p:nvSpPr>
          <p:cNvPr id="7" name="Text Placeholder 6">
            <a:extLst>
              <a:ext uri="{FF2B5EF4-FFF2-40B4-BE49-F238E27FC236}">
                <a16:creationId xmlns:a16="http://schemas.microsoft.com/office/drawing/2014/main" id="{C0AA25B4-552A-0785-C616-EF577ABD74A7}"/>
              </a:ext>
            </a:extLst>
          </p:cNvPr>
          <p:cNvSpPr>
            <a:spLocks noGrp="1"/>
          </p:cNvSpPr>
          <p:nvPr>
            <p:ph type="body" sz="quarter" idx="22"/>
          </p:nvPr>
        </p:nvSpPr>
        <p:spPr/>
        <p:txBody>
          <a:bodyPr>
            <a:normAutofit fontScale="62500" lnSpcReduction="20000"/>
          </a:bodyPr>
          <a:lstStyle/>
          <a:p>
            <a:r>
              <a:rPr lang="it-IT" dirty="0"/>
              <a:t>[1]</a:t>
            </a:r>
            <a:endParaRPr lang="en-GB" dirty="0"/>
          </a:p>
        </p:txBody>
      </p:sp>
      <p:sp>
        <p:nvSpPr>
          <p:cNvPr id="8" name="Text Placeholder 7">
            <a:extLst>
              <a:ext uri="{FF2B5EF4-FFF2-40B4-BE49-F238E27FC236}">
                <a16:creationId xmlns:a16="http://schemas.microsoft.com/office/drawing/2014/main" id="{3BDBBBCC-C1CC-F120-FFE8-531BCEBFC62E}"/>
              </a:ext>
            </a:extLst>
          </p:cNvPr>
          <p:cNvSpPr>
            <a:spLocks noGrp="1"/>
          </p:cNvSpPr>
          <p:nvPr>
            <p:ph type="body" sz="quarter" idx="18"/>
          </p:nvPr>
        </p:nvSpPr>
        <p:spPr/>
        <p:txBody>
          <a:bodyPr/>
          <a:lstStyle/>
          <a:p>
            <a:r>
              <a:rPr lang="en-GB" dirty="0"/>
              <a:t>Federico De Mita</a:t>
            </a:r>
          </a:p>
        </p:txBody>
      </p:sp>
      <p:pic>
        <p:nvPicPr>
          <p:cNvPr id="15" name="Picture 14">
            <a:extLst>
              <a:ext uri="{FF2B5EF4-FFF2-40B4-BE49-F238E27FC236}">
                <a16:creationId xmlns:a16="http://schemas.microsoft.com/office/drawing/2014/main" id="{8478F87F-1412-ABF2-6DCB-881302ACE0B4}"/>
              </a:ext>
            </a:extLst>
          </p:cNvPr>
          <p:cNvPicPr>
            <a:picLocks noChangeAspect="1"/>
          </p:cNvPicPr>
          <p:nvPr/>
        </p:nvPicPr>
        <p:blipFill>
          <a:blip r:embed="rId2"/>
          <a:stretch>
            <a:fillRect/>
          </a:stretch>
        </p:blipFill>
        <p:spPr>
          <a:xfrm>
            <a:off x="7554025" y="2464411"/>
            <a:ext cx="3799775" cy="2465768"/>
          </a:xfrm>
          <a:prstGeom prst="rect">
            <a:avLst/>
          </a:prstGeom>
          <a:ln>
            <a:solidFill>
              <a:schemeClr val="tx1"/>
            </a:solidFill>
          </a:ln>
        </p:spPr>
      </p:pic>
      <p:graphicFrame>
        <p:nvGraphicFramePr>
          <p:cNvPr id="16" name="Table 15">
            <a:extLst>
              <a:ext uri="{FF2B5EF4-FFF2-40B4-BE49-F238E27FC236}">
                <a16:creationId xmlns:a16="http://schemas.microsoft.com/office/drawing/2014/main" id="{3E27B445-7F85-3D54-B256-B4FED0E5A130}"/>
              </a:ext>
            </a:extLst>
          </p:cNvPr>
          <p:cNvGraphicFramePr>
            <a:graphicFrameLocks noGrp="1"/>
          </p:cNvGraphicFramePr>
          <p:nvPr>
            <p:extLst>
              <p:ext uri="{D42A27DB-BD31-4B8C-83A1-F6EECF244321}">
                <p14:modId xmlns:p14="http://schemas.microsoft.com/office/powerpoint/2010/main" val="1080535296"/>
              </p:ext>
            </p:extLst>
          </p:nvPr>
        </p:nvGraphicFramePr>
        <p:xfrm>
          <a:off x="475753" y="2519772"/>
          <a:ext cx="6538544" cy="2243816"/>
        </p:xfrm>
        <a:graphic>
          <a:graphicData uri="http://schemas.openxmlformats.org/drawingml/2006/table">
            <a:tbl>
              <a:tblPr firstRow="1">
                <a:tableStyleId>{B301B821-A1FF-4177-AEE7-76D212191A09}</a:tableStyleId>
              </a:tblPr>
              <a:tblGrid>
                <a:gridCol w="2003078">
                  <a:extLst>
                    <a:ext uri="{9D8B030D-6E8A-4147-A177-3AD203B41FA5}">
                      <a16:colId xmlns:a16="http://schemas.microsoft.com/office/drawing/2014/main" val="317625718"/>
                    </a:ext>
                  </a:extLst>
                </a:gridCol>
                <a:gridCol w="498175">
                  <a:extLst>
                    <a:ext uri="{9D8B030D-6E8A-4147-A177-3AD203B41FA5}">
                      <a16:colId xmlns:a16="http://schemas.microsoft.com/office/drawing/2014/main" val="375477043"/>
                    </a:ext>
                  </a:extLst>
                </a:gridCol>
                <a:gridCol w="332117">
                  <a:extLst>
                    <a:ext uri="{9D8B030D-6E8A-4147-A177-3AD203B41FA5}">
                      <a16:colId xmlns:a16="http://schemas.microsoft.com/office/drawing/2014/main" val="389688404"/>
                    </a:ext>
                  </a:extLst>
                </a:gridCol>
                <a:gridCol w="1608689">
                  <a:extLst>
                    <a:ext uri="{9D8B030D-6E8A-4147-A177-3AD203B41FA5}">
                      <a16:colId xmlns:a16="http://schemas.microsoft.com/office/drawing/2014/main" val="1383064096"/>
                    </a:ext>
                  </a:extLst>
                </a:gridCol>
                <a:gridCol w="2096485">
                  <a:extLst>
                    <a:ext uri="{9D8B030D-6E8A-4147-A177-3AD203B41FA5}">
                      <a16:colId xmlns:a16="http://schemas.microsoft.com/office/drawing/2014/main" val="36644646"/>
                    </a:ext>
                  </a:extLst>
                </a:gridCol>
              </a:tblGrid>
              <a:tr h="178477">
                <a:tc>
                  <a:txBody>
                    <a:bodyPr/>
                    <a:lstStyle/>
                    <a:p>
                      <a:pPr algn="l" fontAlgn="b">
                        <a:buNone/>
                      </a:pPr>
                      <a:r>
                        <a:rPr lang="en-GB" sz="1100" u="none" strike="noStrike">
                          <a:effectLst/>
                        </a:rPr>
                        <a:t>name of the parameter</a:t>
                      </a:r>
                      <a:endParaRPr lang="en-GB" sz="11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100" u="none" strike="noStrike">
                          <a:effectLst/>
                        </a:rPr>
                        <a:t>value </a:t>
                      </a:r>
                      <a:endParaRPr lang="en-GB" sz="11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100" u="none" strike="noStrike">
                          <a:effectLst/>
                        </a:rPr>
                        <a:t>unit</a:t>
                      </a:r>
                      <a:endParaRPr lang="en-GB" sz="11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100" u="none" strike="noStrike">
                          <a:effectLst/>
                        </a:rPr>
                        <a:t>status (fixed/not fixed)</a:t>
                      </a:r>
                      <a:endParaRPr lang="en-GB" sz="11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100" u="none" strike="noStrike" dirty="0">
                          <a:effectLst/>
                        </a:rPr>
                        <a:t>SI remark</a:t>
                      </a:r>
                      <a:endParaRPr lang="en-GB" sz="1100" b="1" i="0" u="none" strike="noStrike" dirty="0">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20954"/>
                  </a:ext>
                </a:extLst>
              </a:tr>
              <a:tr h="356954">
                <a:tc>
                  <a:txBody>
                    <a:bodyPr/>
                    <a:lstStyle/>
                    <a:p>
                      <a:pPr algn="l" fontAlgn="ctr">
                        <a:buNone/>
                      </a:pPr>
                      <a:r>
                        <a:rPr lang="en-GB" sz="1100" u="none" strike="noStrike" dirty="0">
                          <a:effectLst/>
                        </a:rPr>
                        <a:t>internal row bolt circle diameter</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1940</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mm</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dirty="0">
                          <a:effectLst/>
                        </a:rPr>
                        <a:t>not fixed</a:t>
                      </a:r>
                      <a:endParaRPr lang="en-GB" sz="1100" b="0" i="0" u="none" strike="noStrike" dirty="0">
                        <a:solidFill>
                          <a:srgbClr val="9C0006"/>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GB" sz="1100" u="none" strike="noStrike" dirty="0">
                          <a:effectLst/>
                        </a:rPr>
                        <a:t>based on the new value of shaft outer diameter</a:t>
                      </a:r>
                      <a:endParaRPr lang="en-GB" sz="1100" b="0" i="0" u="none" strike="noStrike" dirty="0">
                        <a:solidFill>
                          <a:srgbClr val="000000"/>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9105811"/>
                  </a:ext>
                </a:extLst>
              </a:tr>
              <a:tr h="356954">
                <a:tc>
                  <a:txBody>
                    <a:bodyPr/>
                    <a:lstStyle/>
                    <a:p>
                      <a:pPr algn="l" fontAlgn="ctr">
                        <a:buNone/>
                      </a:pPr>
                      <a:r>
                        <a:rPr lang="en-GB" sz="1100" u="none" strike="noStrike" dirty="0">
                          <a:effectLst/>
                        </a:rPr>
                        <a:t>external row bolt circle diameter</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dirty="0">
                          <a:effectLst/>
                        </a:rPr>
                        <a:t>2140</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mm</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not fixed</a:t>
                      </a:r>
                      <a:endParaRPr lang="en-GB" sz="1100" b="0" i="0" u="none" strike="noStrike">
                        <a:solidFill>
                          <a:srgbClr val="9C0006"/>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GB" sz="1100" u="none" strike="noStrike">
                          <a:effectLst/>
                        </a:rPr>
                        <a:t>based on the new value of shaft outer diameter</a:t>
                      </a:r>
                      <a:endParaRPr lang="en-GB" sz="1100" b="0" i="0" u="none" strike="noStrike">
                        <a:solidFill>
                          <a:srgbClr val="000000"/>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497303"/>
                  </a:ext>
                </a:extLst>
              </a:tr>
              <a:tr h="178477">
                <a:tc>
                  <a:txBody>
                    <a:bodyPr/>
                    <a:lstStyle/>
                    <a:p>
                      <a:pPr algn="l" fontAlgn="ctr">
                        <a:buNone/>
                      </a:pPr>
                      <a:r>
                        <a:rPr lang="en-GB" sz="1100" u="none" strike="noStrike">
                          <a:effectLst/>
                        </a:rPr>
                        <a:t>max diameter flange</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dirty="0">
                          <a:effectLst/>
                        </a:rPr>
                        <a:t>2200</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mm</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dirty="0">
                          <a:effectLst/>
                        </a:rPr>
                        <a:t>not fixed</a:t>
                      </a:r>
                      <a:endParaRPr lang="en-GB" sz="1100" b="0" i="0" u="none" strike="noStrike" dirty="0">
                        <a:solidFill>
                          <a:srgbClr val="9C0006"/>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endParaRPr lang="en-GB" sz="1100" b="0" i="0" u="none" strike="noStrike">
                        <a:solidFill>
                          <a:srgbClr val="000000"/>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835877"/>
                  </a:ext>
                </a:extLst>
              </a:tr>
              <a:tr h="178477">
                <a:tc>
                  <a:txBody>
                    <a:bodyPr/>
                    <a:lstStyle/>
                    <a:p>
                      <a:pPr algn="l" fontAlgn="ctr">
                        <a:buNone/>
                      </a:pPr>
                      <a:r>
                        <a:rPr lang="en-GB" sz="1100" u="none" strike="noStrike">
                          <a:effectLst/>
                        </a:rPr>
                        <a:t>flange thickness for shaft</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150</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mm</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dirty="0">
                          <a:effectLst/>
                        </a:rPr>
                        <a:t>not fixed</a:t>
                      </a:r>
                      <a:endParaRPr lang="en-GB" sz="1100" b="0" i="0" u="none" strike="noStrike" dirty="0">
                        <a:solidFill>
                          <a:srgbClr val="9C0006"/>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GB" sz="1100" u="none" strike="noStrike" dirty="0">
                          <a:effectLst/>
                        </a:rPr>
                        <a:t>same as shakti</a:t>
                      </a:r>
                      <a:endParaRPr lang="en-GB" sz="1100" b="0" i="0" u="none" strike="noStrike" dirty="0">
                        <a:solidFill>
                          <a:srgbClr val="000000"/>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200145"/>
                  </a:ext>
                </a:extLst>
              </a:tr>
              <a:tr h="178477">
                <a:tc>
                  <a:txBody>
                    <a:bodyPr/>
                    <a:lstStyle/>
                    <a:p>
                      <a:pPr algn="l" fontAlgn="ctr">
                        <a:buNone/>
                      </a:pPr>
                      <a:r>
                        <a:rPr lang="en-GB" sz="1100" u="none" strike="noStrike">
                          <a:effectLst/>
                        </a:rPr>
                        <a:t>flange thickness for hub</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150</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mm</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dirty="0">
                          <a:effectLst/>
                        </a:rPr>
                        <a:t>not fixed</a:t>
                      </a:r>
                      <a:endParaRPr lang="en-GB" sz="1100" b="0" i="0" u="none" strike="noStrike" dirty="0">
                        <a:solidFill>
                          <a:srgbClr val="9C0006"/>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en-GB" sz="1100" u="none" strike="noStrike" dirty="0">
                          <a:effectLst/>
                        </a:rPr>
                        <a:t>same as shakti</a:t>
                      </a:r>
                      <a:endParaRPr lang="en-GB" sz="1100" b="0" i="0" u="none" strike="noStrike" dirty="0">
                        <a:solidFill>
                          <a:srgbClr val="000000"/>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107325"/>
                  </a:ext>
                </a:extLst>
              </a:tr>
              <a:tr h="236550">
                <a:tc>
                  <a:txBody>
                    <a:bodyPr/>
                    <a:lstStyle/>
                    <a:p>
                      <a:pPr algn="l" fontAlgn="ctr">
                        <a:buNone/>
                      </a:pPr>
                      <a:r>
                        <a:rPr lang="it-IT" sz="1100" b="0" i="0" u="none" strike="noStrike" dirty="0">
                          <a:solidFill>
                            <a:srgbClr val="000000"/>
                          </a:solidFill>
                          <a:effectLst/>
                          <a:latin typeface="Aptos Narrow" panose="020B0004020202020204" pitchFamily="34" charset="0"/>
                        </a:rPr>
                        <a:t>Bolt </a:t>
                      </a:r>
                      <a:r>
                        <a:rPr lang="it-IT" sz="1100" b="0" i="0" u="none" strike="noStrike" dirty="0" err="1">
                          <a:solidFill>
                            <a:srgbClr val="000000"/>
                          </a:solidFill>
                          <a:effectLst/>
                          <a:latin typeface="Aptos Narrow" panose="020B0004020202020204" pitchFamily="34" charset="0"/>
                        </a:rPr>
                        <a:t>holes</a:t>
                      </a:r>
                      <a:r>
                        <a:rPr lang="it-IT" sz="1100" b="0" i="0" u="none" strike="noStrike" dirty="0">
                          <a:solidFill>
                            <a:srgbClr val="000000"/>
                          </a:solidFill>
                          <a:effectLst/>
                          <a:latin typeface="Aptos Narrow" panose="020B0004020202020204" pitchFamily="34" charset="0"/>
                        </a:rPr>
                        <a:t> </a:t>
                      </a:r>
                      <a:r>
                        <a:rPr lang="it-IT" sz="1100" b="0" i="0" u="none" strike="noStrike" dirty="0" err="1">
                          <a:solidFill>
                            <a:srgbClr val="000000"/>
                          </a:solidFill>
                          <a:effectLst/>
                          <a:latin typeface="Aptos Narrow" panose="020B0004020202020204" pitchFamily="34" charset="0"/>
                        </a:rPr>
                        <a:t>diameter</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100" b="0" i="0" u="none" strike="noStrike" dirty="0">
                          <a:solidFill>
                            <a:srgbClr val="000000"/>
                          </a:solidFill>
                          <a:effectLst/>
                          <a:latin typeface="Aptos Narrow" panose="020B0004020202020204" pitchFamily="34" charset="0"/>
                        </a:rPr>
                        <a:t>42</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a:effectLst/>
                        </a:rPr>
                        <a:t>mm</a:t>
                      </a:r>
                      <a:endParaRPr lang="en-GB"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u="none" strike="noStrike" dirty="0">
                          <a:effectLst/>
                        </a:rPr>
                        <a:t>not fixed</a:t>
                      </a:r>
                      <a:endParaRPr lang="en-GB" sz="1100" b="0" i="0" u="none" strike="noStrike" dirty="0">
                        <a:solidFill>
                          <a:srgbClr val="9C0006"/>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it-IT" sz="1100" b="0" i="0" u="none" strike="noStrike" dirty="0" err="1">
                          <a:solidFill>
                            <a:srgbClr val="000000"/>
                          </a:solidFill>
                          <a:effectLst/>
                          <a:latin typeface="Aptos Narrow" panose="020B0004020202020204" pitchFamily="34" charset="0"/>
                        </a:rPr>
                        <a:t>Because</a:t>
                      </a:r>
                      <a:r>
                        <a:rPr lang="it-IT" sz="1100" b="0" i="0" u="none" strike="noStrike" dirty="0">
                          <a:solidFill>
                            <a:srgbClr val="000000"/>
                          </a:solidFill>
                          <a:effectLst/>
                          <a:latin typeface="Aptos Narrow" panose="020B0004020202020204" pitchFamily="34" charset="0"/>
                        </a:rPr>
                        <a:t> M39 are </a:t>
                      </a:r>
                      <a:r>
                        <a:rPr lang="it-IT" sz="1100" b="0" i="0" u="none" strike="noStrike" dirty="0" err="1">
                          <a:solidFill>
                            <a:srgbClr val="000000"/>
                          </a:solidFill>
                          <a:effectLst/>
                          <a:latin typeface="Aptos Narrow" panose="020B0004020202020204" pitchFamily="34" charset="0"/>
                        </a:rPr>
                        <a:t>used</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829664"/>
                  </a:ext>
                </a:extLst>
              </a:tr>
              <a:tr h="236550">
                <a:tc>
                  <a:txBody>
                    <a:bodyPr/>
                    <a:lstStyle/>
                    <a:p>
                      <a:pPr algn="l" fontAlgn="ctr">
                        <a:buNone/>
                      </a:pPr>
                      <a:r>
                        <a:rPr lang="it-IT" sz="1100" b="0" i="0" u="none" strike="noStrike" dirty="0">
                          <a:solidFill>
                            <a:srgbClr val="000000"/>
                          </a:solidFill>
                          <a:effectLst/>
                          <a:latin typeface="Aptos Narrow" panose="020B0004020202020204" pitchFamily="34" charset="0"/>
                        </a:rPr>
                        <a:t>Bolt </a:t>
                      </a:r>
                      <a:r>
                        <a:rPr lang="it-IT" sz="1100" b="0" i="0" u="none" strike="noStrike" dirty="0" err="1">
                          <a:solidFill>
                            <a:srgbClr val="000000"/>
                          </a:solidFill>
                          <a:effectLst/>
                          <a:latin typeface="Aptos Narrow" panose="020B0004020202020204" pitchFamily="34" charset="0"/>
                        </a:rPr>
                        <a:t>tighening</a:t>
                      </a:r>
                      <a:r>
                        <a:rPr lang="it-IT" sz="1100" b="0" i="0" u="none" strike="noStrike" dirty="0">
                          <a:solidFill>
                            <a:srgbClr val="000000"/>
                          </a:solidFill>
                          <a:effectLst/>
                          <a:latin typeface="Aptos Narrow" panose="020B0004020202020204" pitchFamily="34" charset="0"/>
                        </a:rPr>
                        <a:t> tool max </a:t>
                      </a:r>
                      <a:r>
                        <a:rPr lang="it-IT" sz="1100" b="0" i="0" u="none" strike="noStrike" dirty="0" err="1">
                          <a:solidFill>
                            <a:srgbClr val="000000"/>
                          </a:solidFill>
                          <a:effectLst/>
                          <a:latin typeface="Aptos Narrow" panose="020B0004020202020204" pitchFamily="34" charset="0"/>
                        </a:rPr>
                        <a:t>dimension</a:t>
                      </a:r>
                      <a:r>
                        <a:rPr lang="it-IT" sz="1100" b="0" i="0" u="none" strike="noStrike" dirty="0">
                          <a:solidFill>
                            <a:srgbClr val="000000"/>
                          </a:solidFill>
                          <a:effectLst/>
                          <a:latin typeface="Aptos Narrow" panose="020B0004020202020204" pitchFamily="34" charset="0"/>
                        </a:rPr>
                        <a:t> </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100" b="0" i="0" u="none" strike="noStrike" dirty="0">
                          <a:solidFill>
                            <a:srgbClr val="000000"/>
                          </a:solidFill>
                          <a:effectLst/>
                          <a:latin typeface="Aptos Narrow" panose="020B0004020202020204" pitchFamily="34" charset="0"/>
                        </a:rPr>
                        <a:t>102</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100" b="0" i="0" u="none" strike="noStrike" dirty="0">
                          <a:solidFill>
                            <a:srgbClr val="000000"/>
                          </a:solidFill>
                          <a:effectLst/>
                          <a:latin typeface="Aptos Narrow" panose="020B0004020202020204" pitchFamily="34" charset="0"/>
                        </a:rPr>
                        <a:t>mm</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100" b="0" i="0" u="none" strike="noStrike" dirty="0" err="1">
                          <a:solidFill>
                            <a:schemeClr val="tx1"/>
                          </a:solidFill>
                          <a:effectLst/>
                          <a:latin typeface="Aptos Narrow" panose="020B0004020202020204" pitchFamily="34" charset="0"/>
                        </a:rPr>
                        <a:t>fixed</a:t>
                      </a:r>
                      <a:endParaRPr lang="en-GB" sz="1100" b="0" i="0" u="none" strike="noStrike" dirty="0">
                        <a:solidFill>
                          <a:schemeClr val="tx1"/>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51378"/>
                  </a:ext>
                </a:extLst>
              </a:tr>
              <a:tr h="236550">
                <a:tc>
                  <a:txBody>
                    <a:bodyPr/>
                    <a:lstStyle/>
                    <a:p>
                      <a:pPr algn="l" fontAlgn="ctr">
                        <a:buNone/>
                      </a:pPr>
                      <a:r>
                        <a:rPr lang="it-IT" sz="1100" b="0" i="0" u="none" strike="noStrike" dirty="0">
                          <a:solidFill>
                            <a:srgbClr val="000000"/>
                          </a:solidFill>
                          <a:effectLst/>
                          <a:latin typeface="Aptos Narrow" panose="020B0004020202020204" pitchFamily="34" charset="0"/>
                        </a:rPr>
                        <a:t>flange </a:t>
                      </a:r>
                      <a:r>
                        <a:rPr lang="it-IT" sz="1100" b="0" i="0" u="none" strike="noStrike" dirty="0" err="1">
                          <a:solidFill>
                            <a:srgbClr val="000000"/>
                          </a:solidFill>
                          <a:effectLst/>
                          <a:latin typeface="Aptos Narrow" panose="020B0004020202020204" pitchFamily="34" charset="0"/>
                        </a:rPr>
                        <a:t>radial</a:t>
                      </a:r>
                      <a:r>
                        <a:rPr lang="it-IT" sz="1100" b="0" i="0" u="none" strike="noStrike" dirty="0">
                          <a:solidFill>
                            <a:srgbClr val="000000"/>
                          </a:solidFill>
                          <a:effectLst/>
                          <a:latin typeface="Aptos Narrow" panose="020B0004020202020204" pitchFamily="34" charset="0"/>
                        </a:rPr>
                        <a:t> </a:t>
                      </a:r>
                      <a:r>
                        <a:rPr lang="it-IT" sz="1100" b="0" i="0" u="none" strike="noStrike" dirty="0" err="1">
                          <a:solidFill>
                            <a:srgbClr val="000000"/>
                          </a:solidFill>
                          <a:effectLst/>
                          <a:latin typeface="Aptos Narrow" panose="020B0004020202020204" pitchFamily="34" charset="0"/>
                        </a:rPr>
                        <a:t>thickness</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endParaRPr lang="en-GB" sz="1100" b="0" i="0" u="none" strike="noStrike" dirty="0">
                        <a:solidFill>
                          <a:srgbClr val="9C0006"/>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it-IT" sz="1100" b="0" i="0" u="none" strike="noStrike" dirty="0" err="1">
                          <a:solidFill>
                            <a:srgbClr val="000000"/>
                          </a:solidFill>
                          <a:effectLst/>
                          <a:latin typeface="Aptos Narrow" panose="020B0004020202020204" pitchFamily="34" charset="0"/>
                        </a:rPr>
                        <a:t>Needs</a:t>
                      </a:r>
                      <a:r>
                        <a:rPr lang="it-IT" sz="1100" b="0" i="0" u="none" strike="noStrike" dirty="0">
                          <a:solidFill>
                            <a:srgbClr val="000000"/>
                          </a:solidFill>
                          <a:effectLst/>
                          <a:latin typeface="Aptos Narrow" panose="020B0004020202020204" pitchFamily="34" charset="0"/>
                        </a:rPr>
                        <a:t> to be </a:t>
                      </a:r>
                      <a:r>
                        <a:rPr lang="it-IT" sz="1100" b="0" i="0" u="none" strike="noStrike" dirty="0" err="1">
                          <a:solidFill>
                            <a:srgbClr val="000000"/>
                          </a:solidFill>
                          <a:effectLst/>
                          <a:latin typeface="Aptos Narrow" panose="020B0004020202020204" pitchFamily="34" charset="0"/>
                        </a:rPr>
                        <a:t>decided</a:t>
                      </a:r>
                      <a:r>
                        <a:rPr lang="it-IT" sz="1100" b="0" i="0" u="none" strike="noStrike" dirty="0">
                          <a:solidFill>
                            <a:srgbClr val="000000"/>
                          </a:solidFill>
                          <a:effectLst/>
                          <a:latin typeface="Aptos Narrow" panose="020B0004020202020204" pitchFamily="34" charset="0"/>
                        </a:rPr>
                        <a:t> </a:t>
                      </a:r>
                      <a:r>
                        <a:rPr lang="it-IT" sz="1100" b="0" i="0" u="none" strike="noStrike" dirty="0" err="1">
                          <a:solidFill>
                            <a:srgbClr val="000000"/>
                          </a:solidFill>
                          <a:effectLst/>
                          <a:latin typeface="Aptos Narrow" panose="020B0004020202020204" pitchFamily="34" charset="0"/>
                        </a:rPr>
                        <a:t>based</a:t>
                      </a:r>
                      <a:r>
                        <a:rPr lang="it-IT" sz="1100" b="0" i="0" u="none" strike="noStrike" dirty="0">
                          <a:solidFill>
                            <a:srgbClr val="000000"/>
                          </a:solidFill>
                          <a:effectLst/>
                          <a:latin typeface="Aptos Narrow" panose="020B0004020202020204" pitchFamily="34" charset="0"/>
                        </a:rPr>
                        <a:t> on the </a:t>
                      </a:r>
                      <a:r>
                        <a:rPr lang="it-IT" sz="1100" b="0" i="0" u="none" strike="noStrike" dirty="0" err="1">
                          <a:solidFill>
                            <a:srgbClr val="000000"/>
                          </a:solidFill>
                          <a:effectLst/>
                          <a:latin typeface="Aptos Narrow" panose="020B0004020202020204" pitchFamily="34" charset="0"/>
                        </a:rPr>
                        <a:t>dimension</a:t>
                      </a:r>
                      <a:r>
                        <a:rPr lang="it-IT" sz="1100" b="0" i="0" u="none" strike="noStrike" dirty="0">
                          <a:solidFill>
                            <a:srgbClr val="000000"/>
                          </a:solidFill>
                          <a:effectLst/>
                          <a:latin typeface="Aptos Narrow" panose="020B0004020202020204" pitchFamily="34" charset="0"/>
                        </a:rPr>
                        <a:t> of the tool</a:t>
                      </a:r>
                      <a:endParaRPr lang="en-GB"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6326795"/>
                  </a:ext>
                </a:extLst>
              </a:tr>
            </a:tbl>
          </a:graphicData>
        </a:graphic>
      </p:graphicFrame>
      <p:graphicFrame>
        <p:nvGraphicFramePr>
          <p:cNvPr id="19" name="Table 18">
            <a:extLst>
              <a:ext uri="{FF2B5EF4-FFF2-40B4-BE49-F238E27FC236}">
                <a16:creationId xmlns:a16="http://schemas.microsoft.com/office/drawing/2014/main" id="{2A53759A-6B6C-57FC-78A2-378560424BFD}"/>
              </a:ext>
            </a:extLst>
          </p:cNvPr>
          <p:cNvGraphicFramePr>
            <a:graphicFrameLocks noGrp="1"/>
          </p:cNvGraphicFramePr>
          <p:nvPr>
            <p:extLst>
              <p:ext uri="{D42A27DB-BD31-4B8C-83A1-F6EECF244321}">
                <p14:modId xmlns:p14="http://schemas.microsoft.com/office/powerpoint/2010/main" val="3298162409"/>
              </p:ext>
            </p:extLst>
          </p:nvPr>
        </p:nvGraphicFramePr>
        <p:xfrm>
          <a:off x="475753" y="2289630"/>
          <a:ext cx="6538544" cy="236220"/>
        </p:xfrm>
        <a:graphic>
          <a:graphicData uri="http://schemas.openxmlformats.org/drawingml/2006/table">
            <a:tbl>
              <a:tblPr>
                <a:tableStyleId>{5C22544A-7EE6-4342-B048-85BDC9FD1C3A}</a:tableStyleId>
              </a:tblPr>
              <a:tblGrid>
                <a:gridCol w="6538544">
                  <a:extLst>
                    <a:ext uri="{9D8B030D-6E8A-4147-A177-3AD203B41FA5}">
                      <a16:colId xmlns:a16="http://schemas.microsoft.com/office/drawing/2014/main" val="3556130347"/>
                    </a:ext>
                  </a:extLst>
                </a:gridCol>
              </a:tblGrid>
              <a:tr h="222557">
                <a:tc>
                  <a:txBody>
                    <a:bodyPr/>
                    <a:lstStyle/>
                    <a:p>
                      <a:pPr algn="ctr" fontAlgn="b">
                        <a:buNone/>
                      </a:pPr>
                      <a:r>
                        <a:rPr lang="it-IT" sz="1500" b="1" i="0" u="none" strike="noStrike" dirty="0">
                          <a:solidFill>
                            <a:srgbClr val="0E2841"/>
                          </a:solidFill>
                          <a:effectLst/>
                          <a:latin typeface="Aptos Narrow" panose="020B0004020202020204" pitchFamily="34" charset="0"/>
                        </a:rPr>
                        <a:t>R</a:t>
                      </a:r>
                      <a:r>
                        <a:rPr lang="en-GB" sz="1500" b="1" i="0" u="none" strike="noStrike" dirty="0" err="1">
                          <a:solidFill>
                            <a:srgbClr val="0E2841"/>
                          </a:solidFill>
                          <a:effectLst/>
                          <a:latin typeface="Aptos Narrow" panose="020B0004020202020204" pitchFamily="34" charset="0"/>
                        </a:rPr>
                        <a:t>otor</a:t>
                      </a:r>
                      <a:r>
                        <a:rPr lang="en-GB" sz="1500" b="1" i="0" u="none" strike="noStrike" dirty="0">
                          <a:solidFill>
                            <a:srgbClr val="0E2841"/>
                          </a:solidFill>
                          <a:effectLst/>
                          <a:latin typeface="Aptos Narrow" panose="020B0004020202020204" pitchFamily="34" charset="0"/>
                        </a:rPr>
                        <a:t> hub – Low Speed shaft flanged connection</a:t>
                      </a:r>
                    </a:p>
                  </a:txBody>
                  <a:tcPr marL="7620" marR="7620" marT="7620" marB="0" anchor="b"/>
                </a:tc>
                <a:extLst>
                  <a:ext uri="{0D108BD9-81ED-4DB2-BD59-A6C34878D82A}">
                    <a16:rowId xmlns:a16="http://schemas.microsoft.com/office/drawing/2014/main" val="3004927967"/>
                  </a:ext>
                </a:extLst>
              </a:tr>
            </a:tbl>
          </a:graphicData>
        </a:graphic>
      </p:graphicFrame>
      <p:sp>
        <p:nvSpPr>
          <p:cNvPr id="22" name="TextBox 21">
            <a:extLst>
              <a:ext uri="{FF2B5EF4-FFF2-40B4-BE49-F238E27FC236}">
                <a16:creationId xmlns:a16="http://schemas.microsoft.com/office/drawing/2014/main" id="{B43B9FEE-132C-8203-0B2C-88443BD5620E}"/>
              </a:ext>
            </a:extLst>
          </p:cNvPr>
          <p:cNvSpPr txBox="1"/>
          <p:nvPr/>
        </p:nvSpPr>
        <p:spPr>
          <a:xfrm>
            <a:off x="7554025" y="4930179"/>
            <a:ext cx="3799775" cy="276999"/>
          </a:xfrm>
          <a:prstGeom prst="rect">
            <a:avLst/>
          </a:prstGeom>
          <a:noFill/>
        </p:spPr>
        <p:txBody>
          <a:bodyPr wrap="square" rtlCol="0">
            <a:spAutoFit/>
          </a:bodyPr>
          <a:lstStyle/>
          <a:p>
            <a:pPr algn="ctr"/>
            <a:r>
              <a:rPr lang="it-IT" sz="1200" dirty="0" err="1"/>
              <a:t>Shaft</a:t>
            </a:r>
            <a:r>
              <a:rPr lang="it-IT" sz="1200" dirty="0"/>
              <a:t> from </a:t>
            </a:r>
            <a:r>
              <a:rPr lang="it-IT" sz="1200" dirty="0" err="1"/>
              <a:t>Optimus</a:t>
            </a:r>
            <a:r>
              <a:rPr lang="it-IT" sz="1200" dirty="0"/>
              <a:t> 92 LE</a:t>
            </a:r>
            <a:endParaRPr lang="en-GB" sz="1200" dirty="0"/>
          </a:p>
        </p:txBody>
      </p:sp>
    </p:spTree>
    <p:extLst>
      <p:ext uri="{BB962C8B-B14F-4D97-AF65-F5344CB8AC3E}">
        <p14:creationId xmlns:p14="http://schemas.microsoft.com/office/powerpoint/2010/main" val="29865613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p:cNvSpPr>
            <a:spLocks noGrp="1"/>
          </p:cNvSpPr>
          <p:nvPr>
            <p:ph type="title"/>
          </p:nvPr>
        </p:nvSpPr>
        <p:spPr>
          <a:xfrm>
            <a:off x="484505" y="502920"/>
            <a:ext cx="11125835" cy="712470"/>
          </a:xfrm>
        </p:spPr>
        <p:txBody>
          <a:bodyPr>
            <a:normAutofit/>
          </a:bodyPr>
          <a:lstStyle/>
          <a:p>
            <a:r>
              <a:rPr lang="en-US" sz="2665" b="1" dirty="0">
                <a:sym typeface="+mn-ea"/>
              </a:rPr>
              <a:t>The Major Factors in Dimensioning a Battery Energy Storage System</a:t>
            </a:r>
            <a:endParaRPr lang="de-DE" sz="2665"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558800" y="1292860"/>
            <a:ext cx="10908665" cy="4854575"/>
          </a:xfrm>
          <a:prstGeom prst="rect">
            <a:avLst/>
          </a:prstGeom>
          <a:noFill/>
        </p:spPr>
        <p:txBody>
          <a:bodyPr wrap="square" rtlCol="0">
            <a:noAutofit/>
          </a:bodyPr>
          <a:lstStyle/>
          <a:p>
            <a:pPr marL="457200" indent="-457200">
              <a:buAutoNum type="arabicPeriod"/>
            </a:pPr>
            <a:r>
              <a:rPr lang="en-US" altLang="en-US" sz="2400" b="1" dirty="0"/>
              <a:t>Battery Type:</a:t>
            </a:r>
            <a:r>
              <a:rPr lang="en-US" altLang="en-US" sz="2400" dirty="0"/>
              <a:t> We have chosen Lithium-ion</a:t>
            </a:r>
          </a:p>
          <a:p>
            <a:pPr marL="514350" indent="-514350">
              <a:buFont typeface="+mj-lt"/>
              <a:buAutoNum type="arabicPeriod" startAt="2"/>
            </a:pPr>
            <a:r>
              <a:rPr lang="en-US" sz="2400" b="1" dirty="0">
                <a:sym typeface="+mn-ea"/>
              </a:rPr>
              <a:t>Energy Storage Capacity</a:t>
            </a:r>
            <a:endParaRPr lang="en-US" sz="2400" b="1" dirty="0"/>
          </a:p>
          <a:p>
            <a:pPr marL="800100" lvl="1" indent="-342900">
              <a:buFont typeface="Arial" panose="020B0604020202020204" pitchFamily="34" charset="0"/>
              <a:buChar char="•"/>
            </a:pPr>
            <a:r>
              <a:rPr lang="en-US" sz="2400" dirty="0">
                <a:sym typeface="+mn-ea"/>
              </a:rPr>
              <a:t>The</a:t>
            </a:r>
            <a:r>
              <a:rPr lang="en-US" sz="2400" b="1" dirty="0">
                <a:sym typeface="+mn-ea"/>
              </a:rPr>
              <a:t> </a:t>
            </a:r>
            <a:r>
              <a:rPr lang="en-US" sz="2400" dirty="0">
                <a:sym typeface="+mn-ea"/>
              </a:rPr>
              <a:t>total amount of energy the battery can store, usually measured in kilowatt-hours (kWh) or megawatt-hours (MWh).</a:t>
            </a:r>
            <a:endParaRPr lang="en-US" sz="2400" dirty="0"/>
          </a:p>
          <a:p>
            <a:pPr marL="800100" lvl="1" indent="-342900">
              <a:buFont typeface="Arial" panose="020B0604020202020204" pitchFamily="34" charset="0"/>
              <a:buChar char="•"/>
            </a:pPr>
            <a:r>
              <a:rPr lang="en-US" sz="2400" dirty="0">
                <a:sym typeface="+mn-ea"/>
              </a:rPr>
              <a:t>This determines how much energy the system can store from the wind turbine.</a:t>
            </a:r>
            <a:endParaRPr lang="en-US" sz="2400" dirty="0"/>
          </a:p>
          <a:p>
            <a:pPr marL="457200" lvl="1" indent="0" algn="ctr">
              <a:buNone/>
            </a:pPr>
            <a:r>
              <a:rPr lang="en-US" sz="2400" dirty="0">
                <a:sym typeface="+mn-ea"/>
              </a:rPr>
              <a:t> Capacity (kWh)=Power (kW)×Time (h)</a:t>
            </a:r>
          </a:p>
          <a:p>
            <a:pPr marL="457200" lvl="1" indent="0" algn="ctr">
              <a:buNone/>
            </a:pPr>
            <a:endParaRPr lang="en-US" sz="2400" dirty="0"/>
          </a:p>
          <a:p>
            <a:pPr marL="514350" indent="-514350">
              <a:buFont typeface="+mj-lt"/>
              <a:buAutoNum type="arabicPeriod" startAt="2"/>
            </a:pPr>
            <a:r>
              <a:rPr lang="en-US" sz="2400" b="1" dirty="0">
                <a:sym typeface="+mn-ea"/>
              </a:rPr>
              <a:t>Power Output (Discharge Power)</a:t>
            </a:r>
            <a:endParaRPr lang="en-US" sz="2400" b="1" dirty="0"/>
          </a:p>
          <a:p>
            <a:pPr lvl="1"/>
            <a:r>
              <a:rPr lang="en-US" sz="2400" dirty="0">
                <a:sym typeface="+mn-ea"/>
              </a:rPr>
              <a:t>The maximum rate at which the battery can deliver energy.</a:t>
            </a:r>
            <a:endParaRPr lang="en-US" sz="2400" dirty="0"/>
          </a:p>
          <a:p>
            <a:pPr indent="0">
              <a:buNone/>
            </a:pPr>
            <a:endParaRPr lang="en-US" altLang="ar-EG" sz="2400" dirty="0"/>
          </a:p>
        </p:txBody>
      </p:sp>
      <p:sp>
        <p:nvSpPr>
          <p:cNvPr id="12"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Slide Number Placeholder 5"/>
          <p:cNvSpPr>
            <a:spLocks noGrp="1"/>
          </p:cNvSpPr>
          <p:nvPr>
            <p:ph type="sldNum" sz="quarter" idx="12"/>
          </p:nvPr>
        </p:nvSpPr>
        <p:spPr>
          <a:xfrm>
            <a:off x="2845745" y="6473765"/>
            <a:ext cx="287215" cy="365125"/>
          </a:xfrm>
        </p:spPr>
        <p:txBody>
          <a:bodyPr/>
          <a:lstStyle/>
          <a:p>
            <a:fld id="{013F6232-4F06-48BA-8F69-BF531F607829}" type="slidenum">
              <a:rPr lang="en-GB" sz="1400" smtClean="0">
                <a:solidFill>
                  <a:schemeClr val="bg1"/>
                </a:solidFill>
              </a:rPr>
              <a:t>160</a:t>
            </a:fld>
            <a:endParaRPr lang="en-GB" sz="1400" dirty="0">
              <a:solidFill>
                <a:schemeClr val="bg1"/>
              </a:solidFill>
            </a:endParaRPr>
          </a:p>
        </p:txBody>
      </p:sp>
      <p:sp>
        <p:nvSpPr>
          <p:cNvPr id="14" name="TextBox 13"/>
          <p:cNvSpPr txBox="1"/>
          <p:nvPr/>
        </p:nvSpPr>
        <p:spPr>
          <a:xfrm>
            <a:off x="5161802" y="6555894"/>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6" name="TextBox 15"/>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grpSp>
        <p:nvGrpSpPr>
          <p:cNvPr id="5" name="Group 4"/>
          <p:cNvGrpSpPr/>
          <p:nvPr/>
        </p:nvGrpSpPr>
        <p:grpSpPr>
          <a:xfrm>
            <a:off x="1541155" y="5186655"/>
            <a:ext cx="5459035" cy="768112"/>
            <a:chOff x="3691944" y="3825125"/>
            <a:chExt cx="5459035" cy="768112"/>
          </a:xfrm>
        </p:grpSpPr>
        <p:cxnSp>
          <p:nvCxnSpPr>
            <p:cNvPr id="7" name="Straight Connector 6"/>
            <p:cNvCxnSpPr/>
            <p:nvPr/>
          </p:nvCxnSpPr>
          <p:spPr>
            <a:xfrm>
              <a:off x="7308219" y="4194457"/>
              <a:ext cx="1842760" cy="0"/>
            </a:xfrm>
            <a:prstGeom prst="line">
              <a:avLst/>
            </a:prstGeom>
          </p:spPr>
          <p:style>
            <a:lnRef idx="2">
              <a:schemeClr val="dk1"/>
            </a:lnRef>
            <a:fillRef idx="0">
              <a:schemeClr val="dk1"/>
            </a:fillRef>
            <a:effectRef idx="1">
              <a:schemeClr val="dk1"/>
            </a:effectRef>
            <a:fontRef idx="minor">
              <a:schemeClr val="tx1"/>
            </a:fontRef>
          </p:style>
        </p:cxnSp>
        <p:sp>
          <p:nvSpPr>
            <p:cNvPr id="8" name="TextBox 11"/>
            <p:cNvSpPr txBox="1"/>
            <p:nvPr/>
          </p:nvSpPr>
          <p:spPr>
            <a:xfrm>
              <a:off x="7391716" y="3825125"/>
              <a:ext cx="1675765" cy="398780"/>
            </a:xfrm>
            <a:prstGeom prst="rect">
              <a:avLst/>
            </a:prstGeom>
            <a:noFill/>
          </p:spPr>
          <p:txBody>
            <a:bodyPr wrap="none" rtlCol="0">
              <a:spAutoFit/>
            </a:bodyPr>
            <a:lstStyle/>
            <a:p>
              <a:pPr algn="ctr"/>
              <a:r>
                <a:rPr lang="en-US" sz="2000" dirty="0"/>
                <a:t>Energy (kWh)</a:t>
              </a:r>
            </a:p>
          </p:txBody>
        </p:sp>
        <p:sp>
          <p:nvSpPr>
            <p:cNvPr id="17" name="TextBox 12"/>
            <p:cNvSpPr txBox="1"/>
            <p:nvPr/>
          </p:nvSpPr>
          <p:spPr>
            <a:xfrm>
              <a:off x="7636285" y="4194457"/>
              <a:ext cx="1335650" cy="398780"/>
            </a:xfrm>
            <a:prstGeom prst="rect">
              <a:avLst/>
            </a:prstGeom>
            <a:noFill/>
          </p:spPr>
          <p:txBody>
            <a:bodyPr wrap="square" rtlCol="0">
              <a:spAutoFit/>
            </a:bodyPr>
            <a:lstStyle/>
            <a:p>
              <a:pPr algn="ctr"/>
              <a:r>
                <a:rPr lang="en-US" sz="2000" dirty="0"/>
                <a:t>Time (h)</a:t>
              </a:r>
            </a:p>
          </p:txBody>
        </p:sp>
        <p:sp>
          <p:nvSpPr>
            <p:cNvPr id="18" name="TextBox 13"/>
            <p:cNvSpPr txBox="1"/>
            <p:nvPr/>
          </p:nvSpPr>
          <p:spPr>
            <a:xfrm>
              <a:off x="3691944" y="3963555"/>
              <a:ext cx="3616325" cy="398780"/>
            </a:xfrm>
            <a:prstGeom prst="rect">
              <a:avLst/>
            </a:prstGeom>
            <a:noFill/>
          </p:spPr>
          <p:txBody>
            <a:bodyPr wrap="square" rtlCol="0">
              <a:spAutoFit/>
            </a:bodyPr>
            <a:lstStyle/>
            <a:p>
              <a:pPr algn="ctr"/>
              <a:r>
                <a:rPr lang="en-US" sz="2000" dirty="0"/>
                <a:t>Power Output (kW) =</a:t>
              </a:r>
            </a:p>
          </p:txBody>
        </p:sp>
      </p:grpSp>
      <p:sp>
        <p:nvSpPr>
          <p:cNvPr id="20" name="TextBox 14"/>
          <p:cNvSpPr txBox="1"/>
          <p:nvPr/>
        </p:nvSpPr>
        <p:spPr>
          <a:xfrm>
            <a:off x="1029979" y="6552895"/>
            <a:ext cx="957580" cy="275590"/>
          </a:xfrm>
          <a:prstGeom prst="rect">
            <a:avLst/>
          </a:prstGeom>
          <a:noFill/>
        </p:spPr>
        <p:txBody>
          <a:bodyPr wrap="none" rtlCol="0">
            <a:spAutoFit/>
          </a:bodyPr>
          <a:lstStyle/>
          <a:p>
            <a:r>
              <a:rPr lang="en-US" altLang="it-IT" sz="1200" dirty="0">
                <a:solidFill>
                  <a:schemeClr val="bg1"/>
                </a:solidFill>
              </a:rPr>
              <a:t>04</a:t>
            </a:r>
            <a:r>
              <a:rPr lang="it-IT" sz="1200" dirty="0">
                <a:solidFill>
                  <a:schemeClr val="bg1"/>
                </a:solidFill>
              </a:rPr>
              <a:t>/</a:t>
            </a:r>
            <a:r>
              <a:rPr lang="en-US" altLang="it-IT" sz="1200" dirty="0">
                <a:solidFill>
                  <a:schemeClr val="bg1"/>
                </a:solidFill>
              </a:rPr>
              <a:t>11</a:t>
            </a:r>
            <a:r>
              <a:rPr lang="it-IT" sz="1200" dirty="0">
                <a:solidFill>
                  <a:schemeClr val="bg1"/>
                </a:solidFill>
              </a:rPr>
              <a:t>/2025</a:t>
            </a:r>
          </a:p>
        </p:txBody>
      </p:sp>
    </p:spTree>
    <p:extLst>
      <p:ext uri="{BB962C8B-B14F-4D97-AF65-F5344CB8AC3E}">
        <p14:creationId xmlns:p14="http://schemas.microsoft.com/office/powerpoint/2010/main" val="30696946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780415" y="1401445"/>
            <a:ext cx="10902315" cy="4543425"/>
          </a:xfrm>
          <a:prstGeom prst="rect">
            <a:avLst/>
          </a:prstGeom>
          <a:noFill/>
        </p:spPr>
        <p:txBody>
          <a:bodyPr wrap="square" rtlCol="0">
            <a:noAutofit/>
          </a:bodyPr>
          <a:lstStyle/>
          <a:p>
            <a:pPr marL="514350" indent="-514350">
              <a:buFont typeface="+mj-lt"/>
              <a:buAutoNum type="arabicPeriod" startAt="4"/>
            </a:pPr>
            <a:r>
              <a:rPr lang="en-US" b="1" dirty="0">
                <a:sym typeface="+mn-ea"/>
              </a:rPr>
              <a:t>Round-Trip Efficiency</a:t>
            </a:r>
            <a:endParaRPr lang="en-US" b="1" dirty="0"/>
          </a:p>
          <a:p>
            <a:pPr lvl="1"/>
            <a:r>
              <a:rPr lang="en-US" dirty="0">
                <a:sym typeface="+mn-ea"/>
              </a:rPr>
              <a:t>Indicates the efficiency of the storage system, accounting for energy losses during charging and discharging. </a:t>
            </a:r>
            <a:br>
              <a:rPr lang="it-IT" dirty="0"/>
            </a:br>
            <a:br>
              <a:rPr lang="it-IT" dirty="0"/>
            </a:br>
            <a:br>
              <a:rPr lang="it-IT" dirty="0"/>
            </a:br>
            <a:br>
              <a:rPr lang="it-IT" dirty="0"/>
            </a:br>
            <a:br>
              <a:rPr lang="it-IT" dirty="0"/>
            </a:br>
            <a:endParaRPr lang="it-IT" dirty="0"/>
          </a:p>
          <a:p>
            <a:pPr marL="514350" indent="-514350">
              <a:buFont typeface="+mj-lt"/>
              <a:buAutoNum type="arabicPeriod" startAt="4"/>
            </a:pPr>
            <a:r>
              <a:rPr lang="en-US" b="1" dirty="0">
                <a:sym typeface="+mn-ea"/>
              </a:rPr>
              <a:t>Depth of Discharge (DoD) </a:t>
            </a:r>
            <a:endParaRPr lang="en-US" b="1" dirty="0"/>
          </a:p>
          <a:p>
            <a:pPr lvl="1"/>
            <a:r>
              <a:rPr lang="en-US" dirty="0">
                <a:sym typeface="+mn-ea"/>
              </a:rPr>
              <a:t>The percentage of the battery's capacity that is used relative to the total capacity.</a:t>
            </a:r>
            <a:endParaRPr lang="en-US" dirty="0"/>
          </a:p>
          <a:p>
            <a:pPr lvl="1"/>
            <a:r>
              <a:rPr lang="en-US" dirty="0">
                <a:sym typeface="+mn-ea"/>
              </a:rPr>
              <a:t> Higher DoD typically results in shorter battery life.</a:t>
            </a:r>
            <a:endParaRPr lang="en-US" dirty="0"/>
          </a:p>
          <a:p>
            <a:pPr lvl="1"/>
            <a:br>
              <a:rPr lang="it-IT" dirty="0"/>
            </a:br>
            <a:endParaRPr lang="it-IT" dirty="0"/>
          </a:p>
        </p:txBody>
      </p:sp>
      <p:sp>
        <p:nvSpPr>
          <p:cNvPr id="2" name="Titel 1"/>
          <p:cNvSpPr>
            <a:spLocks noGrp="1"/>
          </p:cNvSpPr>
          <p:nvPr>
            <p:ph type="title"/>
          </p:nvPr>
        </p:nvSpPr>
        <p:spPr>
          <a:xfrm>
            <a:off x="382205" y="290337"/>
            <a:ext cx="10036690" cy="712728"/>
          </a:xfrm>
        </p:spPr>
        <p:txBody>
          <a:bodyPr>
            <a:normAutofit fontScale="90000"/>
          </a:bodyPr>
          <a:lstStyle/>
          <a:p>
            <a:pPr>
              <a:lnSpc>
                <a:spcPct val="200000"/>
              </a:lnSpc>
            </a:pPr>
            <a:r>
              <a:rPr lang="en-US" sz="2665" b="1" dirty="0">
                <a:sym typeface="+mn-ea"/>
              </a:rPr>
              <a:t>The Major Factors in Dimensioning a Battery Energy Storage System</a:t>
            </a:r>
            <a:endParaRPr lang="en-US" sz="2665"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hteck 17"/>
          <p:cNvSpPr/>
          <p:nvPr/>
        </p:nvSpPr>
        <p:spPr>
          <a:xfrm>
            <a:off x="-7747" y="6580056"/>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Slide Number Placeholder 5"/>
          <p:cNvSpPr>
            <a:spLocks noGrp="1"/>
          </p:cNvSpPr>
          <p:nvPr>
            <p:ph type="sldNum" sz="quarter" idx="12"/>
          </p:nvPr>
        </p:nvSpPr>
        <p:spPr>
          <a:xfrm>
            <a:off x="2845745" y="6621929"/>
            <a:ext cx="438631" cy="258834"/>
          </a:xfrm>
        </p:spPr>
        <p:txBody>
          <a:bodyPr/>
          <a:lstStyle/>
          <a:p>
            <a:fld id="{013F6232-4F06-48BA-8F69-BF531F607829}" type="slidenum">
              <a:rPr lang="en-GB" sz="1400" smtClean="0">
                <a:solidFill>
                  <a:schemeClr val="bg1"/>
                </a:solidFill>
              </a:rPr>
              <a:t>161</a:t>
            </a:fld>
            <a:endParaRPr lang="en-GB" sz="1400" dirty="0">
              <a:solidFill>
                <a:schemeClr val="bg1"/>
              </a:solidFill>
            </a:endParaRPr>
          </a:p>
        </p:txBody>
      </p:sp>
      <p:sp>
        <p:nvSpPr>
          <p:cNvPr id="14" name="TextBox 13"/>
          <p:cNvSpPr txBox="1"/>
          <p:nvPr/>
        </p:nvSpPr>
        <p:spPr>
          <a:xfrm>
            <a:off x="5161802" y="6597767"/>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6" name="TextBox 15"/>
          <p:cNvSpPr txBox="1"/>
          <p:nvPr/>
        </p:nvSpPr>
        <p:spPr>
          <a:xfrm>
            <a:off x="9172575" y="6584089"/>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sp>
        <p:nvSpPr>
          <p:cNvPr id="27" name="TextBox 26"/>
          <p:cNvSpPr txBox="1"/>
          <p:nvPr/>
        </p:nvSpPr>
        <p:spPr>
          <a:xfrm>
            <a:off x="4098275" y="5849957"/>
            <a:ext cx="184731" cy="369332"/>
          </a:xfrm>
          <a:prstGeom prst="rect">
            <a:avLst/>
          </a:prstGeom>
          <a:noFill/>
        </p:spPr>
        <p:txBody>
          <a:bodyPr wrap="none" rtlCol="1">
            <a:spAutoFit/>
          </a:bodyPr>
          <a:lstStyle/>
          <a:p>
            <a:endParaRPr lang="ar-EG"/>
          </a:p>
        </p:txBody>
      </p:sp>
      <p:grpSp>
        <p:nvGrpSpPr>
          <p:cNvPr id="7" name="Group 6"/>
          <p:cNvGrpSpPr/>
          <p:nvPr>
            <p:custDataLst>
              <p:tags r:id="rId1"/>
            </p:custDataLst>
          </p:nvPr>
        </p:nvGrpSpPr>
        <p:grpSpPr>
          <a:xfrm>
            <a:off x="1718713" y="2433674"/>
            <a:ext cx="6406200" cy="883809"/>
            <a:chOff x="3756733" y="3737452"/>
            <a:chExt cx="6184359" cy="883809"/>
          </a:xfrm>
        </p:grpSpPr>
        <p:cxnSp>
          <p:nvCxnSpPr>
            <p:cNvPr id="3" name="Straight Connector 2"/>
            <p:cNvCxnSpPr/>
            <p:nvPr>
              <p:custDataLst>
                <p:tags r:id="rId7"/>
              </p:custDataLst>
            </p:nvPr>
          </p:nvCxnSpPr>
          <p:spPr>
            <a:xfrm>
              <a:off x="7308219" y="4194457"/>
              <a:ext cx="2632873" cy="0"/>
            </a:xfrm>
            <a:prstGeom prst="line">
              <a:avLst/>
            </a:prstGeom>
          </p:spPr>
          <p:style>
            <a:lnRef idx="2">
              <a:schemeClr val="dk1"/>
            </a:lnRef>
            <a:fillRef idx="0">
              <a:schemeClr val="dk1"/>
            </a:fillRef>
            <a:effectRef idx="1">
              <a:schemeClr val="dk1"/>
            </a:effectRef>
            <a:fontRef idx="minor">
              <a:schemeClr val="tx1"/>
            </a:fontRef>
          </p:style>
        </p:cxnSp>
        <p:sp>
          <p:nvSpPr>
            <p:cNvPr id="4" name="TextBox 8"/>
            <p:cNvSpPr txBox="1"/>
            <p:nvPr/>
          </p:nvSpPr>
          <p:spPr>
            <a:xfrm>
              <a:off x="7525129" y="3737452"/>
              <a:ext cx="2385800" cy="461665"/>
            </a:xfrm>
            <a:prstGeom prst="rect">
              <a:avLst/>
            </a:prstGeom>
            <a:noFill/>
          </p:spPr>
          <p:txBody>
            <a:bodyPr wrap="none" rtlCol="0">
              <a:spAutoFit/>
            </a:bodyPr>
            <a:lstStyle/>
            <a:p>
              <a:pPr algn="ctr"/>
              <a:r>
                <a:rPr lang="en-US" sz="2400" dirty="0"/>
                <a:t>​Energy Out (kWh)</a:t>
              </a:r>
            </a:p>
          </p:txBody>
        </p:sp>
        <p:sp>
          <p:nvSpPr>
            <p:cNvPr id="5" name="TextBox 9"/>
            <p:cNvSpPr txBox="1"/>
            <p:nvPr>
              <p:custDataLst>
                <p:tags r:id="rId8"/>
              </p:custDataLst>
            </p:nvPr>
          </p:nvSpPr>
          <p:spPr>
            <a:xfrm>
              <a:off x="7509028" y="4159596"/>
              <a:ext cx="2295544" cy="461665"/>
            </a:xfrm>
            <a:prstGeom prst="rect">
              <a:avLst/>
            </a:prstGeom>
            <a:noFill/>
          </p:spPr>
          <p:txBody>
            <a:bodyPr wrap="square" rtlCol="0">
              <a:spAutoFit/>
            </a:bodyPr>
            <a:lstStyle/>
            <a:p>
              <a:pPr algn="ctr"/>
              <a:r>
                <a:rPr lang="en-US" sz="2400" dirty="0"/>
                <a:t>Energy In (kWh)</a:t>
              </a:r>
            </a:p>
          </p:txBody>
        </p:sp>
        <p:sp>
          <p:nvSpPr>
            <p:cNvPr id="17" name="TextBox 10"/>
            <p:cNvSpPr txBox="1"/>
            <p:nvPr>
              <p:custDataLst>
                <p:tags r:id="rId9"/>
              </p:custDataLst>
            </p:nvPr>
          </p:nvSpPr>
          <p:spPr>
            <a:xfrm>
              <a:off x="3756733" y="3960880"/>
              <a:ext cx="3697221" cy="460375"/>
            </a:xfrm>
            <a:prstGeom prst="rect">
              <a:avLst/>
            </a:prstGeom>
            <a:noFill/>
          </p:spPr>
          <p:txBody>
            <a:bodyPr wrap="square" rtlCol="0">
              <a:spAutoFit/>
            </a:bodyPr>
            <a:lstStyle/>
            <a:p>
              <a:pPr algn="ctr"/>
              <a:r>
                <a:rPr lang="en-US" sz="2400" dirty="0"/>
                <a:t>Round-Trip Efficiency (%) = </a:t>
              </a:r>
              <a:r>
                <a:rPr lang="ar-EG" sz="2400" dirty="0"/>
                <a:t> </a:t>
              </a:r>
              <a:r>
                <a:rPr lang="en-US" sz="2400" dirty="0"/>
                <a:t>    </a:t>
              </a:r>
            </a:p>
          </p:txBody>
        </p:sp>
      </p:grpSp>
      <p:sp>
        <p:nvSpPr>
          <p:cNvPr id="18" name="TextBox 11"/>
          <p:cNvSpPr txBox="1"/>
          <p:nvPr>
            <p:custDataLst>
              <p:tags r:id="rId2"/>
            </p:custDataLst>
          </p:nvPr>
        </p:nvSpPr>
        <p:spPr>
          <a:xfrm>
            <a:off x="8093668" y="2664506"/>
            <a:ext cx="907621" cy="461665"/>
          </a:xfrm>
          <a:prstGeom prst="rect">
            <a:avLst/>
          </a:prstGeom>
          <a:noFill/>
        </p:spPr>
        <p:txBody>
          <a:bodyPr wrap="none" rtlCol="0">
            <a:spAutoFit/>
          </a:bodyPr>
          <a:lstStyle/>
          <a:p>
            <a:pPr algn="ctr"/>
            <a:r>
              <a:rPr lang="en-US" sz="2400" dirty="0"/>
              <a:t>× 100</a:t>
            </a:r>
          </a:p>
        </p:txBody>
      </p:sp>
      <p:cxnSp>
        <p:nvCxnSpPr>
          <p:cNvPr id="21" name="Straight Connector 20"/>
          <p:cNvCxnSpPr/>
          <p:nvPr>
            <p:custDataLst>
              <p:tags r:id="rId3"/>
            </p:custDataLst>
          </p:nvPr>
        </p:nvCxnSpPr>
        <p:spPr>
          <a:xfrm>
            <a:off x="4886960" y="5279390"/>
            <a:ext cx="2654935" cy="0"/>
          </a:xfrm>
          <a:prstGeom prst="line">
            <a:avLst/>
          </a:prstGeom>
        </p:spPr>
        <p:style>
          <a:lnRef idx="2">
            <a:schemeClr val="dk1"/>
          </a:lnRef>
          <a:fillRef idx="0">
            <a:schemeClr val="dk1"/>
          </a:fillRef>
          <a:effectRef idx="1">
            <a:schemeClr val="dk1"/>
          </a:effectRef>
          <a:fontRef idx="minor">
            <a:schemeClr val="tx1"/>
          </a:fontRef>
        </p:style>
      </p:cxnSp>
      <p:sp>
        <p:nvSpPr>
          <p:cNvPr id="22" name="TextBox 14"/>
          <p:cNvSpPr txBox="1"/>
          <p:nvPr>
            <p:custDataLst>
              <p:tags r:id="rId4"/>
            </p:custDataLst>
          </p:nvPr>
        </p:nvSpPr>
        <p:spPr>
          <a:xfrm>
            <a:off x="4958715" y="4862830"/>
            <a:ext cx="2668270" cy="461645"/>
          </a:xfrm>
          <a:prstGeom prst="rect">
            <a:avLst/>
          </a:prstGeom>
          <a:noFill/>
        </p:spPr>
        <p:txBody>
          <a:bodyPr wrap="none" rtlCol="0">
            <a:spAutoFit/>
          </a:bodyPr>
          <a:lstStyle/>
          <a:p>
            <a:pPr algn="ctr"/>
            <a:r>
              <a:rPr lang="en-US" sz="2400" dirty="0"/>
              <a:t>Energy Used (kWh)</a:t>
            </a:r>
          </a:p>
        </p:txBody>
      </p:sp>
      <p:sp>
        <p:nvSpPr>
          <p:cNvPr id="23" name="TextBox 15"/>
          <p:cNvSpPr txBox="1"/>
          <p:nvPr/>
        </p:nvSpPr>
        <p:spPr>
          <a:xfrm>
            <a:off x="4813935" y="5265420"/>
            <a:ext cx="2957195" cy="461645"/>
          </a:xfrm>
          <a:prstGeom prst="rect">
            <a:avLst/>
          </a:prstGeom>
          <a:noFill/>
        </p:spPr>
        <p:txBody>
          <a:bodyPr wrap="square" rtlCol="0">
            <a:spAutoFit/>
          </a:bodyPr>
          <a:lstStyle/>
          <a:p>
            <a:pPr algn="ctr"/>
            <a:r>
              <a:rPr lang="en-US" sz="2400" dirty="0"/>
              <a:t>Total Capacity (kWh)</a:t>
            </a:r>
          </a:p>
        </p:txBody>
      </p:sp>
      <p:sp>
        <p:nvSpPr>
          <p:cNvPr id="24" name="TextBox 16"/>
          <p:cNvSpPr txBox="1"/>
          <p:nvPr>
            <p:custDataLst>
              <p:tags r:id="rId5"/>
            </p:custDataLst>
          </p:nvPr>
        </p:nvSpPr>
        <p:spPr>
          <a:xfrm>
            <a:off x="2601595" y="5012690"/>
            <a:ext cx="2957195" cy="461645"/>
          </a:xfrm>
          <a:prstGeom prst="rect">
            <a:avLst/>
          </a:prstGeom>
          <a:noFill/>
        </p:spPr>
        <p:txBody>
          <a:bodyPr wrap="square" rtlCol="0">
            <a:spAutoFit/>
          </a:bodyPr>
          <a:lstStyle/>
          <a:p>
            <a:pPr algn="ctr"/>
            <a:r>
              <a:rPr lang="en-US" sz="2400" dirty="0"/>
              <a:t>DoD (%) =</a:t>
            </a:r>
          </a:p>
        </p:txBody>
      </p:sp>
      <p:sp>
        <p:nvSpPr>
          <p:cNvPr id="31" name="TextBox 19"/>
          <p:cNvSpPr txBox="1"/>
          <p:nvPr>
            <p:custDataLst>
              <p:tags r:id="rId6"/>
            </p:custDataLst>
          </p:nvPr>
        </p:nvSpPr>
        <p:spPr>
          <a:xfrm>
            <a:off x="7613505" y="5034334"/>
            <a:ext cx="907621" cy="461665"/>
          </a:xfrm>
          <a:prstGeom prst="rect">
            <a:avLst/>
          </a:prstGeom>
          <a:noFill/>
        </p:spPr>
        <p:txBody>
          <a:bodyPr wrap="none" rtlCol="0">
            <a:spAutoFit/>
          </a:bodyPr>
          <a:lstStyle/>
          <a:p>
            <a:r>
              <a:rPr lang="en-US" sz="2400" dirty="0"/>
              <a:t>× 100</a:t>
            </a:r>
          </a:p>
        </p:txBody>
      </p:sp>
      <p:sp>
        <p:nvSpPr>
          <p:cNvPr id="32" name="TextBox 14"/>
          <p:cNvSpPr txBox="1"/>
          <p:nvPr/>
        </p:nvSpPr>
        <p:spPr>
          <a:xfrm>
            <a:off x="1029979" y="6552895"/>
            <a:ext cx="957580" cy="275590"/>
          </a:xfrm>
          <a:prstGeom prst="rect">
            <a:avLst/>
          </a:prstGeom>
          <a:noFill/>
        </p:spPr>
        <p:txBody>
          <a:bodyPr wrap="none" rtlCol="0">
            <a:spAutoFit/>
          </a:bodyPr>
          <a:lstStyle/>
          <a:p>
            <a:r>
              <a:rPr lang="en-US" altLang="it-IT" sz="1200" dirty="0">
                <a:solidFill>
                  <a:schemeClr val="bg1"/>
                </a:solidFill>
              </a:rPr>
              <a:t>04</a:t>
            </a:r>
            <a:r>
              <a:rPr lang="it-IT" sz="1200" dirty="0">
                <a:solidFill>
                  <a:schemeClr val="bg1"/>
                </a:solidFill>
              </a:rPr>
              <a:t>/</a:t>
            </a:r>
            <a:r>
              <a:rPr lang="en-US" altLang="it-IT" sz="1200" dirty="0">
                <a:solidFill>
                  <a:schemeClr val="bg1"/>
                </a:solidFill>
              </a:rPr>
              <a:t>11</a:t>
            </a:r>
            <a:r>
              <a:rPr lang="it-IT" sz="1200" dirty="0">
                <a:solidFill>
                  <a:schemeClr val="bg1"/>
                </a:solidFill>
              </a:rPr>
              <a:t>/2025</a:t>
            </a:r>
          </a:p>
        </p:txBody>
      </p:sp>
    </p:spTree>
    <p:extLst>
      <p:ext uri="{BB962C8B-B14F-4D97-AF65-F5344CB8AC3E}">
        <p14:creationId xmlns:p14="http://schemas.microsoft.com/office/powerpoint/2010/main" val="6266487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463483" y="1401679"/>
            <a:ext cx="11218984" cy="2118529"/>
          </a:xfrm>
          <a:prstGeom prst="rect">
            <a:avLst/>
          </a:prstGeom>
          <a:noFill/>
        </p:spPr>
        <p:txBody>
          <a:bodyPr wrap="square" rtlCol="0">
            <a:spAutoFit/>
          </a:bodyPr>
          <a:lstStyle/>
          <a:p>
            <a:pPr>
              <a:lnSpc>
                <a:spcPct val="150000"/>
              </a:lnSpc>
            </a:pPr>
            <a:br>
              <a:rPr lang="en-US" dirty="0"/>
            </a:br>
            <a:br>
              <a:rPr lang="en-US" dirty="0"/>
            </a:br>
            <a:br>
              <a:rPr lang="en-US" dirty="0"/>
            </a:br>
            <a:br>
              <a:rPr lang="en-US" dirty="0"/>
            </a:br>
            <a:endParaRPr lang="it-IT" dirty="0"/>
          </a:p>
        </p:txBody>
      </p:sp>
      <p:sp>
        <p:nvSpPr>
          <p:cNvPr id="2" name="Titel 1"/>
          <p:cNvSpPr>
            <a:spLocks noGrp="1"/>
          </p:cNvSpPr>
          <p:nvPr>
            <p:ph type="title"/>
          </p:nvPr>
        </p:nvSpPr>
        <p:spPr>
          <a:xfrm>
            <a:off x="484505" y="459105"/>
            <a:ext cx="11363960" cy="712470"/>
          </a:xfrm>
        </p:spPr>
        <p:txBody>
          <a:bodyPr>
            <a:noAutofit/>
          </a:bodyPr>
          <a:lstStyle/>
          <a:p>
            <a:pPr>
              <a:lnSpc>
                <a:spcPct val="200000"/>
              </a:lnSpc>
            </a:pPr>
            <a:r>
              <a:rPr lang="en-US" sz="2400" b="1" dirty="0">
                <a:sym typeface="+mn-ea"/>
              </a:rPr>
              <a:t>The Major Factors in Dimensioning a Battery Energy Storage System</a:t>
            </a:r>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hteck 17"/>
          <p:cNvSpPr/>
          <p:nvPr/>
        </p:nvSpPr>
        <p:spPr>
          <a:xfrm>
            <a:off x="-7747" y="6580056"/>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Slide Number Placeholder 5"/>
          <p:cNvSpPr>
            <a:spLocks noGrp="1"/>
          </p:cNvSpPr>
          <p:nvPr>
            <p:ph type="sldNum" sz="quarter" idx="12"/>
          </p:nvPr>
        </p:nvSpPr>
        <p:spPr>
          <a:xfrm>
            <a:off x="2845745" y="6621929"/>
            <a:ext cx="438631" cy="258834"/>
          </a:xfrm>
        </p:spPr>
        <p:txBody>
          <a:bodyPr/>
          <a:lstStyle/>
          <a:p>
            <a:fld id="{013F6232-4F06-48BA-8F69-BF531F607829}" type="slidenum">
              <a:rPr lang="en-GB" sz="1400" smtClean="0">
                <a:solidFill>
                  <a:schemeClr val="bg1"/>
                </a:solidFill>
              </a:rPr>
              <a:t>162</a:t>
            </a:fld>
            <a:endParaRPr lang="en-GB" sz="1400" dirty="0">
              <a:solidFill>
                <a:schemeClr val="bg1"/>
              </a:solidFill>
            </a:endParaRPr>
          </a:p>
        </p:txBody>
      </p:sp>
      <p:sp>
        <p:nvSpPr>
          <p:cNvPr id="14" name="TextBox 13"/>
          <p:cNvSpPr txBox="1"/>
          <p:nvPr/>
        </p:nvSpPr>
        <p:spPr>
          <a:xfrm>
            <a:off x="5161802" y="6597767"/>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6" name="TextBox 15"/>
          <p:cNvSpPr txBox="1"/>
          <p:nvPr/>
        </p:nvSpPr>
        <p:spPr>
          <a:xfrm>
            <a:off x="9172575" y="6584089"/>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sp>
        <p:nvSpPr>
          <p:cNvPr id="27" name="TextBox 26"/>
          <p:cNvSpPr txBox="1"/>
          <p:nvPr/>
        </p:nvSpPr>
        <p:spPr>
          <a:xfrm>
            <a:off x="4098275" y="5849957"/>
            <a:ext cx="184731" cy="369332"/>
          </a:xfrm>
          <a:prstGeom prst="rect">
            <a:avLst/>
          </a:prstGeom>
          <a:noFill/>
        </p:spPr>
        <p:txBody>
          <a:bodyPr wrap="none" rtlCol="1">
            <a:spAutoFit/>
          </a:bodyPr>
          <a:lstStyle/>
          <a:p>
            <a:endParaRPr lang="ar-EG"/>
          </a:p>
        </p:txBody>
      </p:sp>
      <p:sp>
        <p:nvSpPr>
          <p:cNvPr id="5" name="Content Placeholder 4"/>
          <p:cNvSpPr>
            <a:spLocks noGrp="1"/>
          </p:cNvSpPr>
          <p:nvPr>
            <p:ph idx="1"/>
          </p:nvPr>
        </p:nvSpPr>
        <p:spPr>
          <a:xfrm>
            <a:off x="838200" y="1350645"/>
            <a:ext cx="11003915" cy="4436110"/>
          </a:xfrm>
        </p:spPr>
        <p:txBody>
          <a:bodyPr/>
          <a:lstStyle/>
          <a:p>
            <a:pPr marL="514350" indent="-514350">
              <a:buFont typeface="+mj-lt"/>
              <a:buAutoNum type="arabicPeriod" startAt="6"/>
            </a:pPr>
            <a:r>
              <a:rPr lang="en-US" sz="2800" b="1" dirty="0"/>
              <a:t>State of Charge (SoC)</a:t>
            </a:r>
          </a:p>
          <a:p>
            <a:pPr lvl="1"/>
            <a:r>
              <a:rPr lang="en-US" dirty="0"/>
              <a:t>The current level of energy stored in the battery, often represented as a percentage of total capacity.</a:t>
            </a:r>
          </a:p>
          <a:p>
            <a:pPr lvl="1"/>
            <a:r>
              <a:rPr lang="en-US" dirty="0"/>
              <a:t>Important for controlling the charge-discharge cycles and optimizing system performance.</a:t>
            </a:r>
          </a:p>
          <a:p>
            <a:pPr marL="457200" lvl="1" indent="0">
              <a:buNone/>
            </a:pPr>
            <a:endParaRPr lang="en-US" dirty="0"/>
          </a:p>
          <a:p>
            <a:pPr marL="514350" indent="-514350">
              <a:buFont typeface="+mj-lt"/>
              <a:buAutoNum type="arabicPeriod" startAt="7"/>
            </a:pPr>
            <a:r>
              <a:rPr lang="en-US" b="1" dirty="0"/>
              <a:t>Response Time </a:t>
            </a:r>
          </a:p>
          <a:p>
            <a:pPr lvl="1"/>
            <a:r>
              <a:rPr lang="en-US" dirty="0"/>
              <a:t>How quickly the battery can respond to energy demands or store excess energy.</a:t>
            </a:r>
          </a:p>
          <a:p>
            <a:pPr lvl="1"/>
            <a:r>
              <a:rPr lang="en-US" dirty="0"/>
              <a:t>Critical for grid stability and managing fluctuating energy generation</a:t>
            </a:r>
          </a:p>
          <a:p>
            <a:pPr marL="457200" lvl="1" indent="0" algn="ctr">
              <a:buNone/>
            </a:pPr>
            <a:r>
              <a:rPr lang="en-US" dirty="0"/>
              <a:t>Response Time = Time to Full Power Output</a:t>
            </a:r>
          </a:p>
        </p:txBody>
      </p:sp>
      <p:sp>
        <p:nvSpPr>
          <p:cNvPr id="7" name="TextBox 14"/>
          <p:cNvSpPr txBox="1"/>
          <p:nvPr/>
        </p:nvSpPr>
        <p:spPr>
          <a:xfrm>
            <a:off x="1029979" y="6552895"/>
            <a:ext cx="957580" cy="275590"/>
          </a:xfrm>
          <a:prstGeom prst="rect">
            <a:avLst/>
          </a:prstGeom>
          <a:noFill/>
        </p:spPr>
        <p:txBody>
          <a:bodyPr wrap="none" rtlCol="0">
            <a:spAutoFit/>
          </a:bodyPr>
          <a:lstStyle/>
          <a:p>
            <a:r>
              <a:rPr lang="en-US" altLang="it-IT" sz="1200" dirty="0">
                <a:solidFill>
                  <a:schemeClr val="bg1"/>
                </a:solidFill>
              </a:rPr>
              <a:t>04</a:t>
            </a:r>
            <a:r>
              <a:rPr lang="it-IT" sz="1200" dirty="0">
                <a:solidFill>
                  <a:schemeClr val="bg1"/>
                </a:solidFill>
              </a:rPr>
              <a:t>/</a:t>
            </a:r>
            <a:r>
              <a:rPr lang="en-US" altLang="it-IT" sz="1200" dirty="0">
                <a:solidFill>
                  <a:schemeClr val="bg1"/>
                </a:solidFill>
              </a:rPr>
              <a:t>11</a:t>
            </a:r>
            <a:r>
              <a:rPr lang="it-IT" sz="1200" dirty="0">
                <a:solidFill>
                  <a:schemeClr val="bg1"/>
                </a:solidFill>
              </a:rPr>
              <a:t>/2025</a:t>
            </a:r>
          </a:p>
        </p:txBody>
      </p:sp>
    </p:spTree>
    <p:extLst>
      <p:ext uri="{BB962C8B-B14F-4D97-AF65-F5344CB8AC3E}">
        <p14:creationId xmlns:p14="http://schemas.microsoft.com/office/powerpoint/2010/main" val="42338121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463483" y="1401679"/>
            <a:ext cx="11218984" cy="2118529"/>
          </a:xfrm>
          <a:prstGeom prst="rect">
            <a:avLst/>
          </a:prstGeom>
          <a:noFill/>
        </p:spPr>
        <p:txBody>
          <a:bodyPr wrap="square" rtlCol="0">
            <a:spAutoFit/>
          </a:bodyPr>
          <a:lstStyle/>
          <a:p>
            <a:pPr>
              <a:lnSpc>
                <a:spcPct val="150000"/>
              </a:lnSpc>
            </a:pPr>
            <a:br>
              <a:rPr lang="en-US" dirty="0"/>
            </a:br>
            <a:br>
              <a:rPr lang="en-US" dirty="0"/>
            </a:br>
            <a:br>
              <a:rPr lang="en-US" dirty="0"/>
            </a:br>
            <a:br>
              <a:rPr lang="en-US" dirty="0"/>
            </a:br>
            <a:endParaRPr lang="it-IT" dirty="0"/>
          </a:p>
        </p:txBody>
      </p:sp>
      <p:sp>
        <p:nvSpPr>
          <p:cNvPr id="2" name="Titel 1"/>
          <p:cNvSpPr>
            <a:spLocks noGrp="1"/>
          </p:cNvSpPr>
          <p:nvPr>
            <p:ph type="title"/>
          </p:nvPr>
        </p:nvSpPr>
        <p:spPr>
          <a:xfrm>
            <a:off x="289148" y="447030"/>
            <a:ext cx="10036690" cy="712728"/>
          </a:xfrm>
        </p:spPr>
        <p:txBody>
          <a:bodyPr>
            <a:noAutofit/>
          </a:bodyPr>
          <a:lstStyle/>
          <a:p>
            <a:pPr>
              <a:lnSpc>
                <a:spcPct val="200000"/>
              </a:lnSpc>
            </a:pPr>
            <a:r>
              <a:rPr lang="en-US" sz="2400" b="1" dirty="0">
                <a:sym typeface="+mn-ea"/>
              </a:rPr>
              <a:t>The Major Factors in Dimensioning a Battery Energy Storage System</a:t>
            </a:r>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hteck 17"/>
          <p:cNvSpPr/>
          <p:nvPr/>
        </p:nvSpPr>
        <p:spPr>
          <a:xfrm>
            <a:off x="-7747" y="6580056"/>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Slide Number Placeholder 5"/>
          <p:cNvSpPr>
            <a:spLocks noGrp="1"/>
          </p:cNvSpPr>
          <p:nvPr>
            <p:ph type="sldNum" sz="quarter" idx="12"/>
          </p:nvPr>
        </p:nvSpPr>
        <p:spPr>
          <a:xfrm>
            <a:off x="2845745" y="6621929"/>
            <a:ext cx="438631" cy="258834"/>
          </a:xfrm>
        </p:spPr>
        <p:txBody>
          <a:bodyPr/>
          <a:lstStyle/>
          <a:p>
            <a:fld id="{013F6232-4F06-48BA-8F69-BF531F607829}" type="slidenum">
              <a:rPr lang="en-GB" sz="1400" smtClean="0">
                <a:solidFill>
                  <a:schemeClr val="bg1"/>
                </a:solidFill>
              </a:rPr>
              <a:t>163</a:t>
            </a:fld>
            <a:endParaRPr lang="en-GB" sz="1400" dirty="0">
              <a:solidFill>
                <a:schemeClr val="bg1"/>
              </a:solidFill>
            </a:endParaRPr>
          </a:p>
        </p:txBody>
      </p:sp>
      <p:sp>
        <p:nvSpPr>
          <p:cNvPr id="14" name="TextBox 13"/>
          <p:cNvSpPr txBox="1"/>
          <p:nvPr/>
        </p:nvSpPr>
        <p:spPr>
          <a:xfrm>
            <a:off x="5161802" y="6597767"/>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6" name="TextBox 15"/>
          <p:cNvSpPr txBox="1"/>
          <p:nvPr/>
        </p:nvSpPr>
        <p:spPr>
          <a:xfrm>
            <a:off x="9172575" y="6584089"/>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sp>
        <p:nvSpPr>
          <p:cNvPr id="4" name="Content Placeholder 3"/>
          <p:cNvSpPr>
            <a:spLocks noGrp="1"/>
          </p:cNvSpPr>
          <p:nvPr>
            <p:ph idx="1"/>
          </p:nvPr>
        </p:nvSpPr>
        <p:spPr>
          <a:xfrm>
            <a:off x="484505" y="1292860"/>
            <a:ext cx="11111230" cy="4882515"/>
          </a:xfrm>
        </p:spPr>
        <p:txBody>
          <a:bodyPr>
            <a:normAutofit/>
          </a:bodyPr>
          <a:lstStyle/>
          <a:p>
            <a:pPr marL="514350" indent="-514350">
              <a:buFont typeface="+mj-lt"/>
              <a:buAutoNum type="arabicPeriod" startAt="8"/>
            </a:pPr>
            <a:r>
              <a:rPr lang="en-US" b="1" dirty="0"/>
              <a:t>Energy Management System (EMS)</a:t>
            </a:r>
          </a:p>
          <a:p>
            <a:pPr lvl="1"/>
            <a:r>
              <a:rPr lang="en-US" dirty="0"/>
              <a:t>The control system that manages when and how the battery charges and discharges.</a:t>
            </a:r>
          </a:p>
          <a:p>
            <a:pPr lvl="1"/>
            <a:r>
              <a:rPr lang="en-US" sz="2400" dirty="0"/>
              <a:t>Ensures optimal use of energy from the wind turbine, maintains battery health, and integrates with the grid.</a:t>
            </a:r>
          </a:p>
          <a:p>
            <a:pPr marL="514350" indent="-514350">
              <a:buFont typeface="+mj-lt"/>
              <a:buAutoNum type="arabicPeriod" startAt="9"/>
            </a:pPr>
            <a:r>
              <a:rPr lang="en-US" b="1" dirty="0"/>
              <a:t>Location and Environmental Conditions</a:t>
            </a:r>
          </a:p>
          <a:p>
            <a:pPr lvl="1"/>
            <a:r>
              <a:rPr lang="en-US" dirty="0"/>
              <a:t>Temperature and humidity can affect battery performance.</a:t>
            </a:r>
          </a:p>
          <a:p>
            <a:pPr marL="514350" indent="-514350">
              <a:buFont typeface="+mj-lt"/>
              <a:buAutoNum type="arabicPeriod" startAt="10"/>
            </a:pPr>
            <a:r>
              <a:rPr lang="en-US" b="1" dirty="0"/>
              <a:t>Cost (Capital and Operating)</a:t>
            </a:r>
          </a:p>
          <a:p>
            <a:pPr lvl="1"/>
            <a:r>
              <a:rPr lang="en-US" dirty="0"/>
              <a:t>Includes the initial cost of the battery, installation, and maintenance costs over its lifetime.</a:t>
            </a:r>
          </a:p>
          <a:p>
            <a:pPr lvl="1"/>
            <a:r>
              <a:rPr lang="en-US" dirty="0"/>
              <a:t>Critical for economic feasibility of wind energy storage projects.</a:t>
            </a:r>
          </a:p>
          <a:p>
            <a:pPr lvl="1"/>
            <a:r>
              <a:rPr lang="en-US" sz="2000" dirty="0"/>
              <a:t>Levelized Cost of Storage (LCOS): </a:t>
            </a:r>
          </a:p>
          <a:p>
            <a:pPr marL="0" indent="0">
              <a:buNone/>
            </a:pPr>
            <a:endParaRPr lang="en-US" b="1" dirty="0"/>
          </a:p>
        </p:txBody>
      </p:sp>
      <p:grpSp>
        <p:nvGrpSpPr>
          <p:cNvPr id="21" name="Group 20"/>
          <p:cNvGrpSpPr/>
          <p:nvPr/>
        </p:nvGrpSpPr>
        <p:grpSpPr>
          <a:xfrm>
            <a:off x="4672612" y="5245720"/>
            <a:ext cx="6377717" cy="748810"/>
            <a:chOff x="5004745" y="3789604"/>
            <a:chExt cx="6377717" cy="748810"/>
          </a:xfrm>
        </p:grpSpPr>
        <p:cxnSp>
          <p:nvCxnSpPr>
            <p:cNvPr id="22" name="Straight Connector 21"/>
            <p:cNvCxnSpPr/>
            <p:nvPr/>
          </p:nvCxnSpPr>
          <p:spPr>
            <a:xfrm>
              <a:off x="7010867" y="4194457"/>
              <a:ext cx="4316291" cy="0"/>
            </a:xfrm>
            <a:prstGeom prst="line">
              <a:avLst/>
            </a:prstGeom>
          </p:spPr>
          <p:style>
            <a:lnRef idx="2">
              <a:schemeClr val="dk1"/>
            </a:lnRef>
            <a:fillRef idx="0">
              <a:schemeClr val="dk1"/>
            </a:fillRef>
            <a:effectRef idx="1">
              <a:schemeClr val="dk1"/>
            </a:effectRef>
            <a:fontRef idx="minor">
              <a:schemeClr val="tx1"/>
            </a:fontRef>
          </p:style>
        </p:cxnSp>
        <p:sp>
          <p:nvSpPr>
            <p:cNvPr id="23" name="TextBox 13"/>
            <p:cNvSpPr txBox="1"/>
            <p:nvPr/>
          </p:nvSpPr>
          <p:spPr>
            <a:xfrm>
              <a:off x="7355109" y="3789604"/>
              <a:ext cx="2545825" cy="400110"/>
            </a:xfrm>
            <a:prstGeom prst="rect">
              <a:avLst/>
            </a:prstGeom>
            <a:noFill/>
          </p:spPr>
          <p:txBody>
            <a:bodyPr wrap="none" rtlCol="0">
              <a:spAutoFit/>
            </a:bodyPr>
            <a:lstStyle/>
            <a:p>
              <a:pPr algn="ctr"/>
              <a:r>
                <a:rPr lang="en-US" sz="2000" dirty="0"/>
                <a:t>∑ Total Lifetime Costs</a:t>
              </a:r>
            </a:p>
          </p:txBody>
        </p:sp>
        <p:sp>
          <p:nvSpPr>
            <p:cNvPr id="24" name="TextBox 14"/>
            <p:cNvSpPr txBox="1"/>
            <p:nvPr/>
          </p:nvSpPr>
          <p:spPr>
            <a:xfrm>
              <a:off x="6955561" y="4138304"/>
              <a:ext cx="4426901" cy="400110"/>
            </a:xfrm>
            <a:prstGeom prst="rect">
              <a:avLst/>
            </a:prstGeom>
            <a:noFill/>
          </p:spPr>
          <p:txBody>
            <a:bodyPr wrap="square" rtlCol="0">
              <a:spAutoFit/>
            </a:bodyPr>
            <a:lstStyle/>
            <a:p>
              <a:pPr algn="ctr"/>
              <a:r>
                <a:rPr lang="en-US" sz="2000" dirty="0"/>
                <a:t>∑ Total Energy Discharged (kWh)</a:t>
              </a:r>
            </a:p>
          </p:txBody>
        </p:sp>
        <p:sp>
          <p:nvSpPr>
            <p:cNvPr id="25" name="TextBox 15"/>
            <p:cNvSpPr txBox="1"/>
            <p:nvPr/>
          </p:nvSpPr>
          <p:spPr>
            <a:xfrm>
              <a:off x="5004745" y="3989659"/>
              <a:ext cx="2957143" cy="400110"/>
            </a:xfrm>
            <a:prstGeom prst="rect">
              <a:avLst/>
            </a:prstGeom>
            <a:noFill/>
          </p:spPr>
          <p:txBody>
            <a:bodyPr wrap="square" rtlCol="0">
              <a:spAutoFit/>
            </a:bodyPr>
            <a:lstStyle/>
            <a:p>
              <a:pPr algn="ctr"/>
              <a:r>
                <a:rPr lang="en-US" sz="2000" dirty="0"/>
                <a:t>LCOS =</a:t>
              </a:r>
            </a:p>
          </p:txBody>
        </p:sp>
      </p:grpSp>
      <p:sp>
        <p:nvSpPr>
          <p:cNvPr id="26" name="TextBox 14"/>
          <p:cNvSpPr txBox="1"/>
          <p:nvPr/>
        </p:nvSpPr>
        <p:spPr>
          <a:xfrm>
            <a:off x="1029979" y="6552895"/>
            <a:ext cx="957580" cy="275590"/>
          </a:xfrm>
          <a:prstGeom prst="rect">
            <a:avLst/>
          </a:prstGeom>
          <a:noFill/>
        </p:spPr>
        <p:txBody>
          <a:bodyPr wrap="none" rtlCol="0">
            <a:spAutoFit/>
          </a:bodyPr>
          <a:lstStyle/>
          <a:p>
            <a:r>
              <a:rPr lang="en-US" altLang="it-IT" sz="1200" dirty="0">
                <a:solidFill>
                  <a:schemeClr val="bg1"/>
                </a:solidFill>
              </a:rPr>
              <a:t>04</a:t>
            </a:r>
            <a:r>
              <a:rPr lang="it-IT" sz="1200" dirty="0">
                <a:solidFill>
                  <a:schemeClr val="bg1"/>
                </a:solidFill>
              </a:rPr>
              <a:t>/</a:t>
            </a:r>
            <a:r>
              <a:rPr lang="en-US" altLang="it-IT" sz="1200" dirty="0">
                <a:solidFill>
                  <a:schemeClr val="bg1"/>
                </a:solidFill>
              </a:rPr>
              <a:t>11</a:t>
            </a:r>
            <a:r>
              <a:rPr lang="it-IT" sz="1200" dirty="0">
                <a:solidFill>
                  <a:schemeClr val="bg1"/>
                </a:solidFill>
              </a:rPr>
              <a:t>/2025</a:t>
            </a:r>
          </a:p>
        </p:txBody>
      </p:sp>
    </p:spTree>
    <p:extLst>
      <p:ext uri="{BB962C8B-B14F-4D97-AF65-F5344CB8AC3E}">
        <p14:creationId xmlns:p14="http://schemas.microsoft.com/office/powerpoint/2010/main" val="7066576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p:cNvSpPr>
            <a:spLocks noGrp="1"/>
          </p:cNvSpPr>
          <p:nvPr>
            <p:ph type="title"/>
          </p:nvPr>
        </p:nvSpPr>
        <p:spPr>
          <a:xfrm>
            <a:off x="484505" y="502920"/>
            <a:ext cx="9179560" cy="712470"/>
          </a:xfrm>
        </p:spPr>
        <p:txBody>
          <a:bodyPr>
            <a:normAutofit/>
          </a:bodyPr>
          <a:lstStyle/>
          <a:p>
            <a:r>
              <a:rPr lang="en-US" b="1" dirty="0">
                <a:sym typeface="+mn-ea"/>
              </a:rPr>
              <a:t>Dimensioning of the Storage System</a:t>
            </a: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84231" y="1293111"/>
            <a:ext cx="10908796" cy="829945"/>
          </a:xfrm>
          <a:prstGeom prst="rect">
            <a:avLst/>
          </a:prstGeom>
          <a:noFill/>
        </p:spPr>
        <p:txBody>
          <a:bodyPr wrap="square" rtlCol="0">
            <a:spAutoFit/>
          </a:bodyPr>
          <a:lstStyle/>
          <a:p>
            <a:endParaRPr lang="en-US" sz="2400" b="1" dirty="0"/>
          </a:p>
          <a:p>
            <a:pPr marL="171450" indent="-171450">
              <a:buFont typeface="Wingdings" panose="05000000000000000000" pitchFamily="2" charset="2"/>
              <a:buChar char="Ø"/>
            </a:pPr>
            <a:endParaRPr lang="ar-EG" sz="2400" dirty="0"/>
          </a:p>
        </p:txBody>
      </p:sp>
      <p:sp>
        <p:nvSpPr>
          <p:cNvPr id="12" name="Rechteck 17"/>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Slide Number Placeholder 5"/>
          <p:cNvSpPr>
            <a:spLocks noGrp="1"/>
          </p:cNvSpPr>
          <p:nvPr>
            <p:ph type="sldNum" sz="quarter" idx="12"/>
          </p:nvPr>
        </p:nvSpPr>
        <p:spPr>
          <a:xfrm>
            <a:off x="2845745" y="6473765"/>
            <a:ext cx="287215" cy="365125"/>
          </a:xfrm>
        </p:spPr>
        <p:txBody>
          <a:bodyPr/>
          <a:lstStyle/>
          <a:p>
            <a:fld id="{013F6232-4F06-48BA-8F69-BF531F607829}" type="slidenum">
              <a:rPr lang="en-GB" sz="1400" smtClean="0">
                <a:solidFill>
                  <a:schemeClr val="bg1"/>
                </a:solidFill>
              </a:rPr>
              <a:t>164</a:t>
            </a:fld>
            <a:endParaRPr lang="en-GB" sz="1400" dirty="0">
              <a:solidFill>
                <a:schemeClr val="bg1"/>
              </a:solidFill>
            </a:endParaRPr>
          </a:p>
        </p:txBody>
      </p:sp>
      <p:sp>
        <p:nvSpPr>
          <p:cNvPr id="14" name="TextBox 13"/>
          <p:cNvSpPr txBox="1"/>
          <p:nvPr/>
        </p:nvSpPr>
        <p:spPr>
          <a:xfrm>
            <a:off x="5161802" y="6555894"/>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6" name="TextBox 15"/>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sp>
        <p:nvSpPr>
          <p:cNvPr id="4" name="Content Placeholder 3"/>
          <p:cNvSpPr>
            <a:spLocks noGrp="1"/>
          </p:cNvSpPr>
          <p:nvPr>
            <p:ph idx="1"/>
          </p:nvPr>
        </p:nvSpPr>
        <p:spPr>
          <a:xfrm>
            <a:off x="484505" y="1454785"/>
            <a:ext cx="10515600" cy="4351338"/>
          </a:xfrm>
        </p:spPr>
        <p:txBody>
          <a:bodyPr>
            <a:normAutofit/>
          </a:bodyPr>
          <a:lstStyle/>
          <a:p>
            <a:r>
              <a:rPr lang="en-US" b="1" dirty="0"/>
              <a:t>Assumptions</a:t>
            </a:r>
            <a:br>
              <a:rPr lang="en-US" b="1" dirty="0"/>
            </a:br>
            <a:endParaRPr lang="en-US" b="1" dirty="0"/>
          </a:p>
          <a:p>
            <a:pPr lvl="1"/>
            <a:r>
              <a:rPr lang="en-US" dirty="0"/>
              <a:t>A 5 MW rated power of the wind turbine.</a:t>
            </a:r>
          </a:p>
          <a:p>
            <a:pPr lvl="1"/>
            <a:r>
              <a:rPr lang="en-US" dirty="0"/>
              <a:t>40 % wind turbine capacity factor.</a:t>
            </a:r>
          </a:p>
          <a:p>
            <a:pPr lvl="1"/>
            <a:r>
              <a:rPr lang="en-US" dirty="0"/>
              <a:t>4 Hours desired storage time.</a:t>
            </a:r>
          </a:p>
          <a:p>
            <a:pPr lvl="1"/>
            <a:r>
              <a:rPr lang="en-US" dirty="0"/>
              <a:t>90 % round-trip efficiency.</a:t>
            </a:r>
          </a:p>
          <a:p>
            <a:pPr lvl="1"/>
            <a:r>
              <a:rPr lang="en-US" dirty="0"/>
              <a:t>6% curtailment rate of wind energy in </a:t>
            </a:r>
            <a:r>
              <a:rPr lang="en-US" dirty="0" err="1"/>
              <a:t>Qattienh</a:t>
            </a:r>
            <a:r>
              <a:rPr lang="en-US" dirty="0"/>
              <a:t>.</a:t>
            </a:r>
          </a:p>
          <a:p>
            <a:pPr lvl="1"/>
            <a:endParaRPr lang="en-US" dirty="0"/>
          </a:p>
          <a:p>
            <a:pPr marL="457200" lvl="1" indent="0">
              <a:buNone/>
            </a:pPr>
            <a:endParaRPr lang="en-US" dirty="0"/>
          </a:p>
        </p:txBody>
      </p:sp>
      <p:sp>
        <p:nvSpPr>
          <p:cNvPr id="5" name="TextBox 14"/>
          <p:cNvSpPr txBox="1"/>
          <p:nvPr/>
        </p:nvSpPr>
        <p:spPr>
          <a:xfrm>
            <a:off x="1029979" y="6552895"/>
            <a:ext cx="957580" cy="275590"/>
          </a:xfrm>
          <a:prstGeom prst="rect">
            <a:avLst/>
          </a:prstGeom>
          <a:noFill/>
        </p:spPr>
        <p:txBody>
          <a:bodyPr wrap="none" rtlCol="0">
            <a:spAutoFit/>
          </a:bodyPr>
          <a:lstStyle/>
          <a:p>
            <a:r>
              <a:rPr lang="en-US" altLang="it-IT" sz="1200" dirty="0">
                <a:solidFill>
                  <a:schemeClr val="bg1"/>
                </a:solidFill>
              </a:rPr>
              <a:t>04</a:t>
            </a:r>
            <a:r>
              <a:rPr lang="it-IT" sz="1200" dirty="0">
                <a:solidFill>
                  <a:schemeClr val="bg1"/>
                </a:solidFill>
              </a:rPr>
              <a:t>/</a:t>
            </a:r>
            <a:r>
              <a:rPr lang="en-US" altLang="it-IT" sz="1200" dirty="0">
                <a:solidFill>
                  <a:schemeClr val="bg1"/>
                </a:solidFill>
              </a:rPr>
              <a:t>11</a:t>
            </a:r>
            <a:r>
              <a:rPr lang="it-IT" sz="1200" dirty="0">
                <a:solidFill>
                  <a:schemeClr val="bg1"/>
                </a:solidFill>
              </a:rPr>
              <a:t>/2025</a:t>
            </a:r>
          </a:p>
        </p:txBody>
      </p:sp>
    </p:spTree>
    <p:extLst>
      <p:ext uri="{BB962C8B-B14F-4D97-AF65-F5344CB8AC3E}">
        <p14:creationId xmlns:p14="http://schemas.microsoft.com/office/powerpoint/2010/main" val="14833979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p:cNvSpPr>
            <a:spLocks noGrp="1"/>
          </p:cNvSpPr>
          <p:nvPr>
            <p:ph type="title"/>
          </p:nvPr>
        </p:nvSpPr>
        <p:spPr>
          <a:xfrm>
            <a:off x="170750" y="282082"/>
            <a:ext cx="11300262" cy="712728"/>
          </a:xfrm>
        </p:spPr>
        <p:txBody>
          <a:bodyPr>
            <a:normAutofit fontScale="90000"/>
          </a:bodyPr>
          <a:lstStyle/>
          <a:p>
            <a:pPr>
              <a:lnSpc>
                <a:spcPct val="200000"/>
              </a:lnSpc>
            </a:pPr>
            <a:r>
              <a:rPr lang="en-US" b="1" dirty="0">
                <a:sym typeface="+mn-ea"/>
              </a:rPr>
              <a:t>Dimensioning of the Storage System</a:t>
            </a:r>
            <a:endParaRPr lang="en-US"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hteck 17"/>
          <p:cNvSpPr/>
          <p:nvPr/>
        </p:nvSpPr>
        <p:spPr>
          <a:xfrm>
            <a:off x="-7747" y="6580056"/>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Slide Number Placeholder 5"/>
          <p:cNvSpPr>
            <a:spLocks noGrp="1"/>
          </p:cNvSpPr>
          <p:nvPr>
            <p:ph type="sldNum" sz="quarter" idx="12"/>
          </p:nvPr>
        </p:nvSpPr>
        <p:spPr>
          <a:xfrm>
            <a:off x="2845745" y="6621929"/>
            <a:ext cx="438631" cy="258834"/>
          </a:xfrm>
        </p:spPr>
        <p:txBody>
          <a:bodyPr/>
          <a:lstStyle/>
          <a:p>
            <a:fld id="{013F6232-4F06-48BA-8F69-BF531F607829}" type="slidenum">
              <a:rPr lang="en-GB" sz="1400" smtClean="0">
                <a:solidFill>
                  <a:schemeClr val="bg1"/>
                </a:solidFill>
              </a:rPr>
              <a:t>165</a:t>
            </a:fld>
            <a:endParaRPr lang="en-GB" sz="1400" dirty="0">
              <a:solidFill>
                <a:schemeClr val="bg1"/>
              </a:solidFill>
            </a:endParaRPr>
          </a:p>
        </p:txBody>
      </p:sp>
      <p:sp>
        <p:nvSpPr>
          <p:cNvPr id="14" name="TextBox 13"/>
          <p:cNvSpPr txBox="1"/>
          <p:nvPr/>
        </p:nvSpPr>
        <p:spPr>
          <a:xfrm>
            <a:off x="5161802" y="6597767"/>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5" name="TextBox 14"/>
          <p:cNvSpPr txBox="1"/>
          <p:nvPr/>
        </p:nvSpPr>
        <p:spPr>
          <a:xfrm>
            <a:off x="1029979" y="6594768"/>
            <a:ext cx="880745" cy="275590"/>
          </a:xfrm>
          <a:prstGeom prst="rect">
            <a:avLst/>
          </a:prstGeom>
          <a:noFill/>
        </p:spPr>
        <p:txBody>
          <a:bodyPr wrap="none" rtlCol="0">
            <a:spAutoFit/>
          </a:bodyPr>
          <a:lstStyle/>
          <a:p>
            <a:r>
              <a:rPr lang="ar-EG" altLang="en-US" sz="1200" dirty="0">
                <a:solidFill>
                  <a:schemeClr val="bg1"/>
                </a:solidFill>
              </a:rPr>
              <a:t>4</a:t>
            </a:r>
            <a:r>
              <a:rPr lang="it-IT" sz="1200" dirty="0">
                <a:solidFill>
                  <a:schemeClr val="bg1"/>
                </a:solidFill>
              </a:rPr>
              <a:t>/</a:t>
            </a:r>
            <a:r>
              <a:rPr lang="en-US" altLang="it-IT" sz="1200" dirty="0">
                <a:solidFill>
                  <a:schemeClr val="bg1"/>
                </a:solidFill>
              </a:rPr>
              <a:t>1</a:t>
            </a:r>
            <a:r>
              <a:rPr lang="ar-EG" altLang="en-US" sz="1200" dirty="0">
                <a:solidFill>
                  <a:schemeClr val="bg1"/>
                </a:solidFill>
              </a:rPr>
              <a:t>1</a:t>
            </a:r>
            <a:r>
              <a:rPr lang="it-IT" sz="1200" dirty="0">
                <a:solidFill>
                  <a:schemeClr val="bg1"/>
                </a:solidFill>
              </a:rPr>
              <a:t>/2025</a:t>
            </a:r>
          </a:p>
        </p:txBody>
      </p:sp>
      <p:sp>
        <p:nvSpPr>
          <p:cNvPr id="16" name="TextBox 15"/>
          <p:cNvSpPr txBox="1"/>
          <p:nvPr/>
        </p:nvSpPr>
        <p:spPr>
          <a:xfrm>
            <a:off x="9172575" y="6584089"/>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sp>
        <p:nvSpPr>
          <p:cNvPr id="3" name="Content Placeholder 2"/>
          <p:cNvSpPr>
            <a:spLocks noGrp="1"/>
          </p:cNvSpPr>
          <p:nvPr>
            <p:ph idx="1"/>
          </p:nvPr>
        </p:nvSpPr>
        <p:spPr>
          <a:xfrm>
            <a:off x="571500" y="1142365"/>
            <a:ext cx="11383645" cy="5345430"/>
          </a:xfrm>
        </p:spPr>
        <p:txBody>
          <a:bodyPr>
            <a:normAutofit/>
          </a:bodyPr>
          <a:lstStyle/>
          <a:p>
            <a:r>
              <a:rPr lang="en-US" b="1" dirty="0"/>
              <a:t>Calculation of the Annual Energy Generated by the Wind Turbine</a:t>
            </a:r>
          </a:p>
          <a:p>
            <a:pPr marL="0" indent="0">
              <a:buNone/>
            </a:pPr>
            <a:r>
              <a:rPr lang="en-US" sz="2400" dirty="0"/>
              <a:t>Annual Energy (E) = Rated Power × Capacity Factor × Hours in a Year</a:t>
            </a:r>
          </a:p>
          <a:p>
            <a:pPr marL="0" indent="0">
              <a:buNone/>
            </a:pPr>
            <a:r>
              <a:rPr lang="en-US" sz="2400" dirty="0"/>
              <a:t>Hours in a Year = 365 days × 24 hours/day = 8760 hours</a:t>
            </a:r>
          </a:p>
          <a:p>
            <a:pPr marL="0" indent="0">
              <a:buNone/>
            </a:pPr>
            <a:r>
              <a:rPr lang="en-US" sz="2400" dirty="0"/>
              <a:t>E = 5 MW × 0.40 × 8760 hours = 17,520 MWh</a:t>
            </a:r>
          </a:p>
          <a:p>
            <a:r>
              <a:rPr lang="en-US" b="1" dirty="0"/>
              <a:t>Adjust for </a:t>
            </a:r>
            <a:r>
              <a:rPr lang="en-US" b="1" dirty="0" err="1"/>
              <a:t>Qattienh</a:t>
            </a:r>
            <a:r>
              <a:rPr lang="en-US" b="1" dirty="0"/>
              <a:t> Wind Energy Curtailment rate</a:t>
            </a:r>
          </a:p>
          <a:p>
            <a:pPr marL="0" indent="0">
              <a:buNone/>
            </a:pPr>
            <a:r>
              <a:rPr lang="en-US" sz="2400" dirty="0"/>
              <a:t>Effective Annual Energy = E × (1 – Curtailment Rate)</a:t>
            </a:r>
          </a:p>
          <a:p>
            <a:pPr marL="0" indent="0">
              <a:buNone/>
            </a:pPr>
            <a:r>
              <a:rPr lang="en-US" sz="2400" dirty="0"/>
              <a:t>Curtailment Rate = 0.06</a:t>
            </a:r>
          </a:p>
          <a:p>
            <a:pPr marL="0" indent="0">
              <a:buNone/>
            </a:pPr>
            <a:r>
              <a:rPr lang="en-US" sz="2400" dirty="0"/>
              <a:t>Effective Annual Energy = 17,520 × (1 – 0.06) = 16,468.8 MWh</a:t>
            </a:r>
          </a:p>
          <a:p>
            <a:pPr marL="0" indent="0">
              <a:buNone/>
            </a:pPr>
            <a:r>
              <a:rPr lang="en-US" sz="2400" dirty="0"/>
              <a:t>Effective Daily Energy =​</a:t>
            </a:r>
          </a:p>
          <a:p>
            <a:pPr marL="0" indent="0">
              <a:buNone/>
            </a:pPr>
            <a:endParaRPr lang="en-US" b="1" dirty="0"/>
          </a:p>
          <a:p>
            <a:pPr marL="0" indent="0">
              <a:buNone/>
            </a:pPr>
            <a:endParaRPr lang="en-US" dirty="0"/>
          </a:p>
        </p:txBody>
      </p:sp>
      <p:grpSp>
        <p:nvGrpSpPr>
          <p:cNvPr id="8" name="Group 7"/>
          <p:cNvGrpSpPr/>
          <p:nvPr/>
        </p:nvGrpSpPr>
        <p:grpSpPr>
          <a:xfrm>
            <a:off x="3586309" y="4941756"/>
            <a:ext cx="2957142" cy="832565"/>
            <a:chOff x="5592598" y="2814676"/>
            <a:chExt cx="2957142" cy="832565"/>
          </a:xfrm>
        </p:grpSpPr>
        <p:cxnSp>
          <p:nvCxnSpPr>
            <p:cNvPr id="17" name="Straight Connector 16"/>
            <p:cNvCxnSpPr/>
            <p:nvPr/>
          </p:nvCxnSpPr>
          <p:spPr>
            <a:xfrm>
              <a:off x="6160475" y="3223970"/>
              <a:ext cx="2149891" cy="0"/>
            </a:xfrm>
            <a:prstGeom prst="line">
              <a:avLst/>
            </a:prstGeom>
          </p:spPr>
          <p:style>
            <a:lnRef idx="2">
              <a:schemeClr val="dk1"/>
            </a:lnRef>
            <a:fillRef idx="0">
              <a:schemeClr val="dk1"/>
            </a:fillRef>
            <a:effectRef idx="1">
              <a:schemeClr val="dk1"/>
            </a:effectRef>
            <a:fontRef idx="minor">
              <a:schemeClr val="tx1"/>
            </a:fontRef>
          </p:style>
        </p:cxnSp>
        <p:sp>
          <p:nvSpPr>
            <p:cNvPr id="18" name="TextBox 8"/>
            <p:cNvSpPr txBox="1"/>
            <p:nvPr/>
          </p:nvSpPr>
          <p:spPr>
            <a:xfrm>
              <a:off x="6020240" y="2814676"/>
              <a:ext cx="2101858" cy="461665"/>
            </a:xfrm>
            <a:prstGeom prst="rect">
              <a:avLst/>
            </a:prstGeom>
            <a:noFill/>
          </p:spPr>
          <p:txBody>
            <a:bodyPr wrap="none" rtlCol="0">
              <a:spAutoFit/>
            </a:bodyPr>
            <a:lstStyle/>
            <a:p>
              <a:pPr algn="ctr"/>
              <a:r>
                <a:rPr lang="en-US" sz="2400" dirty="0"/>
                <a:t>16,468.8 MWh</a:t>
              </a:r>
            </a:p>
          </p:txBody>
        </p:sp>
        <p:sp>
          <p:nvSpPr>
            <p:cNvPr id="20" name="TextBox 9"/>
            <p:cNvSpPr txBox="1"/>
            <p:nvPr/>
          </p:nvSpPr>
          <p:spPr>
            <a:xfrm>
              <a:off x="5592598" y="3185576"/>
              <a:ext cx="2957142" cy="461665"/>
            </a:xfrm>
            <a:prstGeom prst="rect">
              <a:avLst/>
            </a:prstGeom>
            <a:noFill/>
          </p:spPr>
          <p:txBody>
            <a:bodyPr wrap="square" rtlCol="0">
              <a:spAutoFit/>
            </a:bodyPr>
            <a:lstStyle/>
            <a:p>
              <a:pPr algn="ctr"/>
              <a:r>
                <a:rPr lang="en-US" sz="2400" dirty="0"/>
                <a:t>365</a:t>
              </a:r>
            </a:p>
          </p:txBody>
        </p:sp>
      </p:grpSp>
      <p:sp>
        <p:nvSpPr>
          <p:cNvPr id="25" name="TextBox 16"/>
          <p:cNvSpPr txBox="1"/>
          <p:nvPr/>
        </p:nvSpPr>
        <p:spPr>
          <a:xfrm>
            <a:off x="6444312" y="5100655"/>
            <a:ext cx="1911101" cy="461665"/>
          </a:xfrm>
          <a:prstGeom prst="rect">
            <a:avLst/>
          </a:prstGeom>
          <a:noFill/>
        </p:spPr>
        <p:txBody>
          <a:bodyPr wrap="none" rtlCol="0">
            <a:spAutoFit/>
          </a:bodyPr>
          <a:lstStyle/>
          <a:p>
            <a:r>
              <a:rPr lang="en-US" sz="2400" dirty="0"/>
              <a:t>≈ 45.12 MWh</a:t>
            </a:r>
          </a:p>
        </p:txBody>
      </p:sp>
    </p:spTree>
    <p:extLst>
      <p:ext uri="{BB962C8B-B14F-4D97-AF65-F5344CB8AC3E}">
        <p14:creationId xmlns:p14="http://schemas.microsoft.com/office/powerpoint/2010/main" val="40182258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p:cNvSpPr>
            <a:spLocks noGrp="1"/>
          </p:cNvSpPr>
          <p:nvPr>
            <p:ph type="title"/>
          </p:nvPr>
        </p:nvSpPr>
        <p:spPr>
          <a:xfrm>
            <a:off x="398780" y="473710"/>
            <a:ext cx="8934450" cy="712470"/>
          </a:xfrm>
        </p:spPr>
        <p:txBody>
          <a:bodyPr>
            <a:normAutofit/>
          </a:bodyPr>
          <a:lstStyle/>
          <a:p>
            <a:r>
              <a:rPr lang="en-US" b="1" dirty="0">
                <a:sym typeface="+mn-ea"/>
              </a:rPr>
              <a:t>Dimensioning of the Storage System</a:t>
            </a: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Rechteck 17"/>
          <p:cNvSpPr/>
          <p:nvPr/>
        </p:nvSpPr>
        <p:spPr>
          <a:xfrm>
            <a:off x="0"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Slide Number Placeholder 5"/>
          <p:cNvSpPr>
            <a:spLocks noGrp="1"/>
          </p:cNvSpPr>
          <p:nvPr>
            <p:ph type="sldNum" sz="quarter" idx="12"/>
          </p:nvPr>
        </p:nvSpPr>
        <p:spPr>
          <a:xfrm>
            <a:off x="2853492" y="6580056"/>
            <a:ext cx="438631" cy="258834"/>
          </a:xfrm>
        </p:spPr>
        <p:txBody>
          <a:bodyPr/>
          <a:lstStyle/>
          <a:p>
            <a:fld id="{013F6232-4F06-48BA-8F69-BF531F607829}" type="slidenum">
              <a:rPr lang="en-GB" sz="1400" smtClean="0">
                <a:solidFill>
                  <a:schemeClr val="bg1"/>
                </a:solidFill>
              </a:rPr>
              <a:t>166</a:t>
            </a:fld>
            <a:endParaRPr lang="en-GB" sz="1400" dirty="0">
              <a:solidFill>
                <a:schemeClr val="bg1"/>
              </a:solidFill>
            </a:endParaRPr>
          </a:p>
        </p:txBody>
      </p:sp>
      <p:sp>
        <p:nvSpPr>
          <p:cNvPr id="15" name="TextBox 14"/>
          <p:cNvSpPr txBox="1"/>
          <p:nvPr/>
        </p:nvSpPr>
        <p:spPr>
          <a:xfrm>
            <a:off x="5169549" y="6555894"/>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6" name="TextBox 15"/>
          <p:cNvSpPr txBox="1"/>
          <p:nvPr/>
        </p:nvSpPr>
        <p:spPr>
          <a:xfrm>
            <a:off x="1037726" y="6552895"/>
            <a:ext cx="880745" cy="275590"/>
          </a:xfrm>
          <a:prstGeom prst="rect">
            <a:avLst/>
          </a:prstGeom>
          <a:noFill/>
        </p:spPr>
        <p:txBody>
          <a:bodyPr wrap="none" rtlCol="0">
            <a:spAutoFit/>
          </a:bodyPr>
          <a:lstStyle/>
          <a:p>
            <a:r>
              <a:rPr lang="ar-EG" altLang="en-US" sz="1200" dirty="0">
                <a:solidFill>
                  <a:schemeClr val="bg1"/>
                </a:solidFill>
              </a:rPr>
              <a:t>4</a:t>
            </a:r>
            <a:r>
              <a:rPr lang="it-IT" sz="1200" dirty="0">
                <a:solidFill>
                  <a:schemeClr val="bg1"/>
                </a:solidFill>
              </a:rPr>
              <a:t>/</a:t>
            </a:r>
            <a:r>
              <a:rPr lang="en-US" altLang="it-IT" sz="1200" dirty="0">
                <a:solidFill>
                  <a:schemeClr val="bg1"/>
                </a:solidFill>
              </a:rPr>
              <a:t>1</a:t>
            </a:r>
            <a:r>
              <a:rPr lang="ar-EG" altLang="en-US" sz="1200" dirty="0">
                <a:solidFill>
                  <a:schemeClr val="bg1"/>
                </a:solidFill>
              </a:rPr>
              <a:t>1</a:t>
            </a:r>
            <a:r>
              <a:rPr lang="it-IT" sz="1200" dirty="0">
                <a:solidFill>
                  <a:schemeClr val="bg1"/>
                </a:solidFill>
              </a:rPr>
              <a:t>/2025</a:t>
            </a:r>
          </a:p>
        </p:txBody>
      </p:sp>
      <p:sp>
        <p:nvSpPr>
          <p:cNvPr id="17" name="TextBox 16"/>
          <p:cNvSpPr txBox="1"/>
          <p:nvPr/>
        </p:nvSpPr>
        <p:spPr>
          <a:xfrm>
            <a:off x="9180322" y="6542216"/>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sp>
        <p:nvSpPr>
          <p:cNvPr id="3" name="Content Placeholder 2"/>
          <p:cNvSpPr>
            <a:spLocks noGrp="1"/>
          </p:cNvSpPr>
          <p:nvPr>
            <p:ph idx="1"/>
          </p:nvPr>
        </p:nvSpPr>
        <p:spPr>
          <a:xfrm>
            <a:off x="838200" y="1337945"/>
            <a:ext cx="11003915" cy="4448810"/>
          </a:xfrm>
        </p:spPr>
        <p:txBody>
          <a:bodyPr/>
          <a:lstStyle/>
          <a:p>
            <a:r>
              <a:rPr lang="en-US" b="1" dirty="0"/>
              <a:t>Calculation of </a:t>
            </a:r>
            <a:r>
              <a:rPr lang="en-US" sz="2800" b="1" dirty="0"/>
              <a:t>Battery Energy Capacity </a:t>
            </a:r>
          </a:p>
          <a:p>
            <a:pPr marL="0" indent="0">
              <a:buNone/>
            </a:pPr>
            <a:br>
              <a:rPr lang="en-US" sz="1600" dirty="0"/>
            </a:br>
            <a:endParaRPr lang="en-US" sz="2400" b="0" i="0" dirty="0">
              <a:solidFill>
                <a:srgbClr val="000000"/>
              </a:solidFill>
              <a:effectLst/>
            </a:endParaRPr>
          </a:p>
          <a:p>
            <a:endParaRPr lang="en-US" sz="2400" b="1" dirty="0"/>
          </a:p>
          <a:p>
            <a:pPr marL="0" indent="0">
              <a:buNone/>
            </a:pPr>
            <a:endParaRPr lang="en-US" sz="2800" dirty="0"/>
          </a:p>
          <a:p>
            <a:r>
              <a:rPr lang="en-US" b="1" dirty="0"/>
              <a:t>Calculation of </a:t>
            </a:r>
            <a:r>
              <a:rPr lang="en-US" sz="2800" b="1" dirty="0"/>
              <a:t>Battery Power Capacity ( Power Discharge )</a:t>
            </a:r>
          </a:p>
          <a:p>
            <a:pPr lvl="1"/>
            <a:r>
              <a:rPr lang="en-US" sz="2000" dirty="0"/>
              <a:t>Power capacity of the battery can be determined from the storage time and the energy capacity</a:t>
            </a:r>
          </a:p>
          <a:p>
            <a:pPr marL="457200" lvl="1" indent="0">
              <a:buNone/>
            </a:pPr>
            <a:endParaRPr lang="en-US" sz="2000" dirty="0"/>
          </a:p>
        </p:txBody>
      </p:sp>
      <p:grpSp>
        <p:nvGrpSpPr>
          <p:cNvPr id="31" name="Group 30"/>
          <p:cNvGrpSpPr/>
          <p:nvPr/>
        </p:nvGrpSpPr>
        <p:grpSpPr>
          <a:xfrm>
            <a:off x="1130809" y="1896322"/>
            <a:ext cx="6910952" cy="849395"/>
            <a:chOff x="3252700" y="3758908"/>
            <a:chExt cx="6910952" cy="849395"/>
          </a:xfrm>
        </p:grpSpPr>
        <p:cxnSp>
          <p:nvCxnSpPr>
            <p:cNvPr id="32" name="Straight Connector 31"/>
            <p:cNvCxnSpPr/>
            <p:nvPr/>
          </p:nvCxnSpPr>
          <p:spPr>
            <a:xfrm>
              <a:off x="7010867" y="4194457"/>
              <a:ext cx="3146588" cy="0"/>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7144876" y="3758908"/>
              <a:ext cx="3018776" cy="461665"/>
            </a:xfrm>
            <a:prstGeom prst="rect">
              <a:avLst/>
            </a:prstGeom>
            <a:noFill/>
          </p:spPr>
          <p:txBody>
            <a:bodyPr wrap="none" rtlCol="0">
              <a:spAutoFit/>
            </a:bodyPr>
            <a:lstStyle/>
            <a:p>
              <a:pPr algn="ctr"/>
              <a:r>
                <a:rPr lang="en-US" sz="2400" dirty="0"/>
                <a:t>Effective Daily Energy</a:t>
              </a:r>
            </a:p>
          </p:txBody>
        </p:sp>
        <p:sp>
          <p:nvSpPr>
            <p:cNvPr id="34" name="TextBox 33"/>
            <p:cNvSpPr txBox="1"/>
            <p:nvPr/>
          </p:nvSpPr>
          <p:spPr>
            <a:xfrm>
              <a:off x="6870659" y="4146638"/>
              <a:ext cx="3286796" cy="461665"/>
            </a:xfrm>
            <a:prstGeom prst="rect">
              <a:avLst/>
            </a:prstGeom>
            <a:noFill/>
          </p:spPr>
          <p:txBody>
            <a:bodyPr wrap="square" rtlCol="0">
              <a:spAutoFit/>
            </a:bodyPr>
            <a:lstStyle/>
            <a:p>
              <a:pPr algn="ctr"/>
              <a:r>
                <a:rPr lang="en-US" sz="2400" dirty="0"/>
                <a:t>Round-Trip Efficiency</a:t>
              </a:r>
            </a:p>
          </p:txBody>
        </p:sp>
        <p:sp>
          <p:nvSpPr>
            <p:cNvPr id="8" name="TextBox 34"/>
            <p:cNvSpPr txBox="1"/>
            <p:nvPr/>
          </p:nvSpPr>
          <p:spPr>
            <a:xfrm>
              <a:off x="3252700" y="3966910"/>
              <a:ext cx="3844766" cy="461665"/>
            </a:xfrm>
            <a:prstGeom prst="rect">
              <a:avLst/>
            </a:prstGeom>
            <a:noFill/>
          </p:spPr>
          <p:txBody>
            <a:bodyPr wrap="square" rtlCol="0">
              <a:spAutoFit/>
            </a:bodyPr>
            <a:lstStyle/>
            <a:p>
              <a:pPr algn="ctr"/>
              <a:r>
                <a:rPr lang="en-US" sz="2400" dirty="0"/>
                <a:t>Battery Energy Capacity =</a:t>
              </a:r>
            </a:p>
          </p:txBody>
        </p:sp>
      </p:grpSp>
      <p:grpSp>
        <p:nvGrpSpPr>
          <p:cNvPr id="22" name="Group 21"/>
          <p:cNvGrpSpPr/>
          <p:nvPr/>
        </p:nvGrpSpPr>
        <p:grpSpPr>
          <a:xfrm>
            <a:off x="7886643" y="1910458"/>
            <a:ext cx="2957142" cy="849395"/>
            <a:chOff x="5592598" y="2797846"/>
            <a:chExt cx="2957142" cy="849395"/>
          </a:xfrm>
        </p:grpSpPr>
        <p:cxnSp>
          <p:nvCxnSpPr>
            <p:cNvPr id="23" name="Straight Connector 22"/>
            <p:cNvCxnSpPr/>
            <p:nvPr/>
          </p:nvCxnSpPr>
          <p:spPr>
            <a:xfrm>
              <a:off x="6160475" y="3223970"/>
              <a:ext cx="2149891" cy="0"/>
            </a:xfrm>
            <a:prstGeom prst="line">
              <a:avLst/>
            </a:prstGeom>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6114550" y="2797846"/>
              <a:ext cx="2101858" cy="461665"/>
            </a:xfrm>
            <a:prstGeom prst="rect">
              <a:avLst/>
            </a:prstGeom>
            <a:noFill/>
          </p:spPr>
          <p:txBody>
            <a:bodyPr wrap="square" rtlCol="0">
              <a:spAutoFit/>
            </a:bodyPr>
            <a:lstStyle/>
            <a:p>
              <a:pPr algn="ctr"/>
              <a:r>
                <a:rPr lang="en-US" sz="2400" dirty="0"/>
                <a:t>45.12 MWh</a:t>
              </a:r>
            </a:p>
          </p:txBody>
        </p:sp>
        <p:sp>
          <p:nvSpPr>
            <p:cNvPr id="25" name="TextBox 24"/>
            <p:cNvSpPr txBox="1"/>
            <p:nvPr/>
          </p:nvSpPr>
          <p:spPr>
            <a:xfrm>
              <a:off x="5592598" y="3185576"/>
              <a:ext cx="2957142" cy="461665"/>
            </a:xfrm>
            <a:prstGeom prst="rect">
              <a:avLst/>
            </a:prstGeom>
            <a:noFill/>
          </p:spPr>
          <p:txBody>
            <a:bodyPr wrap="square" rtlCol="0">
              <a:spAutoFit/>
            </a:bodyPr>
            <a:lstStyle/>
            <a:p>
              <a:pPr algn="ctr"/>
              <a:r>
                <a:rPr lang="en-US" sz="2400" dirty="0"/>
                <a:t>0.9</a:t>
              </a:r>
            </a:p>
          </p:txBody>
        </p:sp>
      </p:grpSp>
      <p:sp>
        <p:nvSpPr>
          <p:cNvPr id="28" name="TextBox 27"/>
          <p:cNvSpPr txBox="1"/>
          <p:nvPr/>
        </p:nvSpPr>
        <p:spPr>
          <a:xfrm>
            <a:off x="8097520" y="2104390"/>
            <a:ext cx="412115" cy="438785"/>
          </a:xfrm>
          <a:prstGeom prst="rect">
            <a:avLst/>
          </a:prstGeom>
          <a:noFill/>
        </p:spPr>
        <p:txBody>
          <a:bodyPr wrap="none" rtlCol="0">
            <a:noAutofit/>
          </a:bodyPr>
          <a:lstStyle/>
          <a:p>
            <a:r>
              <a:rPr lang="en-US" sz="2400" dirty="0"/>
              <a:t>= </a:t>
            </a:r>
          </a:p>
        </p:txBody>
      </p:sp>
      <p:grpSp>
        <p:nvGrpSpPr>
          <p:cNvPr id="21" name="Group 20"/>
          <p:cNvGrpSpPr/>
          <p:nvPr/>
        </p:nvGrpSpPr>
        <p:grpSpPr>
          <a:xfrm>
            <a:off x="1433500" y="4539487"/>
            <a:ext cx="7072727" cy="849395"/>
            <a:chOff x="3252700" y="3758908"/>
            <a:chExt cx="7072727" cy="849395"/>
          </a:xfrm>
        </p:grpSpPr>
        <p:cxnSp>
          <p:nvCxnSpPr>
            <p:cNvPr id="26" name="Straight Connector 25"/>
            <p:cNvCxnSpPr/>
            <p:nvPr/>
          </p:nvCxnSpPr>
          <p:spPr>
            <a:xfrm>
              <a:off x="7010867" y="4194457"/>
              <a:ext cx="3146588" cy="0"/>
            </a:xfrm>
            <a:prstGeom prst="line">
              <a:avLst/>
            </a:prstGeom>
          </p:spPr>
          <p:style>
            <a:lnRef idx="2">
              <a:schemeClr val="dk1"/>
            </a:lnRef>
            <a:fillRef idx="0">
              <a:schemeClr val="dk1"/>
            </a:fillRef>
            <a:effectRef idx="1">
              <a:schemeClr val="dk1"/>
            </a:effectRef>
            <a:fontRef idx="minor">
              <a:schemeClr val="tx1"/>
            </a:fontRef>
          </p:style>
        </p:cxnSp>
        <p:sp>
          <p:nvSpPr>
            <p:cNvPr id="27" name="TextBox 17"/>
            <p:cNvSpPr txBox="1"/>
            <p:nvPr/>
          </p:nvSpPr>
          <p:spPr>
            <a:xfrm>
              <a:off x="6983102" y="3758908"/>
              <a:ext cx="3342325" cy="461665"/>
            </a:xfrm>
            <a:prstGeom prst="rect">
              <a:avLst/>
            </a:prstGeom>
            <a:noFill/>
          </p:spPr>
          <p:txBody>
            <a:bodyPr wrap="none" rtlCol="0">
              <a:spAutoFit/>
            </a:bodyPr>
            <a:lstStyle/>
            <a:p>
              <a:pPr algn="ctr"/>
              <a:r>
                <a:rPr lang="en-US" sz="2400" dirty="0"/>
                <a:t>Battery Energy Capacity</a:t>
              </a:r>
            </a:p>
          </p:txBody>
        </p:sp>
        <p:sp>
          <p:nvSpPr>
            <p:cNvPr id="29" name="TextBox 18"/>
            <p:cNvSpPr txBox="1"/>
            <p:nvPr/>
          </p:nvSpPr>
          <p:spPr>
            <a:xfrm>
              <a:off x="6870659" y="4146638"/>
              <a:ext cx="3286796" cy="461665"/>
            </a:xfrm>
            <a:prstGeom prst="rect">
              <a:avLst/>
            </a:prstGeom>
            <a:noFill/>
          </p:spPr>
          <p:txBody>
            <a:bodyPr wrap="square" rtlCol="0">
              <a:spAutoFit/>
            </a:bodyPr>
            <a:lstStyle/>
            <a:p>
              <a:pPr algn="ctr"/>
              <a:r>
                <a:rPr lang="en-US" sz="2400" dirty="0"/>
                <a:t>Storage Time</a:t>
              </a:r>
            </a:p>
          </p:txBody>
        </p:sp>
        <p:sp>
          <p:nvSpPr>
            <p:cNvPr id="30" name="TextBox 19"/>
            <p:cNvSpPr txBox="1"/>
            <p:nvPr/>
          </p:nvSpPr>
          <p:spPr>
            <a:xfrm>
              <a:off x="3252700" y="3966910"/>
              <a:ext cx="3844766" cy="461665"/>
            </a:xfrm>
            <a:prstGeom prst="rect">
              <a:avLst/>
            </a:prstGeom>
            <a:noFill/>
          </p:spPr>
          <p:txBody>
            <a:bodyPr wrap="square" rtlCol="0">
              <a:spAutoFit/>
            </a:bodyPr>
            <a:lstStyle/>
            <a:p>
              <a:pPr algn="ctr"/>
              <a:r>
                <a:rPr lang="en-US" sz="2400" dirty="0"/>
                <a:t>Battery Power Capacity =</a:t>
              </a:r>
            </a:p>
          </p:txBody>
        </p:sp>
      </p:grpSp>
      <p:grpSp>
        <p:nvGrpSpPr>
          <p:cNvPr id="38" name="Group 37"/>
          <p:cNvGrpSpPr/>
          <p:nvPr/>
        </p:nvGrpSpPr>
        <p:grpSpPr>
          <a:xfrm>
            <a:off x="8267117" y="4529224"/>
            <a:ext cx="2957142" cy="849395"/>
            <a:chOff x="5592598" y="2797846"/>
            <a:chExt cx="2957142" cy="849395"/>
          </a:xfrm>
        </p:grpSpPr>
        <p:cxnSp>
          <p:nvCxnSpPr>
            <p:cNvPr id="39" name="Straight Connector 38"/>
            <p:cNvCxnSpPr/>
            <p:nvPr/>
          </p:nvCxnSpPr>
          <p:spPr>
            <a:xfrm>
              <a:off x="6160475" y="3223970"/>
              <a:ext cx="2149891" cy="0"/>
            </a:xfrm>
            <a:prstGeom prst="line">
              <a:avLst/>
            </a:prstGeom>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6114550" y="2797846"/>
              <a:ext cx="2101858" cy="461665"/>
            </a:xfrm>
            <a:prstGeom prst="rect">
              <a:avLst/>
            </a:prstGeom>
            <a:noFill/>
          </p:spPr>
          <p:txBody>
            <a:bodyPr wrap="square" rtlCol="0">
              <a:spAutoFit/>
            </a:bodyPr>
            <a:lstStyle/>
            <a:p>
              <a:pPr algn="ctr"/>
              <a:r>
                <a:rPr lang="en-US" sz="2400" dirty="0"/>
                <a:t>50.13 MWh</a:t>
              </a:r>
            </a:p>
          </p:txBody>
        </p:sp>
        <p:sp>
          <p:nvSpPr>
            <p:cNvPr id="41" name="TextBox 40"/>
            <p:cNvSpPr txBox="1"/>
            <p:nvPr/>
          </p:nvSpPr>
          <p:spPr>
            <a:xfrm>
              <a:off x="5592598" y="3185576"/>
              <a:ext cx="2957142" cy="461665"/>
            </a:xfrm>
            <a:prstGeom prst="rect">
              <a:avLst/>
            </a:prstGeom>
            <a:noFill/>
          </p:spPr>
          <p:txBody>
            <a:bodyPr wrap="square" rtlCol="0">
              <a:spAutoFit/>
            </a:bodyPr>
            <a:lstStyle/>
            <a:p>
              <a:pPr algn="ctr"/>
              <a:r>
                <a:rPr lang="en-US" sz="2400" dirty="0"/>
                <a:t>4</a:t>
              </a:r>
            </a:p>
          </p:txBody>
        </p:sp>
      </p:grpSp>
      <p:sp>
        <p:nvSpPr>
          <p:cNvPr id="36" name="TextBox 35"/>
          <p:cNvSpPr txBox="1"/>
          <p:nvPr/>
        </p:nvSpPr>
        <p:spPr>
          <a:xfrm>
            <a:off x="8405502" y="4733352"/>
            <a:ext cx="412292" cy="461665"/>
          </a:xfrm>
          <a:prstGeom prst="rect">
            <a:avLst/>
          </a:prstGeom>
          <a:noFill/>
        </p:spPr>
        <p:txBody>
          <a:bodyPr wrap="none" rtlCol="0">
            <a:spAutoFit/>
          </a:bodyPr>
          <a:lstStyle/>
          <a:p>
            <a:r>
              <a:rPr lang="en-US" sz="2400" dirty="0"/>
              <a:t>= </a:t>
            </a:r>
          </a:p>
        </p:txBody>
      </p:sp>
      <p:sp>
        <p:nvSpPr>
          <p:cNvPr id="42" name="TextBox 41"/>
          <p:cNvSpPr txBox="1"/>
          <p:nvPr/>
        </p:nvSpPr>
        <p:spPr>
          <a:xfrm>
            <a:off x="1192603" y="5415074"/>
            <a:ext cx="1741182" cy="461665"/>
          </a:xfrm>
          <a:prstGeom prst="rect">
            <a:avLst/>
          </a:prstGeom>
          <a:noFill/>
        </p:spPr>
        <p:txBody>
          <a:bodyPr wrap="none" rtlCol="0">
            <a:spAutoFit/>
          </a:bodyPr>
          <a:lstStyle/>
          <a:p>
            <a:r>
              <a:rPr lang="en-US" sz="2400" dirty="0"/>
              <a:t>≈ 12.53 MW</a:t>
            </a:r>
          </a:p>
        </p:txBody>
      </p:sp>
    </p:spTree>
    <p:extLst>
      <p:ext uri="{BB962C8B-B14F-4D97-AF65-F5344CB8AC3E}">
        <p14:creationId xmlns:p14="http://schemas.microsoft.com/office/powerpoint/2010/main" val="4001475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p:cNvSpPr>
            <a:spLocks noGrp="1"/>
          </p:cNvSpPr>
          <p:nvPr>
            <p:ph type="title"/>
          </p:nvPr>
        </p:nvSpPr>
        <p:spPr>
          <a:xfrm>
            <a:off x="398780" y="473710"/>
            <a:ext cx="8934450" cy="712470"/>
          </a:xfrm>
        </p:spPr>
        <p:txBody>
          <a:bodyPr>
            <a:normAutofit/>
          </a:bodyPr>
          <a:lstStyle/>
          <a:p>
            <a:r>
              <a:rPr lang="en-US" dirty="0"/>
              <a:t>Next Presentation</a:t>
            </a:r>
            <a:r>
              <a:rPr lang="ar-EG" dirty="0"/>
              <a:t> </a:t>
            </a:r>
            <a:r>
              <a:rPr lang="en-US" dirty="0"/>
              <a:t>: Supplier</a:t>
            </a:r>
            <a:endParaRPr lang="de-DE"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Rechteck 17"/>
          <p:cNvSpPr/>
          <p:nvPr/>
        </p:nvSpPr>
        <p:spPr>
          <a:xfrm>
            <a:off x="0"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Slide Number Placeholder 5"/>
          <p:cNvSpPr>
            <a:spLocks noGrp="1"/>
          </p:cNvSpPr>
          <p:nvPr>
            <p:ph type="sldNum" sz="quarter" idx="12"/>
          </p:nvPr>
        </p:nvSpPr>
        <p:spPr>
          <a:xfrm>
            <a:off x="2853492" y="6580056"/>
            <a:ext cx="438631" cy="258834"/>
          </a:xfrm>
        </p:spPr>
        <p:txBody>
          <a:bodyPr/>
          <a:lstStyle/>
          <a:p>
            <a:fld id="{013F6232-4F06-48BA-8F69-BF531F607829}" type="slidenum">
              <a:rPr lang="en-GB" sz="1400" smtClean="0">
                <a:solidFill>
                  <a:schemeClr val="bg1"/>
                </a:solidFill>
              </a:rPr>
              <a:t>167</a:t>
            </a:fld>
            <a:endParaRPr lang="en-GB" sz="1400" dirty="0">
              <a:solidFill>
                <a:schemeClr val="bg1"/>
              </a:solidFill>
            </a:endParaRPr>
          </a:p>
        </p:txBody>
      </p:sp>
      <p:sp>
        <p:nvSpPr>
          <p:cNvPr id="15" name="TextBox 14"/>
          <p:cNvSpPr txBox="1"/>
          <p:nvPr/>
        </p:nvSpPr>
        <p:spPr>
          <a:xfrm>
            <a:off x="5169549" y="6555894"/>
            <a:ext cx="1317990" cy="276999"/>
          </a:xfrm>
          <a:prstGeom prst="rect">
            <a:avLst/>
          </a:prstGeom>
          <a:noFill/>
        </p:spPr>
        <p:txBody>
          <a:bodyPr wrap="none" rtlCol="0">
            <a:spAutoFit/>
          </a:bodyPr>
          <a:lstStyle/>
          <a:p>
            <a:r>
              <a:rPr lang="en-US" altLang="de-DE" sz="1200" dirty="0">
                <a:solidFill>
                  <a:schemeClr val="bg1"/>
                </a:solidFill>
              </a:rPr>
              <a:t>Mohamed Ahmed</a:t>
            </a:r>
            <a:endParaRPr lang="en-US" sz="1200" dirty="0">
              <a:solidFill>
                <a:schemeClr val="bg1"/>
              </a:solidFill>
            </a:endParaRPr>
          </a:p>
        </p:txBody>
      </p:sp>
      <p:sp>
        <p:nvSpPr>
          <p:cNvPr id="16" name="TextBox 15"/>
          <p:cNvSpPr txBox="1"/>
          <p:nvPr/>
        </p:nvSpPr>
        <p:spPr>
          <a:xfrm>
            <a:off x="1037726" y="6552895"/>
            <a:ext cx="880745" cy="275590"/>
          </a:xfrm>
          <a:prstGeom prst="rect">
            <a:avLst/>
          </a:prstGeom>
          <a:noFill/>
        </p:spPr>
        <p:txBody>
          <a:bodyPr wrap="none" rtlCol="0">
            <a:spAutoFit/>
          </a:bodyPr>
          <a:lstStyle/>
          <a:p>
            <a:r>
              <a:rPr lang="ar-EG" altLang="en-US" sz="1200" dirty="0">
                <a:solidFill>
                  <a:schemeClr val="bg1"/>
                </a:solidFill>
              </a:rPr>
              <a:t>4</a:t>
            </a:r>
            <a:r>
              <a:rPr lang="it-IT" sz="1200" dirty="0">
                <a:solidFill>
                  <a:schemeClr val="bg1"/>
                </a:solidFill>
              </a:rPr>
              <a:t>/</a:t>
            </a:r>
            <a:r>
              <a:rPr lang="en-US" altLang="it-IT" sz="1200" dirty="0">
                <a:solidFill>
                  <a:schemeClr val="bg1"/>
                </a:solidFill>
              </a:rPr>
              <a:t>1</a:t>
            </a:r>
            <a:r>
              <a:rPr lang="ar-EG" altLang="en-US" sz="1200" dirty="0">
                <a:solidFill>
                  <a:schemeClr val="bg1"/>
                </a:solidFill>
              </a:rPr>
              <a:t>1</a:t>
            </a:r>
            <a:r>
              <a:rPr lang="it-IT" sz="1200" dirty="0">
                <a:solidFill>
                  <a:schemeClr val="bg1"/>
                </a:solidFill>
              </a:rPr>
              <a:t>/2025</a:t>
            </a:r>
          </a:p>
        </p:txBody>
      </p:sp>
      <p:sp>
        <p:nvSpPr>
          <p:cNvPr id="17" name="TextBox 16"/>
          <p:cNvSpPr txBox="1"/>
          <p:nvPr/>
        </p:nvSpPr>
        <p:spPr>
          <a:xfrm>
            <a:off x="9180322" y="6542216"/>
            <a:ext cx="2787685" cy="276999"/>
          </a:xfrm>
          <a:prstGeom prst="rect">
            <a:avLst/>
          </a:prstGeom>
          <a:noFill/>
        </p:spPr>
        <p:txBody>
          <a:bodyPr wrap="square" rtlCol="0">
            <a:spAutoFit/>
          </a:bodyPr>
          <a:lstStyle/>
          <a:p>
            <a:r>
              <a:rPr lang="en-US" sz="1200" dirty="0">
                <a:solidFill>
                  <a:schemeClr val="bg1"/>
                </a:solidFill>
              </a:rPr>
              <a:t>Storage System Team/ Optimus Syria</a:t>
            </a:r>
          </a:p>
        </p:txBody>
      </p:sp>
      <p:sp>
        <p:nvSpPr>
          <p:cNvPr id="3" name="Content Placeholder 2"/>
          <p:cNvSpPr>
            <a:spLocks noGrp="1"/>
          </p:cNvSpPr>
          <p:nvPr>
            <p:ph idx="1"/>
          </p:nvPr>
        </p:nvSpPr>
        <p:spPr>
          <a:xfrm>
            <a:off x="398780" y="1340047"/>
            <a:ext cx="11227163" cy="4448810"/>
          </a:xfrm>
        </p:spPr>
        <p:txBody>
          <a:bodyPr/>
          <a:lstStyle/>
          <a:p>
            <a:pPr lvl="1"/>
            <a:r>
              <a:rPr lang="en-GB" sz="2200" dirty="0"/>
              <a:t>In the next presentation, we will discuss the supplier of the Battery Energy Storage System used in our project in Syria.</a:t>
            </a:r>
          </a:p>
          <a:p>
            <a:pPr lvl="1"/>
            <a:r>
              <a:rPr lang="en-GB" sz="2200" dirty="0"/>
              <a:t>We will briefly present the selected company, its product specifications, and why it was chosen for the Optimus Syria storage system.</a:t>
            </a:r>
          </a:p>
          <a:p>
            <a:pPr lvl="1"/>
            <a:r>
              <a:rPr lang="en-GB" sz="2200" dirty="0"/>
              <a:t>This part will highlight the importance of selecting reliable suppliers to ensure system efficiency and long-term performance.</a:t>
            </a:r>
            <a:endParaRPr lang="en-US" sz="2200" dirty="0"/>
          </a:p>
          <a:p>
            <a:pPr marL="0" indent="0">
              <a:buNone/>
            </a:pPr>
            <a:endParaRPr lang="en-US" sz="2400" b="1" dirty="0"/>
          </a:p>
        </p:txBody>
      </p:sp>
    </p:spTree>
    <p:extLst>
      <p:ext uri="{BB962C8B-B14F-4D97-AF65-F5344CB8AC3E}">
        <p14:creationId xmlns:p14="http://schemas.microsoft.com/office/powerpoint/2010/main" val="1003514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46954 h 1270146"/>
              <a:gd name="connsiteX1-267" fmla="*/ 2358147 w 9478107"/>
              <a:gd name="connsiteY1-268" fmla="*/ 302992 h 1270146"/>
              <a:gd name="connsiteX2-269" fmla="*/ 4457699 w 9478107"/>
              <a:gd name="connsiteY2-270" fmla="*/ 373331 h 1270146"/>
              <a:gd name="connsiteX3-271" fmla="*/ 7016261 w 9478107"/>
              <a:gd name="connsiteY3-272" fmla="*/ 338162 h 1270146"/>
              <a:gd name="connsiteX4-273" fmla="*/ 9478107 w 9478107"/>
              <a:gd name="connsiteY4-274" fmla="*/ 346954 h 1270146"/>
              <a:gd name="connsiteX5-275" fmla="*/ 9469315 w 9478107"/>
              <a:gd name="connsiteY5-276" fmla="*/ 1252562 h 1270146"/>
              <a:gd name="connsiteX6-277" fmla="*/ 7253653 w 9478107"/>
              <a:gd name="connsiteY6-278" fmla="*/ 1243769 h 1270146"/>
              <a:gd name="connsiteX7-279" fmla="*/ 4826976 w 9478107"/>
              <a:gd name="connsiteY7-280" fmla="*/ 1270146 h 1270146"/>
              <a:gd name="connsiteX8-281" fmla="*/ 2751992 w 9478107"/>
              <a:gd name="connsiteY8-282" fmla="*/ 1261354 h 1270146"/>
              <a:gd name="connsiteX9-283" fmla="*/ 0 w 9478107"/>
              <a:gd name="connsiteY9-284" fmla="*/ 1208600 h 1270146"/>
              <a:gd name="connsiteX10-285" fmla="*/ 8792 w 9478107"/>
              <a:gd name="connsiteY10-286" fmla="*/ 346954 h 1270146"/>
              <a:gd name="connsiteX0-287" fmla="*/ 8792 w 9478107"/>
              <a:gd name="connsiteY0-288" fmla="*/ 346954 h 1270146"/>
              <a:gd name="connsiteX1-289" fmla="*/ 2358147 w 9478107"/>
              <a:gd name="connsiteY1-290" fmla="*/ 302992 h 1270146"/>
              <a:gd name="connsiteX2-291" fmla="*/ 5127546 w 9478107"/>
              <a:gd name="connsiteY2-292" fmla="*/ 115678 h 1270146"/>
              <a:gd name="connsiteX3-293" fmla="*/ 7016261 w 9478107"/>
              <a:gd name="connsiteY3-294" fmla="*/ 338162 h 1270146"/>
              <a:gd name="connsiteX4-295" fmla="*/ 9478107 w 9478107"/>
              <a:gd name="connsiteY4-296" fmla="*/ 346954 h 1270146"/>
              <a:gd name="connsiteX5-297" fmla="*/ 9469315 w 9478107"/>
              <a:gd name="connsiteY5-298" fmla="*/ 1252562 h 1270146"/>
              <a:gd name="connsiteX6-299" fmla="*/ 7253653 w 9478107"/>
              <a:gd name="connsiteY6-300" fmla="*/ 1243769 h 1270146"/>
              <a:gd name="connsiteX7-301" fmla="*/ 4826976 w 9478107"/>
              <a:gd name="connsiteY7-302" fmla="*/ 1270146 h 1270146"/>
              <a:gd name="connsiteX8-303" fmla="*/ 2751992 w 9478107"/>
              <a:gd name="connsiteY8-304" fmla="*/ 1261354 h 1270146"/>
              <a:gd name="connsiteX9-305" fmla="*/ 0 w 9478107"/>
              <a:gd name="connsiteY9-306" fmla="*/ 1208600 h 1270146"/>
              <a:gd name="connsiteX10-307" fmla="*/ 8792 w 9478107"/>
              <a:gd name="connsiteY10-308" fmla="*/ 346954 h 1270146"/>
              <a:gd name="connsiteX0-309" fmla="*/ 8792 w 9478107"/>
              <a:gd name="connsiteY0-310" fmla="*/ 346954 h 1270146"/>
              <a:gd name="connsiteX1-311" fmla="*/ 2358147 w 9478107"/>
              <a:gd name="connsiteY1-312" fmla="*/ 302992 h 1270146"/>
              <a:gd name="connsiteX2-313" fmla="*/ 5127546 w 9478107"/>
              <a:gd name="connsiteY2-314" fmla="*/ 115678 h 1270146"/>
              <a:gd name="connsiteX3-315" fmla="*/ 7084613 w 9478107"/>
              <a:gd name="connsiteY3-316" fmla="*/ 724642 h 1270146"/>
              <a:gd name="connsiteX4-317" fmla="*/ 9478107 w 9478107"/>
              <a:gd name="connsiteY4-318" fmla="*/ 346954 h 1270146"/>
              <a:gd name="connsiteX5-319" fmla="*/ 9469315 w 9478107"/>
              <a:gd name="connsiteY5-320" fmla="*/ 1252562 h 1270146"/>
              <a:gd name="connsiteX6-321" fmla="*/ 7253653 w 9478107"/>
              <a:gd name="connsiteY6-322" fmla="*/ 1243769 h 1270146"/>
              <a:gd name="connsiteX7-323" fmla="*/ 4826976 w 9478107"/>
              <a:gd name="connsiteY7-324" fmla="*/ 1270146 h 1270146"/>
              <a:gd name="connsiteX8-325" fmla="*/ 2751992 w 9478107"/>
              <a:gd name="connsiteY8-326" fmla="*/ 1261354 h 1270146"/>
              <a:gd name="connsiteX9-327" fmla="*/ 0 w 9478107"/>
              <a:gd name="connsiteY9-328" fmla="*/ 1208600 h 1270146"/>
              <a:gd name="connsiteX10-329" fmla="*/ 8792 w 9478107"/>
              <a:gd name="connsiteY10-330" fmla="*/ 346954 h 1270146"/>
              <a:gd name="connsiteX0-331" fmla="*/ 8792 w 9478107"/>
              <a:gd name="connsiteY0-332" fmla="*/ 346954 h 1270146"/>
              <a:gd name="connsiteX1-333" fmla="*/ 2358147 w 9478107"/>
              <a:gd name="connsiteY1-334" fmla="*/ 302992 h 1270146"/>
              <a:gd name="connsiteX2-335" fmla="*/ 5127546 w 9478107"/>
              <a:gd name="connsiteY2-336" fmla="*/ 115678 h 1270146"/>
              <a:gd name="connsiteX3-337" fmla="*/ 7084613 w 9478107"/>
              <a:gd name="connsiteY3-338" fmla="*/ 647346 h 1270146"/>
              <a:gd name="connsiteX4-339" fmla="*/ 9478107 w 9478107"/>
              <a:gd name="connsiteY4-340" fmla="*/ 346954 h 1270146"/>
              <a:gd name="connsiteX5-341" fmla="*/ 9469315 w 9478107"/>
              <a:gd name="connsiteY5-342" fmla="*/ 1252562 h 1270146"/>
              <a:gd name="connsiteX6-343" fmla="*/ 7253653 w 9478107"/>
              <a:gd name="connsiteY6-344" fmla="*/ 1243769 h 1270146"/>
              <a:gd name="connsiteX7-345" fmla="*/ 4826976 w 9478107"/>
              <a:gd name="connsiteY7-346" fmla="*/ 1270146 h 1270146"/>
              <a:gd name="connsiteX8-347" fmla="*/ 2751992 w 9478107"/>
              <a:gd name="connsiteY8-348" fmla="*/ 1261354 h 1270146"/>
              <a:gd name="connsiteX9-349" fmla="*/ 0 w 9478107"/>
              <a:gd name="connsiteY9-350" fmla="*/ 1208600 h 1270146"/>
              <a:gd name="connsiteX10-351" fmla="*/ 8792 w 9478107"/>
              <a:gd name="connsiteY10-352" fmla="*/ 346954 h 1270146"/>
              <a:gd name="connsiteX0-353" fmla="*/ 8792 w 9478107"/>
              <a:gd name="connsiteY0-354" fmla="*/ 346954 h 1270146"/>
              <a:gd name="connsiteX1-355" fmla="*/ 2358147 w 9478107"/>
              <a:gd name="connsiteY1-356" fmla="*/ 302992 h 1270146"/>
              <a:gd name="connsiteX2-357" fmla="*/ 5127546 w 9478107"/>
              <a:gd name="connsiteY2-358" fmla="*/ 115678 h 1270146"/>
              <a:gd name="connsiteX3-359" fmla="*/ 7084613 w 9478107"/>
              <a:gd name="connsiteY3-360" fmla="*/ 647346 h 1270146"/>
              <a:gd name="connsiteX4-361" fmla="*/ 8755857 w 9478107"/>
              <a:gd name="connsiteY4-362" fmla="*/ 446231 h 1270146"/>
              <a:gd name="connsiteX5-363" fmla="*/ 9478107 w 9478107"/>
              <a:gd name="connsiteY5-364" fmla="*/ 346954 h 1270146"/>
              <a:gd name="connsiteX6-365" fmla="*/ 9469315 w 9478107"/>
              <a:gd name="connsiteY6-366" fmla="*/ 1252562 h 1270146"/>
              <a:gd name="connsiteX7-367" fmla="*/ 7253653 w 9478107"/>
              <a:gd name="connsiteY7-368" fmla="*/ 1243769 h 1270146"/>
              <a:gd name="connsiteX8-369" fmla="*/ 4826976 w 9478107"/>
              <a:gd name="connsiteY8-370" fmla="*/ 1270146 h 1270146"/>
              <a:gd name="connsiteX9-371" fmla="*/ 2751992 w 9478107"/>
              <a:gd name="connsiteY9-372" fmla="*/ 1261354 h 1270146"/>
              <a:gd name="connsiteX10-373" fmla="*/ 0 w 9478107"/>
              <a:gd name="connsiteY10-374" fmla="*/ 1208600 h 1270146"/>
              <a:gd name="connsiteX11" fmla="*/ 8792 w 9478107"/>
              <a:gd name="connsiteY11" fmla="*/ 346954 h 1270146"/>
              <a:gd name="connsiteX0-375" fmla="*/ 8792 w 9478107"/>
              <a:gd name="connsiteY0-376" fmla="*/ 346954 h 1270146"/>
              <a:gd name="connsiteX1-377" fmla="*/ 2358147 w 9478107"/>
              <a:gd name="connsiteY1-378" fmla="*/ 302992 h 1270146"/>
              <a:gd name="connsiteX2-379" fmla="*/ 5127546 w 9478107"/>
              <a:gd name="connsiteY2-380" fmla="*/ 115678 h 1270146"/>
              <a:gd name="connsiteX3-381" fmla="*/ 7084613 w 9478107"/>
              <a:gd name="connsiteY3-382" fmla="*/ 647346 h 1270146"/>
              <a:gd name="connsiteX4-383" fmla="*/ 8557637 w 9478107"/>
              <a:gd name="connsiteY4-384" fmla="*/ 716768 h 1270146"/>
              <a:gd name="connsiteX5-385" fmla="*/ 9478107 w 9478107"/>
              <a:gd name="connsiteY5-386" fmla="*/ 346954 h 1270146"/>
              <a:gd name="connsiteX6-387" fmla="*/ 9469315 w 9478107"/>
              <a:gd name="connsiteY6-388" fmla="*/ 1252562 h 1270146"/>
              <a:gd name="connsiteX7-389" fmla="*/ 7253653 w 9478107"/>
              <a:gd name="connsiteY7-390" fmla="*/ 1243769 h 1270146"/>
              <a:gd name="connsiteX8-391" fmla="*/ 4826976 w 9478107"/>
              <a:gd name="connsiteY8-392" fmla="*/ 1270146 h 1270146"/>
              <a:gd name="connsiteX9-393" fmla="*/ 2751992 w 9478107"/>
              <a:gd name="connsiteY9-394" fmla="*/ 1261354 h 1270146"/>
              <a:gd name="connsiteX10-395" fmla="*/ 0 w 9478107"/>
              <a:gd name="connsiteY10-396" fmla="*/ 1208600 h 1270146"/>
              <a:gd name="connsiteX11-397" fmla="*/ 8792 w 9478107"/>
              <a:gd name="connsiteY11-398" fmla="*/ 346954 h 1270146"/>
              <a:gd name="connsiteX0-399" fmla="*/ 15627 w 9484942"/>
              <a:gd name="connsiteY0-400" fmla="*/ 346954 h 1277035"/>
              <a:gd name="connsiteX1-401" fmla="*/ 2364982 w 9484942"/>
              <a:gd name="connsiteY1-402" fmla="*/ 302992 h 1277035"/>
              <a:gd name="connsiteX2-403" fmla="*/ 5134381 w 9484942"/>
              <a:gd name="connsiteY2-404" fmla="*/ 115678 h 1277035"/>
              <a:gd name="connsiteX3-405" fmla="*/ 7091448 w 9484942"/>
              <a:gd name="connsiteY3-406" fmla="*/ 647346 h 1277035"/>
              <a:gd name="connsiteX4-407" fmla="*/ 8564472 w 9484942"/>
              <a:gd name="connsiteY4-408" fmla="*/ 716768 h 1277035"/>
              <a:gd name="connsiteX5-409" fmla="*/ 9484942 w 9484942"/>
              <a:gd name="connsiteY5-410" fmla="*/ 346954 h 1277035"/>
              <a:gd name="connsiteX6-411" fmla="*/ 9476150 w 9484942"/>
              <a:gd name="connsiteY6-412" fmla="*/ 1252562 h 1277035"/>
              <a:gd name="connsiteX7-413" fmla="*/ 7260488 w 9484942"/>
              <a:gd name="connsiteY7-414" fmla="*/ 1243769 h 1277035"/>
              <a:gd name="connsiteX8-415" fmla="*/ 4833811 w 9484942"/>
              <a:gd name="connsiteY8-416" fmla="*/ 1270146 h 1277035"/>
              <a:gd name="connsiteX9-417" fmla="*/ 2758827 w 9484942"/>
              <a:gd name="connsiteY9-418" fmla="*/ 1261354 h 1277035"/>
              <a:gd name="connsiteX10-419" fmla="*/ 0 w 9484942"/>
              <a:gd name="connsiteY10-420" fmla="*/ 1273013 h 1277035"/>
              <a:gd name="connsiteX11-421" fmla="*/ 15627 w 9484942"/>
              <a:gd name="connsiteY11-422" fmla="*/ 346954 h 1277035"/>
              <a:gd name="connsiteX0-423" fmla="*/ 15627 w 9484942"/>
              <a:gd name="connsiteY0-424" fmla="*/ 346954 h 1300002"/>
              <a:gd name="connsiteX1-425" fmla="*/ 2364982 w 9484942"/>
              <a:gd name="connsiteY1-426" fmla="*/ 302992 h 1300002"/>
              <a:gd name="connsiteX2-427" fmla="*/ 5134381 w 9484942"/>
              <a:gd name="connsiteY2-428" fmla="*/ 115678 h 1300002"/>
              <a:gd name="connsiteX3-429" fmla="*/ 7091448 w 9484942"/>
              <a:gd name="connsiteY3-430" fmla="*/ 647346 h 1300002"/>
              <a:gd name="connsiteX4-431" fmla="*/ 8564472 w 9484942"/>
              <a:gd name="connsiteY4-432" fmla="*/ 716768 h 1300002"/>
              <a:gd name="connsiteX5-433" fmla="*/ 9484942 w 9484942"/>
              <a:gd name="connsiteY5-434" fmla="*/ 346954 h 1300002"/>
              <a:gd name="connsiteX6-435" fmla="*/ 9476150 w 9484942"/>
              <a:gd name="connsiteY6-436" fmla="*/ 1252562 h 1300002"/>
              <a:gd name="connsiteX7-437" fmla="*/ 7260488 w 9484942"/>
              <a:gd name="connsiteY7-438" fmla="*/ 1243769 h 1300002"/>
              <a:gd name="connsiteX8-439" fmla="*/ 4833811 w 9484942"/>
              <a:gd name="connsiteY8-440" fmla="*/ 1270146 h 1300002"/>
              <a:gd name="connsiteX9-441" fmla="*/ 2779333 w 9484942"/>
              <a:gd name="connsiteY9-442" fmla="*/ 1300002 h 1300002"/>
              <a:gd name="connsiteX10-443" fmla="*/ 0 w 9484942"/>
              <a:gd name="connsiteY10-444" fmla="*/ 1273013 h 1300002"/>
              <a:gd name="connsiteX11-445" fmla="*/ 15627 w 9484942"/>
              <a:gd name="connsiteY11-446" fmla="*/ 346954 h 1300002"/>
              <a:gd name="connsiteX0-447" fmla="*/ 15627 w 9484942"/>
              <a:gd name="connsiteY0-448" fmla="*/ 346954 h 1346830"/>
              <a:gd name="connsiteX1-449" fmla="*/ 2364982 w 9484942"/>
              <a:gd name="connsiteY1-450" fmla="*/ 302992 h 1346830"/>
              <a:gd name="connsiteX2-451" fmla="*/ 5134381 w 9484942"/>
              <a:gd name="connsiteY2-452" fmla="*/ 115678 h 1346830"/>
              <a:gd name="connsiteX3-453" fmla="*/ 7091448 w 9484942"/>
              <a:gd name="connsiteY3-454" fmla="*/ 647346 h 1346830"/>
              <a:gd name="connsiteX4-455" fmla="*/ 8564472 w 9484942"/>
              <a:gd name="connsiteY4-456" fmla="*/ 716768 h 1346830"/>
              <a:gd name="connsiteX5-457" fmla="*/ 9484942 w 9484942"/>
              <a:gd name="connsiteY5-458" fmla="*/ 346954 h 1346830"/>
              <a:gd name="connsiteX6-459" fmla="*/ 9476150 w 9484942"/>
              <a:gd name="connsiteY6-460" fmla="*/ 1252562 h 1346830"/>
              <a:gd name="connsiteX7-461" fmla="*/ 7267323 w 9484942"/>
              <a:gd name="connsiteY7-462" fmla="*/ 1346830 h 1346830"/>
              <a:gd name="connsiteX8-463" fmla="*/ 4833811 w 9484942"/>
              <a:gd name="connsiteY8-464" fmla="*/ 1270146 h 1346830"/>
              <a:gd name="connsiteX9-465" fmla="*/ 2779333 w 9484942"/>
              <a:gd name="connsiteY9-466" fmla="*/ 1300002 h 1346830"/>
              <a:gd name="connsiteX10-467" fmla="*/ 0 w 9484942"/>
              <a:gd name="connsiteY10-468" fmla="*/ 1273013 h 1346830"/>
              <a:gd name="connsiteX11-469" fmla="*/ 15627 w 9484942"/>
              <a:gd name="connsiteY11-470" fmla="*/ 346954 h 1346830"/>
              <a:gd name="connsiteX0-471" fmla="*/ 15627 w 9484942"/>
              <a:gd name="connsiteY0-472" fmla="*/ 346954 h 1308182"/>
              <a:gd name="connsiteX1-473" fmla="*/ 2364982 w 9484942"/>
              <a:gd name="connsiteY1-474" fmla="*/ 302992 h 1308182"/>
              <a:gd name="connsiteX2-475" fmla="*/ 5134381 w 9484942"/>
              <a:gd name="connsiteY2-476" fmla="*/ 115678 h 1308182"/>
              <a:gd name="connsiteX3-477" fmla="*/ 7091448 w 9484942"/>
              <a:gd name="connsiteY3-478" fmla="*/ 647346 h 1308182"/>
              <a:gd name="connsiteX4-479" fmla="*/ 8564472 w 9484942"/>
              <a:gd name="connsiteY4-480" fmla="*/ 716768 h 1308182"/>
              <a:gd name="connsiteX5-481" fmla="*/ 9484942 w 9484942"/>
              <a:gd name="connsiteY5-482" fmla="*/ 346954 h 1308182"/>
              <a:gd name="connsiteX6-483" fmla="*/ 9476150 w 9484942"/>
              <a:gd name="connsiteY6-484" fmla="*/ 1252562 h 1308182"/>
              <a:gd name="connsiteX7-485" fmla="*/ 7246817 w 9484942"/>
              <a:gd name="connsiteY7-486" fmla="*/ 1308182 h 1308182"/>
              <a:gd name="connsiteX8-487" fmla="*/ 4833811 w 9484942"/>
              <a:gd name="connsiteY8-488" fmla="*/ 1270146 h 1308182"/>
              <a:gd name="connsiteX9-489" fmla="*/ 2779333 w 9484942"/>
              <a:gd name="connsiteY9-490" fmla="*/ 1300002 h 1308182"/>
              <a:gd name="connsiteX10-491" fmla="*/ 0 w 9484942"/>
              <a:gd name="connsiteY10-492" fmla="*/ 1273013 h 1308182"/>
              <a:gd name="connsiteX11-493" fmla="*/ 15627 w 9484942"/>
              <a:gd name="connsiteY11-494" fmla="*/ 346954 h 1308182"/>
              <a:gd name="connsiteX0-495" fmla="*/ 15627 w 9496987"/>
              <a:gd name="connsiteY0-496" fmla="*/ 346954 h 1316976"/>
              <a:gd name="connsiteX1-497" fmla="*/ 2364982 w 9496987"/>
              <a:gd name="connsiteY1-498" fmla="*/ 302992 h 1316976"/>
              <a:gd name="connsiteX2-499" fmla="*/ 5134381 w 9496987"/>
              <a:gd name="connsiteY2-500" fmla="*/ 115678 h 1316976"/>
              <a:gd name="connsiteX3-501" fmla="*/ 7091448 w 9496987"/>
              <a:gd name="connsiteY3-502" fmla="*/ 647346 h 1316976"/>
              <a:gd name="connsiteX4-503" fmla="*/ 8564472 w 9496987"/>
              <a:gd name="connsiteY4-504" fmla="*/ 716768 h 1316976"/>
              <a:gd name="connsiteX5-505" fmla="*/ 9484942 w 9496987"/>
              <a:gd name="connsiteY5-506" fmla="*/ 346954 h 1316976"/>
              <a:gd name="connsiteX6-507" fmla="*/ 9496656 w 9496987"/>
              <a:gd name="connsiteY6-508" fmla="*/ 1316976 h 1316976"/>
              <a:gd name="connsiteX7-509" fmla="*/ 7246817 w 9496987"/>
              <a:gd name="connsiteY7-510" fmla="*/ 1308182 h 1316976"/>
              <a:gd name="connsiteX8-511" fmla="*/ 4833811 w 9496987"/>
              <a:gd name="connsiteY8-512" fmla="*/ 1270146 h 1316976"/>
              <a:gd name="connsiteX9-513" fmla="*/ 2779333 w 9496987"/>
              <a:gd name="connsiteY9-514" fmla="*/ 1300002 h 1316976"/>
              <a:gd name="connsiteX10-515" fmla="*/ 0 w 9496987"/>
              <a:gd name="connsiteY10-516" fmla="*/ 1273013 h 1316976"/>
              <a:gd name="connsiteX11-517" fmla="*/ 15627 w 9496987"/>
              <a:gd name="connsiteY11-518" fmla="*/ 346954 h 1316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97" y="connsiteY11-398"/>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1" fmla="*/ 17585 w 9486900"/>
              <a:gd name="connsiteY0-2" fmla="*/ 168095 h 1091287"/>
              <a:gd name="connsiteX1-3" fmla="*/ 2004646 w 9486900"/>
              <a:gd name="connsiteY1-4" fmla="*/ 185679 h 1091287"/>
              <a:gd name="connsiteX2-5" fmla="*/ 4466492 w 9486900"/>
              <a:gd name="connsiteY2-6" fmla="*/ 194472 h 1091287"/>
              <a:gd name="connsiteX3-7" fmla="*/ 7025054 w 9486900"/>
              <a:gd name="connsiteY3-8" fmla="*/ 159303 h 1091287"/>
              <a:gd name="connsiteX4-9" fmla="*/ 9486900 w 9486900"/>
              <a:gd name="connsiteY4-10" fmla="*/ 168095 h 1091287"/>
              <a:gd name="connsiteX5-11" fmla="*/ 9478108 w 9486900"/>
              <a:gd name="connsiteY5-12" fmla="*/ 1073703 h 1091287"/>
              <a:gd name="connsiteX6-13" fmla="*/ 7262446 w 9486900"/>
              <a:gd name="connsiteY6-14" fmla="*/ 1064910 h 1091287"/>
              <a:gd name="connsiteX7-15" fmla="*/ 4835769 w 9486900"/>
              <a:gd name="connsiteY7-16" fmla="*/ 1091287 h 1091287"/>
              <a:gd name="connsiteX8-17" fmla="*/ 2760785 w 9486900"/>
              <a:gd name="connsiteY8-18" fmla="*/ 1082495 h 1091287"/>
              <a:gd name="connsiteX9-19" fmla="*/ 0 w 9486900"/>
              <a:gd name="connsiteY9-20" fmla="*/ 1038533 h 1091287"/>
              <a:gd name="connsiteX10-21" fmla="*/ 17585 w 9486900"/>
              <a:gd name="connsiteY10-22" fmla="*/ 168095 h 1091287"/>
              <a:gd name="connsiteX0-23" fmla="*/ 17585 w 9486900"/>
              <a:gd name="connsiteY0-24" fmla="*/ 234508 h 1157700"/>
              <a:gd name="connsiteX1-25" fmla="*/ 2004646 w 9486900"/>
              <a:gd name="connsiteY1-26" fmla="*/ 252092 h 1157700"/>
              <a:gd name="connsiteX2-27" fmla="*/ 4466492 w 9486900"/>
              <a:gd name="connsiteY2-28" fmla="*/ 260885 h 1157700"/>
              <a:gd name="connsiteX3-29" fmla="*/ 7025054 w 9486900"/>
              <a:gd name="connsiteY3-30" fmla="*/ 225716 h 1157700"/>
              <a:gd name="connsiteX4-31" fmla="*/ 9486900 w 9486900"/>
              <a:gd name="connsiteY4-32" fmla="*/ 234508 h 1157700"/>
              <a:gd name="connsiteX5-33" fmla="*/ 9478108 w 9486900"/>
              <a:gd name="connsiteY5-34" fmla="*/ 1140116 h 1157700"/>
              <a:gd name="connsiteX6-35" fmla="*/ 7262446 w 9486900"/>
              <a:gd name="connsiteY6-36" fmla="*/ 1131323 h 1157700"/>
              <a:gd name="connsiteX7-37" fmla="*/ 4835769 w 9486900"/>
              <a:gd name="connsiteY7-38" fmla="*/ 1157700 h 1157700"/>
              <a:gd name="connsiteX8-39" fmla="*/ 2760785 w 9486900"/>
              <a:gd name="connsiteY8-40" fmla="*/ 1148908 h 1157700"/>
              <a:gd name="connsiteX9-41" fmla="*/ 0 w 9486900"/>
              <a:gd name="connsiteY9-42" fmla="*/ 1104946 h 1157700"/>
              <a:gd name="connsiteX10-43" fmla="*/ 17585 w 9486900"/>
              <a:gd name="connsiteY10-44" fmla="*/ 234508 h 1157700"/>
              <a:gd name="connsiteX0-45" fmla="*/ 17585 w 9486900"/>
              <a:gd name="connsiteY0-46" fmla="*/ 375168 h 1298360"/>
              <a:gd name="connsiteX1-47" fmla="*/ 2004646 w 9486900"/>
              <a:gd name="connsiteY1-48" fmla="*/ 392752 h 1298360"/>
              <a:gd name="connsiteX2-49" fmla="*/ 4466492 w 9486900"/>
              <a:gd name="connsiteY2-50" fmla="*/ 401545 h 1298360"/>
              <a:gd name="connsiteX3-51" fmla="*/ 7025054 w 9486900"/>
              <a:gd name="connsiteY3-52" fmla="*/ 366376 h 1298360"/>
              <a:gd name="connsiteX4-53" fmla="*/ 9486900 w 9486900"/>
              <a:gd name="connsiteY4-54" fmla="*/ 375168 h 1298360"/>
              <a:gd name="connsiteX5-55" fmla="*/ 9478108 w 9486900"/>
              <a:gd name="connsiteY5-56" fmla="*/ 1280776 h 1298360"/>
              <a:gd name="connsiteX6-57" fmla="*/ 7262446 w 9486900"/>
              <a:gd name="connsiteY6-58" fmla="*/ 1271983 h 1298360"/>
              <a:gd name="connsiteX7-59" fmla="*/ 4835769 w 9486900"/>
              <a:gd name="connsiteY7-60" fmla="*/ 1298360 h 1298360"/>
              <a:gd name="connsiteX8-61" fmla="*/ 2760785 w 9486900"/>
              <a:gd name="connsiteY8-62" fmla="*/ 1289568 h 1298360"/>
              <a:gd name="connsiteX9-63" fmla="*/ 0 w 9486900"/>
              <a:gd name="connsiteY9-64" fmla="*/ 1245606 h 1298360"/>
              <a:gd name="connsiteX10-65" fmla="*/ 17585 w 9486900"/>
              <a:gd name="connsiteY10-66" fmla="*/ 375168 h 1298360"/>
              <a:gd name="connsiteX0-67" fmla="*/ 17585 w 9486900"/>
              <a:gd name="connsiteY0-68" fmla="*/ 375168 h 1298360"/>
              <a:gd name="connsiteX1-69" fmla="*/ 2004646 w 9486900"/>
              <a:gd name="connsiteY1-70" fmla="*/ 392752 h 1298360"/>
              <a:gd name="connsiteX2-71" fmla="*/ 4466492 w 9486900"/>
              <a:gd name="connsiteY2-72" fmla="*/ 401545 h 1298360"/>
              <a:gd name="connsiteX3-73" fmla="*/ 7025054 w 9486900"/>
              <a:gd name="connsiteY3-74" fmla="*/ 366376 h 1298360"/>
              <a:gd name="connsiteX4-75" fmla="*/ 9486900 w 9486900"/>
              <a:gd name="connsiteY4-76" fmla="*/ 375168 h 1298360"/>
              <a:gd name="connsiteX5-77" fmla="*/ 9478108 w 9486900"/>
              <a:gd name="connsiteY5-78" fmla="*/ 1280776 h 1298360"/>
              <a:gd name="connsiteX6-79" fmla="*/ 7262446 w 9486900"/>
              <a:gd name="connsiteY6-80" fmla="*/ 1271983 h 1298360"/>
              <a:gd name="connsiteX7-81" fmla="*/ 4835769 w 9486900"/>
              <a:gd name="connsiteY7-82" fmla="*/ 1298360 h 1298360"/>
              <a:gd name="connsiteX8-83" fmla="*/ 2760785 w 9486900"/>
              <a:gd name="connsiteY8-84" fmla="*/ 1289568 h 1298360"/>
              <a:gd name="connsiteX9-85" fmla="*/ 0 w 9486900"/>
              <a:gd name="connsiteY9-86" fmla="*/ 1245606 h 1298360"/>
              <a:gd name="connsiteX10-87" fmla="*/ 17585 w 9486900"/>
              <a:gd name="connsiteY10-88" fmla="*/ 375168 h 1298360"/>
              <a:gd name="connsiteX0-89" fmla="*/ 17585 w 9486900"/>
              <a:gd name="connsiteY0-90" fmla="*/ 375168 h 1298360"/>
              <a:gd name="connsiteX1-91" fmla="*/ 2004646 w 9486900"/>
              <a:gd name="connsiteY1-92" fmla="*/ 392752 h 1298360"/>
              <a:gd name="connsiteX2-93" fmla="*/ 4466492 w 9486900"/>
              <a:gd name="connsiteY2-94" fmla="*/ 401545 h 1298360"/>
              <a:gd name="connsiteX3-95" fmla="*/ 7025054 w 9486900"/>
              <a:gd name="connsiteY3-96" fmla="*/ 366376 h 1298360"/>
              <a:gd name="connsiteX4-97" fmla="*/ 9486900 w 9486900"/>
              <a:gd name="connsiteY4-98" fmla="*/ 375168 h 1298360"/>
              <a:gd name="connsiteX5-99" fmla="*/ 9478108 w 9486900"/>
              <a:gd name="connsiteY5-100" fmla="*/ 1280776 h 1298360"/>
              <a:gd name="connsiteX6-101" fmla="*/ 7262446 w 9486900"/>
              <a:gd name="connsiteY6-102" fmla="*/ 1271983 h 1298360"/>
              <a:gd name="connsiteX7-103" fmla="*/ 4835769 w 9486900"/>
              <a:gd name="connsiteY7-104" fmla="*/ 1298360 h 1298360"/>
              <a:gd name="connsiteX8-105" fmla="*/ 2760785 w 9486900"/>
              <a:gd name="connsiteY8-106" fmla="*/ 1289568 h 1298360"/>
              <a:gd name="connsiteX9-107" fmla="*/ 0 w 9486900"/>
              <a:gd name="connsiteY9-108" fmla="*/ 1245606 h 1298360"/>
              <a:gd name="connsiteX10-109" fmla="*/ 17585 w 9486900"/>
              <a:gd name="connsiteY10-110" fmla="*/ 375168 h 1298360"/>
              <a:gd name="connsiteX0-111" fmla="*/ 17585 w 9486900"/>
              <a:gd name="connsiteY0-112" fmla="*/ 375168 h 1298360"/>
              <a:gd name="connsiteX1-113" fmla="*/ 2004646 w 9486900"/>
              <a:gd name="connsiteY1-114" fmla="*/ 392752 h 1298360"/>
              <a:gd name="connsiteX2-115" fmla="*/ 4466492 w 9486900"/>
              <a:gd name="connsiteY2-116" fmla="*/ 401545 h 1298360"/>
              <a:gd name="connsiteX3-117" fmla="*/ 7025054 w 9486900"/>
              <a:gd name="connsiteY3-118" fmla="*/ 366376 h 1298360"/>
              <a:gd name="connsiteX4-119" fmla="*/ 9486900 w 9486900"/>
              <a:gd name="connsiteY4-120" fmla="*/ 375168 h 1298360"/>
              <a:gd name="connsiteX5-121" fmla="*/ 9478108 w 9486900"/>
              <a:gd name="connsiteY5-122" fmla="*/ 1280776 h 1298360"/>
              <a:gd name="connsiteX6-123" fmla="*/ 7262446 w 9486900"/>
              <a:gd name="connsiteY6-124" fmla="*/ 1271983 h 1298360"/>
              <a:gd name="connsiteX7-125" fmla="*/ 4835769 w 9486900"/>
              <a:gd name="connsiteY7-126" fmla="*/ 1298360 h 1298360"/>
              <a:gd name="connsiteX8-127" fmla="*/ 2760785 w 9486900"/>
              <a:gd name="connsiteY8-128" fmla="*/ 1289568 h 1298360"/>
              <a:gd name="connsiteX9-129" fmla="*/ 0 w 9486900"/>
              <a:gd name="connsiteY9-130" fmla="*/ 1245606 h 1298360"/>
              <a:gd name="connsiteX10-131" fmla="*/ 17585 w 9486900"/>
              <a:gd name="connsiteY10-132" fmla="*/ 375168 h 1298360"/>
              <a:gd name="connsiteX0-133" fmla="*/ 17585 w 9486900"/>
              <a:gd name="connsiteY0-134" fmla="*/ 375168 h 1298360"/>
              <a:gd name="connsiteX1-135" fmla="*/ 2004646 w 9486900"/>
              <a:gd name="connsiteY1-136" fmla="*/ 392752 h 1298360"/>
              <a:gd name="connsiteX2-137" fmla="*/ 4466492 w 9486900"/>
              <a:gd name="connsiteY2-138" fmla="*/ 401545 h 1298360"/>
              <a:gd name="connsiteX3-139" fmla="*/ 7025054 w 9486900"/>
              <a:gd name="connsiteY3-140" fmla="*/ 366376 h 1298360"/>
              <a:gd name="connsiteX4-141" fmla="*/ 9486900 w 9486900"/>
              <a:gd name="connsiteY4-142" fmla="*/ 375168 h 1298360"/>
              <a:gd name="connsiteX5-143" fmla="*/ 9478108 w 9486900"/>
              <a:gd name="connsiteY5-144" fmla="*/ 1280776 h 1298360"/>
              <a:gd name="connsiteX6-145" fmla="*/ 7262446 w 9486900"/>
              <a:gd name="connsiteY6-146" fmla="*/ 1271983 h 1298360"/>
              <a:gd name="connsiteX7-147" fmla="*/ 4835769 w 9486900"/>
              <a:gd name="connsiteY7-148" fmla="*/ 1298360 h 1298360"/>
              <a:gd name="connsiteX8-149" fmla="*/ 2760785 w 9486900"/>
              <a:gd name="connsiteY8-150" fmla="*/ 1289568 h 1298360"/>
              <a:gd name="connsiteX9-151" fmla="*/ 0 w 9486900"/>
              <a:gd name="connsiteY9-152" fmla="*/ 1245606 h 1298360"/>
              <a:gd name="connsiteX10-153" fmla="*/ 17585 w 9486900"/>
              <a:gd name="connsiteY10-154" fmla="*/ 375168 h 1298360"/>
              <a:gd name="connsiteX0-155" fmla="*/ 17585 w 9486900"/>
              <a:gd name="connsiteY0-156" fmla="*/ 375168 h 1298360"/>
              <a:gd name="connsiteX1-157" fmla="*/ 2004646 w 9486900"/>
              <a:gd name="connsiteY1-158" fmla="*/ 392752 h 1298360"/>
              <a:gd name="connsiteX2-159" fmla="*/ 4466492 w 9486900"/>
              <a:gd name="connsiteY2-160" fmla="*/ 401545 h 1298360"/>
              <a:gd name="connsiteX3-161" fmla="*/ 7025054 w 9486900"/>
              <a:gd name="connsiteY3-162" fmla="*/ 366376 h 1298360"/>
              <a:gd name="connsiteX4-163" fmla="*/ 9486900 w 9486900"/>
              <a:gd name="connsiteY4-164" fmla="*/ 375168 h 1298360"/>
              <a:gd name="connsiteX5-165" fmla="*/ 9478108 w 9486900"/>
              <a:gd name="connsiteY5-166" fmla="*/ 1280776 h 1298360"/>
              <a:gd name="connsiteX6-167" fmla="*/ 7262446 w 9486900"/>
              <a:gd name="connsiteY6-168" fmla="*/ 1271983 h 1298360"/>
              <a:gd name="connsiteX7-169" fmla="*/ 4835769 w 9486900"/>
              <a:gd name="connsiteY7-170" fmla="*/ 1298360 h 1298360"/>
              <a:gd name="connsiteX8-171" fmla="*/ 2760785 w 9486900"/>
              <a:gd name="connsiteY8-172" fmla="*/ 1289568 h 1298360"/>
              <a:gd name="connsiteX9-173" fmla="*/ 0 w 9486900"/>
              <a:gd name="connsiteY9-174" fmla="*/ 1245606 h 1298360"/>
              <a:gd name="connsiteX10-175" fmla="*/ 17585 w 9486900"/>
              <a:gd name="connsiteY10-176" fmla="*/ 375168 h 1298360"/>
              <a:gd name="connsiteX0-177" fmla="*/ 8792 w 9478107"/>
              <a:gd name="connsiteY0-178" fmla="*/ 375168 h 1298360"/>
              <a:gd name="connsiteX1-179" fmla="*/ 1995853 w 9478107"/>
              <a:gd name="connsiteY1-180" fmla="*/ 392752 h 1298360"/>
              <a:gd name="connsiteX2-181" fmla="*/ 4457699 w 9478107"/>
              <a:gd name="connsiteY2-182" fmla="*/ 401545 h 1298360"/>
              <a:gd name="connsiteX3-183" fmla="*/ 7016261 w 9478107"/>
              <a:gd name="connsiteY3-184" fmla="*/ 366376 h 1298360"/>
              <a:gd name="connsiteX4-185" fmla="*/ 9478107 w 9478107"/>
              <a:gd name="connsiteY4-186" fmla="*/ 375168 h 1298360"/>
              <a:gd name="connsiteX5-187" fmla="*/ 9469315 w 9478107"/>
              <a:gd name="connsiteY5-188" fmla="*/ 1280776 h 1298360"/>
              <a:gd name="connsiteX6-189" fmla="*/ 7253653 w 9478107"/>
              <a:gd name="connsiteY6-190" fmla="*/ 1271983 h 1298360"/>
              <a:gd name="connsiteX7-191" fmla="*/ 4826976 w 9478107"/>
              <a:gd name="connsiteY7-192" fmla="*/ 1298360 h 1298360"/>
              <a:gd name="connsiteX8-193" fmla="*/ 2751992 w 9478107"/>
              <a:gd name="connsiteY8-194" fmla="*/ 1289568 h 1298360"/>
              <a:gd name="connsiteX9-195" fmla="*/ 0 w 9478107"/>
              <a:gd name="connsiteY9-196" fmla="*/ 1236814 h 1298360"/>
              <a:gd name="connsiteX10-197" fmla="*/ 8792 w 9478107"/>
              <a:gd name="connsiteY10-198" fmla="*/ 375168 h 1298360"/>
              <a:gd name="connsiteX0-199" fmla="*/ 8792 w 9478107"/>
              <a:gd name="connsiteY0-200" fmla="*/ 421112 h 1344304"/>
              <a:gd name="connsiteX1-201" fmla="*/ 2057399 w 9478107"/>
              <a:gd name="connsiteY1-202" fmla="*/ 377150 h 1344304"/>
              <a:gd name="connsiteX2-203" fmla="*/ 4457699 w 9478107"/>
              <a:gd name="connsiteY2-204" fmla="*/ 447489 h 1344304"/>
              <a:gd name="connsiteX3-205" fmla="*/ 7016261 w 9478107"/>
              <a:gd name="connsiteY3-206" fmla="*/ 412320 h 1344304"/>
              <a:gd name="connsiteX4-207" fmla="*/ 9478107 w 9478107"/>
              <a:gd name="connsiteY4-208" fmla="*/ 421112 h 1344304"/>
              <a:gd name="connsiteX5-209" fmla="*/ 9469315 w 9478107"/>
              <a:gd name="connsiteY5-210" fmla="*/ 1326720 h 1344304"/>
              <a:gd name="connsiteX6-211" fmla="*/ 7253653 w 9478107"/>
              <a:gd name="connsiteY6-212" fmla="*/ 1317927 h 1344304"/>
              <a:gd name="connsiteX7-213" fmla="*/ 4826976 w 9478107"/>
              <a:gd name="connsiteY7-214" fmla="*/ 1344304 h 1344304"/>
              <a:gd name="connsiteX8-215" fmla="*/ 2751992 w 9478107"/>
              <a:gd name="connsiteY8-216" fmla="*/ 1335512 h 1344304"/>
              <a:gd name="connsiteX9-217" fmla="*/ 0 w 9478107"/>
              <a:gd name="connsiteY9-218" fmla="*/ 1282758 h 1344304"/>
              <a:gd name="connsiteX10-219" fmla="*/ 8792 w 9478107"/>
              <a:gd name="connsiteY10-220" fmla="*/ 421112 h 1344304"/>
              <a:gd name="connsiteX0-221" fmla="*/ 8792 w 9478107"/>
              <a:gd name="connsiteY0-222" fmla="*/ 350485 h 1273677"/>
              <a:gd name="connsiteX1-223" fmla="*/ 2057399 w 9478107"/>
              <a:gd name="connsiteY1-224" fmla="*/ 306523 h 1273677"/>
              <a:gd name="connsiteX2-225" fmla="*/ 4457699 w 9478107"/>
              <a:gd name="connsiteY2-226" fmla="*/ 376862 h 1273677"/>
              <a:gd name="connsiteX3-227" fmla="*/ 7016261 w 9478107"/>
              <a:gd name="connsiteY3-228" fmla="*/ 341693 h 1273677"/>
              <a:gd name="connsiteX4-229" fmla="*/ 9478107 w 9478107"/>
              <a:gd name="connsiteY4-230" fmla="*/ 350485 h 1273677"/>
              <a:gd name="connsiteX5-231" fmla="*/ 9469315 w 9478107"/>
              <a:gd name="connsiteY5-232" fmla="*/ 1256093 h 1273677"/>
              <a:gd name="connsiteX6-233" fmla="*/ 7253653 w 9478107"/>
              <a:gd name="connsiteY6-234" fmla="*/ 1247300 h 1273677"/>
              <a:gd name="connsiteX7-235" fmla="*/ 4826976 w 9478107"/>
              <a:gd name="connsiteY7-236" fmla="*/ 1273677 h 1273677"/>
              <a:gd name="connsiteX8-237" fmla="*/ 2751992 w 9478107"/>
              <a:gd name="connsiteY8-238" fmla="*/ 1264885 h 1273677"/>
              <a:gd name="connsiteX9-239" fmla="*/ 0 w 9478107"/>
              <a:gd name="connsiteY9-240" fmla="*/ 1212131 h 1273677"/>
              <a:gd name="connsiteX10-241" fmla="*/ 8792 w 9478107"/>
              <a:gd name="connsiteY10-242" fmla="*/ 350485 h 1273677"/>
              <a:gd name="connsiteX0-243" fmla="*/ 8792 w 9478107"/>
              <a:gd name="connsiteY0-244" fmla="*/ 350485 h 1273677"/>
              <a:gd name="connsiteX1-245" fmla="*/ 2057399 w 9478107"/>
              <a:gd name="connsiteY1-246" fmla="*/ 306523 h 1273677"/>
              <a:gd name="connsiteX2-247" fmla="*/ 4457699 w 9478107"/>
              <a:gd name="connsiteY2-248" fmla="*/ 376862 h 1273677"/>
              <a:gd name="connsiteX3-249" fmla="*/ 7016261 w 9478107"/>
              <a:gd name="connsiteY3-250" fmla="*/ 341693 h 1273677"/>
              <a:gd name="connsiteX4-251" fmla="*/ 9478107 w 9478107"/>
              <a:gd name="connsiteY4-252" fmla="*/ 350485 h 1273677"/>
              <a:gd name="connsiteX5-253" fmla="*/ 9469315 w 9478107"/>
              <a:gd name="connsiteY5-254" fmla="*/ 1256093 h 1273677"/>
              <a:gd name="connsiteX6-255" fmla="*/ 7253653 w 9478107"/>
              <a:gd name="connsiteY6-256" fmla="*/ 1247300 h 1273677"/>
              <a:gd name="connsiteX7-257" fmla="*/ 4826976 w 9478107"/>
              <a:gd name="connsiteY7-258" fmla="*/ 1273677 h 1273677"/>
              <a:gd name="connsiteX8-259" fmla="*/ 2751992 w 9478107"/>
              <a:gd name="connsiteY8-260" fmla="*/ 1264885 h 1273677"/>
              <a:gd name="connsiteX9-261" fmla="*/ 0 w 9478107"/>
              <a:gd name="connsiteY9-262" fmla="*/ 1212131 h 1273677"/>
              <a:gd name="connsiteX10-263" fmla="*/ 8792 w 9478107"/>
              <a:gd name="connsiteY10-264" fmla="*/ 350485 h 1273677"/>
              <a:gd name="connsiteX0-265" fmla="*/ 8792 w 9478107"/>
              <a:gd name="connsiteY0-266" fmla="*/ 350485 h 1273677"/>
              <a:gd name="connsiteX1-267" fmla="*/ 2057399 w 9478107"/>
              <a:gd name="connsiteY1-268" fmla="*/ 306523 h 1273677"/>
              <a:gd name="connsiteX2-269" fmla="*/ 4457699 w 9478107"/>
              <a:gd name="connsiteY2-270" fmla="*/ 376862 h 1273677"/>
              <a:gd name="connsiteX3-271" fmla="*/ 7016261 w 9478107"/>
              <a:gd name="connsiteY3-272" fmla="*/ 341693 h 1273677"/>
              <a:gd name="connsiteX4-273" fmla="*/ 8414099 w 9478107"/>
              <a:gd name="connsiteY4-274" fmla="*/ 797823 h 1273677"/>
              <a:gd name="connsiteX5-275" fmla="*/ 9478107 w 9478107"/>
              <a:gd name="connsiteY5-276" fmla="*/ 350485 h 1273677"/>
              <a:gd name="connsiteX6-277" fmla="*/ 9469315 w 9478107"/>
              <a:gd name="connsiteY6-278" fmla="*/ 1256093 h 1273677"/>
              <a:gd name="connsiteX7-279" fmla="*/ 7253653 w 9478107"/>
              <a:gd name="connsiteY7-280" fmla="*/ 1247300 h 1273677"/>
              <a:gd name="connsiteX8-281" fmla="*/ 4826976 w 9478107"/>
              <a:gd name="connsiteY8-282" fmla="*/ 1273677 h 1273677"/>
              <a:gd name="connsiteX9-283" fmla="*/ 2751992 w 9478107"/>
              <a:gd name="connsiteY9-284" fmla="*/ 1264885 h 1273677"/>
              <a:gd name="connsiteX10-285" fmla="*/ 0 w 9478107"/>
              <a:gd name="connsiteY10-286" fmla="*/ 1212131 h 1273677"/>
              <a:gd name="connsiteX11" fmla="*/ 8792 w 9478107"/>
              <a:gd name="connsiteY11" fmla="*/ 350485 h 1273677"/>
              <a:gd name="connsiteX0-287" fmla="*/ 8792 w 9478107"/>
              <a:gd name="connsiteY0-288" fmla="*/ 463370 h 1386562"/>
              <a:gd name="connsiteX1-289" fmla="*/ 2057399 w 9478107"/>
              <a:gd name="connsiteY1-290" fmla="*/ 419408 h 1386562"/>
              <a:gd name="connsiteX2-291" fmla="*/ 4457699 w 9478107"/>
              <a:gd name="connsiteY2-292" fmla="*/ 489747 h 1386562"/>
              <a:gd name="connsiteX3-293" fmla="*/ 7009426 w 9478107"/>
              <a:gd name="connsiteY3-294" fmla="*/ 98357 h 1386562"/>
              <a:gd name="connsiteX4-295" fmla="*/ 8414099 w 9478107"/>
              <a:gd name="connsiteY4-296" fmla="*/ 910708 h 1386562"/>
              <a:gd name="connsiteX5-297" fmla="*/ 9478107 w 9478107"/>
              <a:gd name="connsiteY5-298" fmla="*/ 463370 h 1386562"/>
              <a:gd name="connsiteX6-299" fmla="*/ 9469315 w 9478107"/>
              <a:gd name="connsiteY6-300" fmla="*/ 1368978 h 1386562"/>
              <a:gd name="connsiteX7-301" fmla="*/ 7253653 w 9478107"/>
              <a:gd name="connsiteY7-302" fmla="*/ 1360185 h 1386562"/>
              <a:gd name="connsiteX8-303" fmla="*/ 4826976 w 9478107"/>
              <a:gd name="connsiteY8-304" fmla="*/ 1386562 h 1386562"/>
              <a:gd name="connsiteX9-305" fmla="*/ 2751992 w 9478107"/>
              <a:gd name="connsiteY9-306" fmla="*/ 1377770 h 1386562"/>
              <a:gd name="connsiteX10-307" fmla="*/ 0 w 9478107"/>
              <a:gd name="connsiteY10-308" fmla="*/ 1325016 h 1386562"/>
              <a:gd name="connsiteX11-309" fmla="*/ 8792 w 9478107"/>
              <a:gd name="connsiteY11-310" fmla="*/ 463370 h 1386562"/>
              <a:gd name="connsiteX0-311" fmla="*/ 8792 w 9478107"/>
              <a:gd name="connsiteY0-312" fmla="*/ 463370 h 1386562"/>
              <a:gd name="connsiteX1-313" fmla="*/ 2057399 w 9478107"/>
              <a:gd name="connsiteY1-314" fmla="*/ 419408 h 1386562"/>
              <a:gd name="connsiteX2-315" fmla="*/ 4457699 w 9478107"/>
              <a:gd name="connsiteY2-316" fmla="*/ 489747 h 1386562"/>
              <a:gd name="connsiteX3-317" fmla="*/ 7009426 w 9478107"/>
              <a:gd name="connsiteY3-318" fmla="*/ 98357 h 1386562"/>
              <a:gd name="connsiteX4-319" fmla="*/ 8414099 w 9478107"/>
              <a:gd name="connsiteY4-320" fmla="*/ 910708 h 1386562"/>
              <a:gd name="connsiteX5-321" fmla="*/ 9478107 w 9478107"/>
              <a:gd name="connsiteY5-322" fmla="*/ 463370 h 1386562"/>
              <a:gd name="connsiteX6-323" fmla="*/ 9469315 w 9478107"/>
              <a:gd name="connsiteY6-324" fmla="*/ 1368978 h 1386562"/>
              <a:gd name="connsiteX7-325" fmla="*/ 7253653 w 9478107"/>
              <a:gd name="connsiteY7-326" fmla="*/ 1360185 h 1386562"/>
              <a:gd name="connsiteX8-327" fmla="*/ 4826976 w 9478107"/>
              <a:gd name="connsiteY8-328" fmla="*/ 1386562 h 1386562"/>
              <a:gd name="connsiteX9-329" fmla="*/ 2751992 w 9478107"/>
              <a:gd name="connsiteY9-330" fmla="*/ 1377770 h 1386562"/>
              <a:gd name="connsiteX10-331" fmla="*/ 0 w 9478107"/>
              <a:gd name="connsiteY10-332" fmla="*/ 1325016 h 1386562"/>
              <a:gd name="connsiteX11-333" fmla="*/ 8792 w 9478107"/>
              <a:gd name="connsiteY11-334" fmla="*/ 463370 h 1386562"/>
              <a:gd name="connsiteX0-335" fmla="*/ 8792 w 9498612"/>
              <a:gd name="connsiteY0-336" fmla="*/ 463370 h 1386562"/>
              <a:gd name="connsiteX1-337" fmla="*/ 2057399 w 9498612"/>
              <a:gd name="connsiteY1-338" fmla="*/ 419408 h 1386562"/>
              <a:gd name="connsiteX2-339" fmla="*/ 4457699 w 9498612"/>
              <a:gd name="connsiteY2-340" fmla="*/ 489747 h 1386562"/>
              <a:gd name="connsiteX3-341" fmla="*/ 7009426 w 9498612"/>
              <a:gd name="connsiteY3-342" fmla="*/ 98357 h 1386562"/>
              <a:gd name="connsiteX4-343" fmla="*/ 8414099 w 9498612"/>
              <a:gd name="connsiteY4-344" fmla="*/ 910708 h 1386562"/>
              <a:gd name="connsiteX5-345" fmla="*/ 9498612 w 9498612"/>
              <a:gd name="connsiteY5-346" fmla="*/ 200892 h 1386562"/>
              <a:gd name="connsiteX6-347" fmla="*/ 9469315 w 9498612"/>
              <a:gd name="connsiteY6-348" fmla="*/ 1368978 h 1386562"/>
              <a:gd name="connsiteX7-349" fmla="*/ 7253653 w 9498612"/>
              <a:gd name="connsiteY7-350" fmla="*/ 1360185 h 1386562"/>
              <a:gd name="connsiteX8-351" fmla="*/ 4826976 w 9498612"/>
              <a:gd name="connsiteY8-352" fmla="*/ 1386562 h 1386562"/>
              <a:gd name="connsiteX9-353" fmla="*/ 2751992 w 9498612"/>
              <a:gd name="connsiteY9-354" fmla="*/ 1377770 h 1386562"/>
              <a:gd name="connsiteX10-355" fmla="*/ 0 w 9498612"/>
              <a:gd name="connsiteY10-356" fmla="*/ 1325016 h 1386562"/>
              <a:gd name="connsiteX11-357" fmla="*/ 8792 w 9498612"/>
              <a:gd name="connsiteY11-358" fmla="*/ 463370 h 1386562"/>
              <a:gd name="connsiteX0-359" fmla="*/ 8792 w 9498612"/>
              <a:gd name="connsiteY0-360" fmla="*/ 444298 h 1367490"/>
              <a:gd name="connsiteX1-361" fmla="*/ 2057399 w 9498612"/>
              <a:gd name="connsiteY1-362" fmla="*/ 400336 h 1367490"/>
              <a:gd name="connsiteX2-363" fmla="*/ 4320995 w 9498612"/>
              <a:gd name="connsiteY2-364" fmla="*/ 695656 h 1367490"/>
              <a:gd name="connsiteX3-365" fmla="*/ 7009426 w 9498612"/>
              <a:gd name="connsiteY3-366" fmla="*/ 79285 h 1367490"/>
              <a:gd name="connsiteX4-367" fmla="*/ 8414099 w 9498612"/>
              <a:gd name="connsiteY4-368" fmla="*/ 891636 h 1367490"/>
              <a:gd name="connsiteX5-369" fmla="*/ 9498612 w 9498612"/>
              <a:gd name="connsiteY5-370" fmla="*/ 181820 h 1367490"/>
              <a:gd name="connsiteX6-371" fmla="*/ 9469315 w 9498612"/>
              <a:gd name="connsiteY6-372" fmla="*/ 1349906 h 1367490"/>
              <a:gd name="connsiteX7-373" fmla="*/ 7253653 w 9498612"/>
              <a:gd name="connsiteY7-374" fmla="*/ 1341113 h 1367490"/>
              <a:gd name="connsiteX8-375" fmla="*/ 4826976 w 9498612"/>
              <a:gd name="connsiteY8-376" fmla="*/ 1367490 h 1367490"/>
              <a:gd name="connsiteX9-377" fmla="*/ 2751992 w 9498612"/>
              <a:gd name="connsiteY9-378" fmla="*/ 1358698 h 1367490"/>
              <a:gd name="connsiteX10-379" fmla="*/ 0 w 9498612"/>
              <a:gd name="connsiteY10-380" fmla="*/ 1305944 h 1367490"/>
              <a:gd name="connsiteX11-381" fmla="*/ 8792 w 9498612"/>
              <a:gd name="connsiteY11-382" fmla="*/ 444298 h 1367490"/>
              <a:gd name="connsiteX0-383" fmla="*/ 8792 w 9498612"/>
              <a:gd name="connsiteY0-384" fmla="*/ 428789 h 1351981"/>
              <a:gd name="connsiteX1-385" fmla="*/ 2057399 w 9498612"/>
              <a:gd name="connsiteY1-386" fmla="*/ 384827 h 1351981"/>
              <a:gd name="connsiteX2-387" fmla="*/ 3698995 w 9498612"/>
              <a:gd name="connsiteY2-388" fmla="*/ 961374 h 1351981"/>
              <a:gd name="connsiteX3-389" fmla="*/ 7009426 w 9498612"/>
              <a:gd name="connsiteY3-390" fmla="*/ 63776 h 1351981"/>
              <a:gd name="connsiteX4-391" fmla="*/ 8414099 w 9498612"/>
              <a:gd name="connsiteY4-392" fmla="*/ 876127 h 1351981"/>
              <a:gd name="connsiteX5-393" fmla="*/ 9498612 w 9498612"/>
              <a:gd name="connsiteY5-394" fmla="*/ 166311 h 1351981"/>
              <a:gd name="connsiteX6-395" fmla="*/ 9469315 w 9498612"/>
              <a:gd name="connsiteY6-396" fmla="*/ 1334397 h 1351981"/>
              <a:gd name="connsiteX7-397" fmla="*/ 7253653 w 9498612"/>
              <a:gd name="connsiteY7-398" fmla="*/ 1325604 h 1351981"/>
              <a:gd name="connsiteX8-399" fmla="*/ 4826976 w 9498612"/>
              <a:gd name="connsiteY8-400" fmla="*/ 1351981 h 1351981"/>
              <a:gd name="connsiteX9-401" fmla="*/ 2751992 w 9498612"/>
              <a:gd name="connsiteY9-402" fmla="*/ 1343189 h 1351981"/>
              <a:gd name="connsiteX10-403" fmla="*/ 0 w 9498612"/>
              <a:gd name="connsiteY10-404" fmla="*/ 1290435 h 1351981"/>
              <a:gd name="connsiteX11-405" fmla="*/ 8792 w 9498612"/>
              <a:gd name="connsiteY11-406" fmla="*/ 428789 h 1351981"/>
              <a:gd name="connsiteX0-407" fmla="*/ 8792 w 9498612"/>
              <a:gd name="connsiteY0-408" fmla="*/ 595005 h 1518197"/>
              <a:gd name="connsiteX1-409" fmla="*/ 2057399 w 9498612"/>
              <a:gd name="connsiteY1-410" fmla="*/ 551043 h 1518197"/>
              <a:gd name="connsiteX2-411" fmla="*/ 3698995 w 9498612"/>
              <a:gd name="connsiteY2-412" fmla="*/ 1127590 h 1518197"/>
              <a:gd name="connsiteX3-413" fmla="*/ 5386116 w 9498612"/>
              <a:gd name="connsiteY3-414" fmla="*/ 48678 h 1518197"/>
              <a:gd name="connsiteX4-415" fmla="*/ 7009426 w 9498612"/>
              <a:gd name="connsiteY4-416" fmla="*/ 229992 h 1518197"/>
              <a:gd name="connsiteX5-417" fmla="*/ 8414099 w 9498612"/>
              <a:gd name="connsiteY5-418" fmla="*/ 1042343 h 1518197"/>
              <a:gd name="connsiteX6-419" fmla="*/ 9498612 w 9498612"/>
              <a:gd name="connsiteY6-420" fmla="*/ 332527 h 1518197"/>
              <a:gd name="connsiteX7-421" fmla="*/ 9469315 w 9498612"/>
              <a:gd name="connsiteY7-422" fmla="*/ 1500613 h 1518197"/>
              <a:gd name="connsiteX8-423" fmla="*/ 7253653 w 9498612"/>
              <a:gd name="connsiteY8-424" fmla="*/ 1491820 h 1518197"/>
              <a:gd name="connsiteX9-425" fmla="*/ 4826976 w 9498612"/>
              <a:gd name="connsiteY9-426" fmla="*/ 1518197 h 1518197"/>
              <a:gd name="connsiteX10-427" fmla="*/ 2751992 w 9498612"/>
              <a:gd name="connsiteY10-428" fmla="*/ 1509405 h 1518197"/>
              <a:gd name="connsiteX11-429" fmla="*/ 0 w 9498612"/>
              <a:gd name="connsiteY11-430" fmla="*/ 1456651 h 1518197"/>
              <a:gd name="connsiteX12" fmla="*/ 8792 w 9498612"/>
              <a:gd name="connsiteY12" fmla="*/ 595005 h 1518197"/>
              <a:gd name="connsiteX0-431" fmla="*/ 8792 w 9498612"/>
              <a:gd name="connsiteY0-432" fmla="*/ 629716 h 1552908"/>
              <a:gd name="connsiteX1-433" fmla="*/ 2057399 w 9498612"/>
              <a:gd name="connsiteY1-434" fmla="*/ 585754 h 1552908"/>
              <a:gd name="connsiteX2-435" fmla="*/ 3698995 w 9498612"/>
              <a:gd name="connsiteY2-436" fmla="*/ 1162301 h 1552908"/>
              <a:gd name="connsiteX3-437" fmla="*/ 5386116 w 9498612"/>
              <a:gd name="connsiteY3-438" fmla="*/ 83389 h 1552908"/>
              <a:gd name="connsiteX4-439" fmla="*/ 7009426 w 9498612"/>
              <a:gd name="connsiteY4-440" fmla="*/ 264703 h 1552908"/>
              <a:gd name="connsiteX5-441" fmla="*/ 8414099 w 9498612"/>
              <a:gd name="connsiteY5-442" fmla="*/ 1077054 h 1552908"/>
              <a:gd name="connsiteX6-443" fmla="*/ 9498612 w 9498612"/>
              <a:gd name="connsiteY6-444" fmla="*/ 367238 h 1552908"/>
              <a:gd name="connsiteX7-445" fmla="*/ 9469315 w 9498612"/>
              <a:gd name="connsiteY7-446" fmla="*/ 1535324 h 1552908"/>
              <a:gd name="connsiteX8-447" fmla="*/ 7253653 w 9498612"/>
              <a:gd name="connsiteY8-448" fmla="*/ 1526531 h 1552908"/>
              <a:gd name="connsiteX9-449" fmla="*/ 4826976 w 9498612"/>
              <a:gd name="connsiteY9-450" fmla="*/ 1552908 h 1552908"/>
              <a:gd name="connsiteX10-451" fmla="*/ 2751992 w 9498612"/>
              <a:gd name="connsiteY10-452" fmla="*/ 1544116 h 1552908"/>
              <a:gd name="connsiteX11-453" fmla="*/ 0 w 9498612"/>
              <a:gd name="connsiteY11-454" fmla="*/ 1491362 h 1552908"/>
              <a:gd name="connsiteX12-455" fmla="*/ 8792 w 9498612"/>
              <a:gd name="connsiteY12-456" fmla="*/ 629716 h 1552908"/>
              <a:gd name="connsiteX0-457" fmla="*/ 8792 w 9498612"/>
              <a:gd name="connsiteY0-458" fmla="*/ 629716 h 1552908"/>
              <a:gd name="connsiteX1-459" fmla="*/ 2057399 w 9498612"/>
              <a:gd name="connsiteY1-460" fmla="*/ 585754 h 1552908"/>
              <a:gd name="connsiteX2-461" fmla="*/ 3698995 w 9498612"/>
              <a:gd name="connsiteY2-462" fmla="*/ 1162301 h 1552908"/>
              <a:gd name="connsiteX3-463" fmla="*/ 5386116 w 9498612"/>
              <a:gd name="connsiteY3-464" fmla="*/ 83389 h 1552908"/>
              <a:gd name="connsiteX4-465" fmla="*/ 7009426 w 9498612"/>
              <a:gd name="connsiteY4-466" fmla="*/ 264703 h 1552908"/>
              <a:gd name="connsiteX5-467" fmla="*/ 8414099 w 9498612"/>
              <a:gd name="connsiteY5-468" fmla="*/ 1077054 h 1552908"/>
              <a:gd name="connsiteX6-469" fmla="*/ 9498612 w 9498612"/>
              <a:gd name="connsiteY6-470" fmla="*/ 367238 h 1552908"/>
              <a:gd name="connsiteX7-471" fmla="*/ 9469315 w 9498612"/>
              <a:gd name="connsiteY7-472" fmla="*/ 1535324 h 1552908"/>
              <a:gd name="connsiteX8-473" fmla="*/ 7253653 w 9498612"/>
              <a:gd name="connsiteY8-474" fmla="*/ 1526531 h 1552908"/>
              <a:gd name="connsiteX9-475" fmla="*/ 4826976 w 9498612"/>
              <a:gd name="connsiteY9-476" fmla="*/ 1552908 h 1552908"/>
              <a:gd name="connsiteX10-477" fmla="*/ 2751992 w 9498612"/>
              <a:gd name="connsiteY10-478" fmla="*/ 1544116 h 1552908"/>
              <a:gd name="connsiteX11-479" fmla="*/ 0 w 9498612"/>
              <a:gd name="connsiteY11-480" fmla="*/ 1491362 h 1552908"/>
              <a:gd name="connsiteX12-481" fmla="*/ 8792 w 9498612"/>
              <a:gd name="connsiteY12-482" fmla="*/ 629716 h 15529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309" y="connsiteY11-310"/>
              </a:cxn>
              <a:cxn ang="0">
                <a:pos x="connsiteX12-455" y="connsiteY12-456"/>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463482" y="1401680"/>
            <a:ext cx="11239919" cy="175323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sym typeface="+mn-ea"/>
                <a:hlinkClick r:id="rId2"/>
              </a:rPr>
              <a:t>https://www.osti.gov/biblio/1847886</a:t>
            </a:r>
            <a:endParaRPr lang="ar-EG" dirty="0"/>
          </a:p>
          <a:p>
            <a:pPr marL="285750" indent="-285750">
              <a:lnSpc>
                <a:spcPct val="200000"/>
              </a:lnSpc>
              <a:buFont typeface="Wingdings" panose="05000000000000000000" pitchFamily="2" charset="2"/>
              <a:buChar char="Ø"/>
            </a:pPr>
            <a:r>
              <a:rPr lang="en-US" dirty="0">
                <a:sym typeface="+mn-ea"/>
                <a:hlinkClick r:id="rId3"/>
              </a:rPr>
              <a:t>https://www.nrel.gov/docs/fy21osti/78347.pdf</a:t>
            </a:r>
            <a:br>
              <a:rPr lang="en-US" dirty="0"/>
            </a:br>
            <a:endParaRPr lang="it-IT" dirty="0"/>
          </a:p>
        </p:txBody>
      </p:sp>
      <p:sp>
        <p:nvSpPr>
          <p:cNvPr id="2" name="Titel 1"/>
          <p:cNvSpPr>
            <a:spLocks noGrp="1"/>
          </p:cNvSpPr>
          <p:nvPr>
            <p:ph type="title"/>
          </p:nvPr>
        </p:nvSpPr>
        <p:spPr>
          <a:xfrm>
            <a:off x="298230" y="370993"/>
            <a:ext cx="10036690" cy="712728"/>
          </a:xfrm>
        </p:spPr>
        <p:txBody>
          <a:bodyPr>
            <a:normAutofit fontScale="90000"/>
          </a:bodyPr>
          <a:lstStyle/>
          <a:p>
            <a:pPr>
              <a:lnSpc>
                <a:spcPct val="200000"/>
              </a:lnSpc>
            </a:pPr>
            <a:r>
              <a:rPr lang="en-US" b="1" dirty="0"/>
              <a:t>References</a:t>
            </a:r>
            <a:endParaRPr lang="en-US" dirty="0"/>
          </a:p>
        </p:txBody>
      </p:sp>
      <p:cxnSp>
        <p:nvCxnSpPr>
          <p:cNvPr id="6" name="Straight Connector 5"/>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2" name="Rechteck 17"/>
          <p:cNvSpPr/>
          <p:nvPr/>
        </p:nvSpPr>
        <p:spPr>
          <a:xfrm>
            <a:off x="0"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de-DE" sz="1800" b="0" i="0" u="none" strike="noStrike" kern="1200" cap="none" spc="0" normalizeH="0" baseline="0" noProof="0" dirty="0">
              <a:ln>
                <a:noFill/>
              </a:ln>
              <a:solidFill>
                <a:prstClr val="white"/>
              </a:solidFill>
              <a:effectLst/>
              <a:uLnTx/>
              <a:uFillTx/>
              <a:latin typeface="Aptos"/>
              <a:ea typeface="+mn-ea"/>
              <a:cs typeface="+mn-cs"/>
            </a:endParaRPr>
          </a:p>
        </p:txBody>
      </p:sp>
      <p:sp>
        <p:nvSpPr>
          <p:cNvPr id="13" name="Slide Number Placeholder 5"/>
          <p:cNvSpPr>
            <a:spLocks noGrp="1"/>
          </p:cNvSpPr>
          <p:nvPr>
            <p:ph type="sldNum" sz="quarter" idx="12"/>
          </p:nvPr>
        </p:nvSpPr>
        <p:spPr>
          <a:xfrm>
            <a:off x="2853492" y="6580056"/>
            <a:ext cx="438631" cy="258834"/>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13F6232-4F06-48BA-8F69-BF531F607829}" type="slidenum">
              <a:rPr kumimoji="0" lang="en-GB" sz="1400" b="0" i="0" u="none" strike="noStrike" kern="1200" cap="none" spc="0" normalizeH="0" baseline="0" noProof="0" smtClean="0">
                <a:ln>
                  <a:noFill/>
                </a:ln>
                <a:solidFill>
                  <a:prstClr val="white"/>
                </a:solidFill>
                <a:effectLst/>
                <a:uLnTx/>
                <a:uFillTx/>
                <a:latin typeface="Aptos"/>
                <a:ea typeface="+mn-ea"/>
                <a:cs typeface="+mn-cs"/>
              </a:rPr>
              <a:t>168</a:t>
            </a:fld>
            <a:endParaRPr kumimoji="0" lang="en-GB" sz="1400" b="0" i="0" u="none" strike="noStrike" kern="1200" cap="none" spc="0" normalizeH="0" baseline="0" noProof="0" dirty="0">
              <a:ln>
                <a:noFill/>
              </a:ln>
              <a:solidFill>
                <a:prstClr val="white"/>
              </a:solidFill>
              <a:effectLst/>
              <a:uLnTx/>
              <a:uFillTx/>
              <a:latin typeface="Aptos"/>
              <a:ea typeface="+mn-ea"/>
              <a:cs typeface="+mn-cs"/>
            </a:endParaRPr>
          </a:p>
        </p:txBody>
      </p:sp>
      <p:sp>
        <p:nvSpPr>
          <p:cNvPr id="14" name="TextBox 13"/>
          <p:cNvSpPr txBox="1"/>
          <p:nvPr/>
        </p:nvSpPr>
        <p:spPr>
          <a:xfrm>
            <a:off x="5169549" y="6555894"/>
            <a:ext cx="131799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de-DE" sz="1200" b="0" i="0" u="none" strike="noStrike" kern="1200" cap="none" spc="0" normalizeH="0" baseline="0" noProof="0" dirty="0">
                <a:ln>
                  <a:noFill/>
                </a:ln>
                <a:solidFill>
                  <a:prstClr val="white"/>
                </a:solidFill>
                <a:effectLst/>
                <a:uLnTx/>
                <a:uFillTx/>
                <a:latin typeface="Aptos"/>
                <a:ea typeface="+mn-ea"/>
                <a:cs typeface="+mn-cs"/>
              </a:rPr>
              <a:t>Mohamed Ahmed</a:t>
            </a:r>
            <a:endParaRPr kumimoji="0" lang="en-US" sz="1200" b="0" i="0" u="none" strike="noStrike" kern="1200" cap="none" spc="0" normalizeH="0" baseline="0" noProof="0" dirty="0">
              <a:ln>
                <a:noFill/>
              </a:ln>
              <a:solidFill>
                <a:prstClr val="white"/>
              </a:solidFill>
              <a:effectLst/>
              <a:uLnTx/>
              <a:uFillTx/>
              <a:latin typeface="Aptos"/>
              <a:ea typeface="+mn-ea"/>
              <a:cs typeface="+mn-cs"/>
            </a:endParaRPr>
          </a:p>
        </p:txBody>
      </p:sp>
      <p:sp>
        <p:nvSpPr>
          <p:cNvPr id="15" name="TextBox 14"/>
          <p:cNvSpPr txBox="1"/>
          <p:nvPr/>
        </p:nvSpPr>
        <p:spPr>
          <a:xfrm>
            <a:off x="1037726" y="6552895"/>
            <a:ext cx="880745" cy="2755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ar-EG" altLang="en-US" sz="1200" b="0" i="0" u="none" strike="noStrike" kern="1200" cap="none" spc="0" normalizeH="0" baseline="0" noProof="0" dirty="0">
                <a:ln>
                  <a:noFill/>
                </a:ln>
                <a:solidFill>
                  <a:prstClr val="white"/>
                </a:solidFill>
                <a:effectLst/>
                <a:uLnTx/>
                <a:uFillTx/>
                <a:latin typeface="Aptos"/>
                <a:ea typeface="+mn-ea"/>
                <a:cs typeface="+mn-cs"/>
              </a:rPr>
              <a:t>4</a:t>
            </a:r>
            <a:r>
              <a:rPr kumimoji="0" lang="it-IT" sz="1200" b="0" i="0" u="none" strike="noStrike" kern="1200" cap="none" spc="0" normalizeH="0" baseline="0" noProof="0" dirty="0">
                <a:ln>
                  <a:noFill/>
                </a:ln>
                <a:solidFill>
                  <a:prstClr val="white"/>
                </a:solidFill>
                <a:effectLst/>
                <a:uLnTx/>
                <a:uFillTx/>
                <a:latin typeface="Aptos"/>
                <a:ea typeface="+mn-ea"/>
                <a:cs typeface="+mn-cs"/>
              </a:rPr>
              <a:t>/</a:t>
            </a:r>
            <a:r>
              <a:rPr kumimoji="0" lang="en-US" altLang="it-IT" sz="1200" b="0" i="0" u="none" strike="noStrike" kern="1200" cap="none" spc="0" normalizeH="0" baseline="0" noProof="0" dirty="0">
                <a:ln>
                  <a:noFill/>
                </a:ln>
                <a:solidFill>
                  <a:prstClr val="white"/>
                </a:solidFill>
                <a:effectLst/>
                <a:uLnTx/>
                <a:uFillTx/>
                <a:latin typeface="Aptos"/>
                <a:ea typeface="+mn-ea"/>
                <a:cs typeface="+mn-cs"/>
              </a:rPr>
              <a:t>1</a:t>
            </a:r>
            <a:r>
              <a:rPr kumimoji="0" lang="ar-EG" altLang="en-US" sz="1200" b="0" i="0" u="none" strike="noStrike" kern="1200" cap="none" spc="0" normalizeH="0" baseline="0" noProof="0" dirty="0">
                <a:ln>
                  <a:noFill/>
                </a:ln>
                <a:solidFill>
                  <a:prstClr val="white"/>
                </a:solidFill>
                <a:effectLst/>
                <a:uLnTx/>
                <a:uFillTx/>
                <a:latin typeface="Aptos"/>
                <a:ea typeface="+mn-ea"/>
                <a:cs typeface="+mn-cs"/>
              </a:rPr>
              <a:t>1</a:t>
            </a:r>
            <a:r>
              <a:rPr kumimoji="0" lang="it-IT" sz="1200" b="0" i="0" u="none" strike="noStrike" kern="1200" cap="none" spc="0" normalizeH="0" baseline="0" noProof="0" dirty="0">
                <a:ln>
                  <a:noFill/>
                </a:ln>
                <a:solidFill>
                  <a:prstClr val="white"/>
                </a:solidFill>
                <a:effectLst/>
                <a:uLnTx/>
                <a:uFillTx/>
                <a:latin typeface="Aptos"/>
                <a:ea typeface="+mn-ea"/>
                <a:cs typeface="+mn-cs"/>
              </a:rPr>
              <a:t>/2025</a:t>
            </a:r>
          </a:p>
        </p:txBody>
      </p:sp>
      <p:sp>
        <p:nvSpPr>
          <p:cNvPr id="16" name="TextBox 15"/>
          <p:cNvSpPr txBox="1"/>
          <p:nvPr/>
        </p:nvSpPr>
        <p:spPr>
          <a:xfrm>
            <a:off x="9180322" y="6542216"/>
            <a:ext cx="2787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Aptos"/>
                <a:ea typeface="+mn-ea"/>
                <a:cs typeface="+mn-cs"/>
              </a:rPr>
              <a:t>Storage System Team/ Optimus Syria</a:t>
            </a:r>
          </a:p>
        </p:txBody>
      </p:sp>
    </p:spTree>
    <p:extLst>
      <p:ext uri="{BB962C8B-B14F-4D97-AF65-F5344CB8AC3E}">
        <p14:creationId xmlns:p14="http://schemas.microsoft.com/office/powerpoint/2010/main" val="3715511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B4327-9249-18B1-5C0E-4037BB443F97}"/>
              </a:ext>
            </a:extLst>
          </p:cNvPr>
          <p:cNvSpPr>
            <a:spLocks noGrp="1"/>
          </p:cNvSpPr>
          <p:nvPr>
            <p:ph type="title"/>
          </p:nvPr>
        </p:nvSpPr>
        <p:spPr/>
        <p:txBody>
          <a:bodyPr/>
          <a:lstStyle/>
          <a:p>
            <a:r>
              <a:rPr lang="it-IT" dirty="0"/>
              <a:t>2. New </a:t>
            </a:r>
            <a:r>
              <a:rPr lang="it-IT" dirty="0" err="1"/>
              <a:t>interface</a:t>
            </a:r>
            <a:r>
              <a:rPr lang="it-IT" dirty="0"/>
              <a:t> updates</a:t>
            </a:r>
            <a:endParaRPr lang="en-GB" dirty="0"/>
          </a:p>
        </p:txBody>
      </p:sp>
      <p:sp>
        <p:nvSpPr>
          <p:cNvPr id="4" name="Date Placeholder 3">
            <a:extLst>
              <a:ext uri="{FF2B5EF4-FFF2-40B4-BE49-F238E27FC236}">
                <a16:creationId xmlns:a16="http://schemas.microsoft.com/office/drawing/2014/main" id="{8F283D1A-4C94-E009-4788-4FCBCE9535E5}"/>
              </a:ext>
            </a:extLst>
          </p:cNvPr>
          <p:cNvSpPr>
            <a:spLocks noGrp="1"/>
          </p:cNvSpPr>
          <p:nvPr>
            <p:ph type="dt" sz="half" idx="19"/>
          </p:nvPr>
        </p:nvSpPr>
        <p:spPr/>
        <p:txBody>
          <a:bodyPr/>
          <a:lstStyle/>
          <a:p>
            <a:fld id="{02AEE8E4-D792-40D2-B8D4-0007E21A0CF8}" type="datetime1">
              <a:rPr lang="en-GB" smtClean="0"/>
              <a:t>03/11/2025</a:t>
            </a:fld>
            <a:endParaRPr lang="en-GB" dirty="0"/>
          </a:p>
        </p:txBody>
      </p:sp>
      <p:sp>
        <p:nvSpPr>
          <p:cNvPr id="5" name="Footer Placeholder 4">
            <a:extLst>
              <a:ext uri="{FF2B5EF4-FFF2-40B4-BE49-F238E27FC236}">
                <a16:creationId xmlns:a16="http://schemas.microsoft.com/office/drawing/2014/main" id="{77001AF1-8AFA-89C9-7E7B-22FCFB59FFDD}"/>
              </a:ext>
            </a:extLst>
          </p:cNvPr>
          <p:cNvSpPr>
            <a:spLocks noGrp="1"/>
          </p:cNvSpPr>
          <p:nvPr>
            <p:ph type="ftr" sz="quarter" idx="20"/>
          </p:nvPr>
        </p:nvSpPr>
        <p:spPr/>
        <p:txBody>
          <a:bodyPr/>
          <a:lstStyle/>
          <a:p>
            <a:r>
              <a:rPr lang="en-GB" dirty="0"/>
              <a:t>Management Team - SI / Optimus Syria</a:t>
            </a:r>
          </a:p>
        </p:txBody>
      </p:sp>
      <p:sp>
        <p:nvSpPr>
          <p:cNvPr id="6" name="Slide Number Placeholder 5">
            <a:extLst>
              <a:ext uri="{FF2B5EF4-FFF2-40B4-BE49-F238E27FC236}">
                <a16:creationId xmlns:a16="http://schemas.microsoft.com/office/drawing/2014/main" id="{C4327720-B492-F2AB-692E-567C019DA9A4}"/>
              </a:ext>
            </a:extLst>
          </p:cNvPr>
          <p:cNvSpPr>
            <a:spLocks noGrp="1"/>
          </p:cNvSpPr>
          <p:nvPr>
            <p:ph type="sldNum" sz="quarter" idx="21"/>
          </p:nvPr>
        </p:nvSpPr>
        <p:spPr/>
        <p:txBody>
          <a:bodyPr/>
          <a:lstStyle/>
          <a:p>
            <a:fld id="{013F6232-4F06-48BA-8F69-BF531F607829}" type="slidenum">
              <a:rPr lang="en-GB" smtClean="0"/>
              <a:pPr/>
              <a:t>17</a:t>
            </a:fld>
            <a:endParaRPr lang="en-GB" dirty="0"/>
          </a:p>
        </p:txBody>
      </p:sp>
      <p:sp>
        <p:nvSpPr>
          <p:cNvPr id="7" name="Text Placeholder 6">
            <a:extLst>
              <a:ext uri="{FF2B5EF4-FFF2-40B4-BE49-F238E27FC236}">
                <a16:creationId xmlns:a16="http://schemas.microsoft.com/office/drawing/2014/main" id="{4565272D-9FD0-996A-46B4-8E29C5F98224}"/>
              </a:ext>
            </a:extLst>
          </p:cNvPr>
          <p:cNvSpPr>
            <a:spLocks noGrp="1"/>
          </p:cNvSpPr>
          <p:nvPr>
            <p:ph type="body" sz="quarter" idx="22"/>
          </p:nvPr>
        </p:nvSpPr>
        <p:spPr/>
        <p:txBody>
          <a:bodyPr>
            <a:normAutofit fontScale="62500" lnSpcReduction="20000"/>
          </a:bodyPr>
          <a:lstStyle/>
          <a:p>
            <a:r>
              <a:rPr lang="it-IT" dirty="0"/>
              <a:t>[2],[3]</a:t>
            </a:r>
            <a:endParaRPr lang="en-GB" dirty="0"/>
          </a:p>
        </p:txBody>
      </p:sp>
      <p:sp>
        <p:nvSpPr>
          <p:cNvPr id="8" name="Text Placeholder 7">
            <a:extLst>
              <a:ext uri="{FF2B5EF4-FFF2-40B4-BE49-F238E27FC236}">
                <a16:creationId xmlns:a16="http://schemas.microsoft.com/office/drawing/2014/main" id="{FD472DB7-580C-9303-148D-0F57A5746E24}"/>
              </a:ext>
            </a:extLst>
          </p:cNvPr>
          <p:cNvSpPr>
            <a:spLocks noGrp="1"/>
          </p:cNvSpPr>
          <p:nvPr>
            <p:ph type="body" sz="quarter" idx="18"/>
          </p:nvPr>
        </p:nvSpPr>
        <p:spPr/>
        <p:txBody>
          <a:bodyPr/>
          <a:lstStyle/>
          <a:p>
            <a:r>
              <a:rPr lang="en-GB" dirty="0"/>
              <a:t>Federico De Mita</a:t>
            </a:r>
          </a:p>
        </p:txBody>
      </p:sp>
      <p:graphicFrame>
        <p:nvGraphicFramePr>
          <p:cNvPr id="20" name="Table 19">
            <a:extLst>
              <a:ext uri="{FF2B5EF4-FFF2-40B4-BE49-F238E27FC236}">
                <a16:creationId xmlns:a16="http://schemas.microsoft.com/office/drawing/2014/main" id="{0F613290-64D6-E29A-BAC6-F911DCEC2CEE}"/>
              </a:ext>
            </a:extLst>
          </p:cNvPr>
          <p:cNvGraphicFramePr>
            <a:graphicFrameLocks noGrp="1"/>
          </p:cNvGraphicFramePr>
          <p:nvPr>
            <p:extLst>
              <p:ext uri="{D42A27DB-BD31-4B8C-83A1-F6EECF244321}">
                <p14:modId xmlns:p14="http://schemas.microsoft.com/office/powerpoint/2010/main" val="1966101867"/>
              </p:ext>
            </p:extLst>
          </p:nvPr>
        </p:nvGraphicFramePr>
        <p:xfrm>
          <a:off x="584190" y="1964213"/>
          <a:ext cx="7314797" cy="1331272"/>
        </p:xfrm>
        <a:graphic>
          <a:graphicData uri="http://schemas.openxmlformats.org/drawingml/2006/table">
            <a:tbl>
              <a:tblPr firstRow="1">
                <a:tableStyleId>{B301B821-A1FF-4177-AEE7-76D212191A09}</a:tableStyleId>
              </a:tblPr>
              <a:tblGrid>
                <a:gridCol w="1734503">
                  <a:extLst>
                    <a:ext uri="{9D8B030D-6E8A-4147-A177-3AD203B41FA5}">
                      <a16:colId xmlns:a16="http://schemas.microsoft.com/office/drawing/2014/main" val="317625718"/>
                    </a:ext>
                  </a:extLst>
                </a:gridCol>
                <a:gridCol w="618592">
                  <a:extLst>
                    <a:ext uri="{9D8B030D-6E8A-4147-A177-3AD203B41FA5}">
                      <a16:colId xmlns:a16="http://schemas.microsoft.com/office/drawing/2014/main" val="375477043"/>
                    </a:ext>
                  </a:extLst>
                </a:gridCol>
                <a:gridCol w="412396">
                  <a:extLst>
                    <a:ext uri="{9D8B030D-6E8A-4147-A177-3AD203B41FA5}">
                      <a16:colId xmlns:a16="http://schemas.microsoft.com/office/drawing/2014/main" val="389688404"/>
                    </a:ext>
                  </a:extLst>
                </a:gridCol>
                <a:gridCol w="1596263">
                  <a:extLst>
                    <a:ext uri="{9D8B030D-6E8A-4147-A177-3AD203B41FA5}">
                      <a16:colId xmlns:a16="http://schemas.microsoft.com/office/drawing/2014/main" val="1383064096"/>
                    </a:ext>
                  </a:extLst>
                </a:gridCol>
                <a:gridCol w="2953043">
                  <a:extLst>
                    <a:ext uri="{9D8B030D-6E8A-4147-A177-3AD203B41FA5}">
                      <a16:colId xmlns:a16="http://schemas.microsoft.com/office/drawing/2014/main" val="36644646"/>
                    </a:ext>
                  </a:extLst>
                </a:gridCol>
              </a:tblGrid>
              <a:tr h="185430">
                <a:tc>
                  <a:txBody>
                    <a:bodyPr/>
                    <a:lstStyle/>
                    <a:p>
                      <a:pPr algn="l" fontAlgn="b">
                        <a:buNone/>
                      </a:pPr>
                      <a:r>
                        <a:rPr lang="en-GB" sz="1200" u="none" strike="noStrike">
                          <a:effectLst/>
                        </a:rPr>
                        <a:t>name of the parameter</a:t>
                      </a:r>
                      <a:endParaRPr lang="en-GB" sz="12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200" u="none" strike="noStrike">
                          <a:effectLst/>
                        </a:rPr>
                        <a:t>value </a:t>
                      </a:r>
                      <a:endParaRPr lang="en-GB" sz="12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200" u="none" strike="noStrike">
                          <a:effectLst/>
                        </a:rPr>
                        <a:t>unit</a:t>
                      </a:r>
                      <a:endParaRPr lang="en-GB" sz="12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200" u="none" strike="noStrike">
                          <a:effectLst/>
                        </a:rPr>
                        <a:t>status (fixed/not fixed)</a:t>
                      </a:r>
                      <a:endParaRPr lang="en-GB" sz="12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200" u="none" strike="noStrike" dirty="0">
                          <a:effectLst/>
                        </a:rPr>
                        <a:t>SI remark</a:t>
                      </a:r>
                      <a:endParaRPr lang="en-GB" sz="1200" b="1" i="0" u="none" strike="noStrike" dirty="0">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20954"/>
                  </a:ext>
                </a:extLst>
              </a:tr>
              <a:tr h="268242">
                <a:tc>
                  <a:txBody>
                    <a:bodyPr/>
                    <a:lstStyle/>
                    <a:p>
                      <a:pPr algn="l" fontAlgn="ctr">
                        <a:buNone/>
                      </a:pPr>
                      <a:r>
                        <a:rPr lang="it-IT" sz="1200" b="0" i="0" u="none" strike="noStrike" dirty="0">
                          <a:solidFill>
                            <a:srgbClr val="000000"/>
                          </a:solidFill>
                          <a:effectLst/>
                          <a:latin typeface="Aptos Narrow" panose="020B0004020202020204" pitchFamily="34" charset="0"/>
                        </a:rPr>
                        <a:t>Flange </a:t>
                      </a:r>
                      <a:r>
                        <a:rPr lang="it-IT" sz="1200" b="0" i="0" u="none" strike="noStrike" dirty="0" err="1">
                          <a:solidFill>
                            <a:srgbClr val="000000"/>
                          </a:solidFill>
                          <a:effectLst/>
                          <a:latin typeface="Aptos Narrow" panose="020B0004020202020204" pitchFamily="34" charset="0"/>
                        </a:rPr>
                        <a:t>outer</a:t>
                      </a:r>
                      <a:r>
                        <a:rPr lang="it-IT" sz="1200" b="0" i="0" u="none" strike="noStrike" dirty="0">
                          <a:solidFill>
                            <a:srgbClr val="000000"/>
                          </a:solidFill>
                          <a:effectLst/>
                          <a:latin typeface="Aptos Narrow" panose="020B0004020202020204" pitchFamily="34" charset="0"/>
                        </a:rPr>
                        <a:t> </a:t>
                      </a:r>
                      <a:r>
                        <a:rPr lang="it-IT" sz="1200" b="0" i="0" u="none" strike="noStrike" dirty="0" err="1">
                          <a:solidFill>
                            <a:srgbClr val="000000"/>
                          </a:solidFill>
                          <a:effectLst/>
                          <a:latin typeface="Aptos Narrow" panose="020B0004020202020204" pitchFamily="34" charset="0"/>
                        </a:rPr>
                        <a:t>diameter</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a:solidFill>
                            <a:srgbClr val="000000"/>
                          </a:solidFill>
                          <a:effectLst/>
                          <a:latin typeface="Aptos Narrow" panose="020B0004020202020204" pitchFamily="34" charset="0"/>
                        </a:rPr>
                        <a:t>1595</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mm</a:t>
                      </a:r>
                      <a:endParaRPr kumimoji="0" lang="en-GB" sz="12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err="1">
                          <a:solidFill>
                            <a:schemeClr val="tx1"/>
                          </a:solidFill>
                          <a:effectLst/>
                          <a:latin typeface="Aptos Narrow" panose="020B0004020202020204" pitchFamily="34" charset="0"/>
                        </a:rPr>
                        <a:t>Fixed</a:t>
                      </a:r>
                      <a:endParaRPr lang="en-GB" sz="1200" b="0" i="0" u="none" strike="noStrike" dirty="0">
                        <a:solidFill>
                          <a:schemeClr val="tx1"/>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r>
                        <a:rPr lang="it-IT" sz="1200" b="0" i="0" u="none" strike="noStrike" dirty="0" err="1">
                          <a:solidFill>
                            <a:srgbClr val="000000"/>
                          </a:solidFill>
                          <a:effectLst/>
                          <a:latin typeface="Aptos Narrow" panose="020B0004020202020204" pitchFamily="34" charset="0"/>
                        </a:rPr>
                        <a:t>Decided</a:t>
                      </a:r>
                      <a:r>
                        <a:rPr lang="it-IT" sz="1200" b="0" i="0" u="none" strike="noStrike" dirty="0">
                          <a:solidFill>
                            <a:srgbClr val="000000"/>
                          </a:solidFill>
                          <a:effectLst/>
                          <a:latin typeface="Aptos Narrow" panose="020B0004020202020204" pitchFamily="34" charset="0"/>
                        </a:rPr>
                        <a:t> with professor from </a:t>
                      </a:r>
                      <a:r>
                        <a:rPr lang="it-IT" sz="1200" b="0" i="0" u="none" strike="noStrike" dirty="0" err="1">
                          <a:solidFill>
                            <a:srgbClr val="000000"/>
                          </a:solidFill>
                          <a:effectLst/>
                          <a:latin typeface="Aptos Narrow" panose="020B0004020202020204" pitchFamily="34" charset="0"/>
                        </a:rPr>
                        <a:t>shaft</a:t>
                      </a:r>
                      <a:r>
                        <a:rPr lang="it-IT" sz="1200" b="0" i="0" u="none" strike="noStrike" dirty="0">
                          <a:solidFill>
                            <a:srgbClr val="000000"/>
                          </a:solidFill>
                          <a:effectLst/>
                          <a:latin typeface="Aptos Narrow" panose="020B0004020202020204" pitchFamily="34" charset="0"/>
                        </a:rPr>
                        <a:t> </a:t>
                      </a:r>
                      <a:r>
                        <a:rPr lang="it-IT" sz="1200" b="0" i="0" u="none" strike="noStrike" dirty="0" err="1">
                          <a:solidFill>
                            <a:srgbClr val="000000"/>
                          </a:solidFill>
                          <a:effectLst/>
                          <a:latin typeface="Aptos Narrow" panose="020B0004020202020204" pitchFamily="34" charset="0"/>
                        </a:rPr>
                        <a:t>diameter</a:t>
                      </a:r>
                      <a:endParaRPr lang="en-GB" sz="1200" b="0" i="0" u="none" strike="noStrike" dirty="0">
                        <a:solidFill>
                          <a:srgbClr val="000000"/>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835877"/>
                  </a:ext>
                </a:extLst>
              </a:tr>
              <a:tr h="185430">
                <a:tc>
                  <a:txBody>
                    <a:bodyPr/>
                    <a:lstStyle/>
                    <a:p>
                      <a:pPr algn="l" fontAlgn="ctr">
                        <a:buNone/>
                      </a:pPr>
                      <a:r>
                        <a:rPr lang="it-IT" sz="1200" b="0" i="0" u="none" strike="noStrike" dirty="0">
                          <a:solidFill>
                            <a:srgbClr val="000000"/>
                          </a:solidFill>
                          <a:effectLst/>
                          <a:latin typeface="Aptos Narrow" panose="020B0004020202020204" pitchFamily="34" charset="0"/>
                        </a:rPr>
                        <a:t>Space for the </a:t>
                      </a:r>
                      <a:r>
                        <a:rPr lang="it-IT" sz="1200" b="0" i="0" u="none" strike="noStrike" dirty="0" err="1">
                          <a:solidFill>
                            <a:srgbClr val="000000"/>
                          </a:solidFill>
                          <a:effectLst/>
                          <a:latin typeface="Aptos Narrow" panose="020B0004020202020204" pitchFamily="34" charset="0"/>
                        </a:rPr>
                        <a:t>tightening</a:t>
                      </a:r>
                      <a:r>
                        <a:rPr lang="it-IT" sz="1200" b="0" i="0" u="none" strike="noStrike" dirty="0">
                          <a:solidFill>
                            <a:srgbClr val="000000"/>
                          </a:solidFill>
                          <a:effectLst/>
                          <a:latin typeface="Aptos Narrow" panose="020B0004020202020204" pitchFamily="34" charset="0"/>
                        </a:rPr>
                        <a:t> tool</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a:solidFill>
                            <a:srgbClr val="000000"/>
                          </a:solidFill>
                          <a:effectLst/>
                          <a:latin typeface="Aptos Narrow" panose="020B0004020202020204" pitchFamily="34" charset="0"/>
                        </a:rPr>
                        <a:t>80</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000000"/>
                          </a:solidFill>
                          <a:effectLst/>
                          <a:uLnTx/>
                          <a:uFillTx/>
                          <a:latin typeface="Aptos Narrow" panose="020B0004020202020204" pitchFamily="34" charset="0"/>
                          <a:ea typeface="+mn-ea"/>
                          <a:cs typeface="+mn-cs"/>
                        </a:rPr>
                        <a:t>mm</a:t>
                      </a:r>
                      <a:endParaRPr kumimoji="0" lang="en-GB" sz="12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err="1">
                          <a:solidFill>
                            <a:schemeClr val="tx1"/>
                          </a:solidFill>
                          <a:effectLst/>
                          <a:latin typeface="Aptos Narrow" panose="020B0004020202020204" pitchFamily="34" charset="0"/>
                        </a:rPr>
                        <a:t>fixed</a:t>
                      </a:r>
                      <a:endParaRPr lang="en-GB" sz="1200" b="0" i="0" u="none" strike="noStrike" dirty="0">
                        <a:solidFill>
                          <a:schemeClr val="tx1"/>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endParaRPr lang="en-GB" sz="1200" b="0" i="0" u="none" strike="noStrike" dirty="0">
                        <a:solidFill>
                          <a:srgbClr val="000000"/>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200145"/>
                  </a:ext>
                </a:extLst>
              </a:tr>
              <a:tr h="185430">
                <a:tc>
                  <a:txBody>
                    <a:bodyPr/>
                    <a:lstStyle/>
                    <a:p>
                      <a:pPr algn="l" fontAlgn="ctr">
                        <a:buNone/>
                      </a:pPr>
                      <a:r>
                        <a:rPr lang="it-IT" sz="1200" b="0" i="0" u="none" strike="noStrike" dirty="0">
                          <a:solidFill>
                            <a:srgbClr val="000000"/>
                          </a:solidFill>
                          <a:effectLst/>
                          <a:latin typeface="Aptos Narrow" panose="020B0004020202020204" pitchFamily="34" charset="0"/>
                        </a:rPr>
                        <a:t>Flange </a:t>
                      </a:r>
                      <a:r>
                        <a:rPr lang="it-IT" sz="1200" b="0" i="0" u="none" strike="noStrike" dirty="0" err="1">
                          <a:solidFill>
                            <a:srgbClr val="000000"/>
                          </a:solidFill>
                          <a:effectLst/>
                          <a:latin typeface="Aptos Narrow" panose="020B0004020202020204" pitchFamily="34" charset="0"/>
                        </a:rPr>
                        <a:t>radial</a:t>
                      </a:r>
                      <a:r>
                        <a:rPr lang="it-IT" sz="1200" b="0" i="0" u="none" strike="noStrike" dirty="0">
                          <a:solidFill>
                            <a:srgbClr val="000000"/>
                          </a:solidFill>
                          <a:effectLst/>
                          <a:latin typeface="Aptos Narrow" panose="020B0004020202020204" pitchFamily="34" charset="0"/>
                        </a:rPr>
                        <a:t> </a:t>
                      </a:r>
                      <a:r>
                        <a:rPr lang="it-IT" sz="1200" b="0" i="0" u="none" strike="noStrike" dirty="0" err="1">
                          <a:solidFill>
                            <a:srgbClr val="000000"/>
                          </a:solidFill>
                          <a:effectLst/>
                          <a:latin typeface="Aptos Narrow" panose="020B0004020202020204" pitchFamily="34" charset="0"/>
                        </a:rPr>
                        <a:t>thickness</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a:solidFill>
                            <a:srgbClr val="000000"/>
                          </a:solidFill>
                          <a:effectLst/>
                          <a:latin typeface="Aptos Narrow" panose="020B0004020202020204" pitchFamily="34" charset="0"/>
                        </a:rPr>
                        <a:t>170</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mm</a:t>
                      </a:r>
                      <a:endParaRPr kumimoji="0" lang="en-GB" sz="12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a:solidFill>
                            <a:schemeClr val="tx1"/>
                          </a:solidFill>
                          <a:effectLst/>
                          <a:latin typeface="Aptos Narrow" panose="020B0004020202020204" pitchFamily="34" charset="0"/>
                        </a:rPr>
                        <a:t>Not </a:t>
                      </a:r>
                      <a:r>
                        <a:rPr lang="it-IT" sz="1200" b="0" i="0" u="none" strike="noStrike" dirty="0" err="1">
                          <a:solidFill>
                            <a:schemeClr val="tx1"/>
                          </a:solidFill>
                          <a:effectLst/>
                          <a:latin typeface="Aptos Narrow" panose="020B0004020202020204" pitchFamily="34" charset="0"/>
                        </a:rPr>
                        <a:t>fixed</a:t>
                      </a:r>
                      <a:endParaRPr lang="en-GB" sz="1200" b="0" i="0" u="none" strike="noStrike" dirty="0">
                        <a:solidFill>
                          <a:schemeClr val="tx1"/>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endParaRPr lang="en-GB" sz="1200" b="0" i="0" u="none" strike="noStrike" dirty="0">
                        <a:solidFill>
                          <a:srgbClr val="000000"/>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107325"/>
                  </a:ext>
                </a:extLst>
              </a:tr>
              <a:tr h="245765">
                <a:tc>
                  <a:txBody>
                    <a:bodyPr/>
                    <a:lstStyle/>
                    <a:p>
                      <a:pPr algn="l" fontAlgn="ctr">
                        <a:buNone/>
                      </a:pPr>
                      <a:r>
                        <a:rPr lang="it-IT" sz="1200" b="0" i="0" u="none" strike="noStrike" dirty="0" err="1">
                          <a:solidFill>
                            <a:srgbClr val="000000"/>
                          </a:solidFill>
                          <a:effectLst/>
                          <a:latin typeface="Aptos Narrow" panose="020B0004020202020204" pitchFamily="34" charset="0"/>
                        </a:rPr>
                        <a:t>Shaft</a:t>
                      </a:r>
                      <a:r>
                        <a:rPr lang="it-IT" sz="1200" b="0" i="0" u="none" strike="noStrike" dirty="0">
                          <a:solidFill>
                            <a:srgbClr val="000000"/>
                          </a:solidFill>
                          <a:effectLst/>
                          <a:latin typeface="Aptos Narrow" panose="020B0004020202020204" pitchFamily="34" charset="0"/>
                        </a:rPr>
                        <a:t> min </a:t>
                      </a:r>
                      <a:r>
                        <a:rPr lang="it-IT" sz="1200" b="0" i="0" u="none" strike="noStrike" dirty="0" err="1">
                          <a:solidFill>
                            <a:srgbClr val="000000"/>
                          </a:solidFill>
                          <a:effectLst/>
                          <a:latin typeface="Aptos Narrow" panose="020B0004020202020204" pitchFamily="34" charset="0"/>
                        </a:rPr>
                        <a:t>diameter</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a:solidFill>
                            <a:srgbClr val="000000"/>
                          </a:solidFill>
                          <a:effectLst/>
                          <a:latin typeface="Aptos Narrow" panose="020B0004020202020204" pitchFamily="34" charset="0"/>
                        </a:rPr>
                        <a:t>1255</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200" b="0" i="0" u="none" strike="noStrike" dirty="0">
                          <a:solidFill>
                            <a:srgbClr val="000000"/>
                          </a:solidFill>
                          <a:effectLst/>
                          <a:latin typeface="Aptos Narrow" panose="020B0004020202020204" pitchFamily="34" charset="0"/>
                        </a:rPr>
                        <a:t>mm</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a:solidFill>
                            <a:schemeClr val="tx1"/>
                          </a:solidFill>
                          <a:effectLst/>
                          <a:latin typeface="Aptos Narrow" panose="020B0004020202020204" pitchFamily="34" charset="0"/>
                        </a:rPr>
                        <a:t>Not </a:t>
                      </a:r>
                      <a:r>
                        <a:rPr lang="it-IT" sz="1200" b="0" i="0" u="none" strike="noStrike" dirty="0" err="1">
                          <a:solidFill>
                            <a:schemeClr val="tx1"/>
                          </a:solidFill>
                          <a:effectLst/>
                          <a:latin typeface="Aptos Narrow" panose="020B0004020202020204" pitchFamily="34" charset="0"/>
                        </a:rPr>
                        <a:t>fixed</a:t>
                      </a:r>
                      <a:endParaRPr lang="en-GB" sz="1200" b="0" i="0" u="none" strike="noStrike" dirty="0">
                        <a:solidFill>
                          <a:schemeClr val="tx1"/>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829664"/>
                  </a:ext>
                </a:extLst>
              </a:tr>
              <a:tr h="245765">
                <a:tc>
                  <a:txBody>
                    <a:bodyPr/>
                    <a:lstStyle/>
                    <a:p>
                      <a:pPr algn="l" fontAlgn="ctr">
                        <a:buNone/>
                      </a:pPr>
                      <a:r>
                        <a:rPr lang="it-IT" sz="1200" b="0" i="0" u="none" strike="noStrike" dirty="0">
                          <a:solidFill>
                            <a:srgbClr val="000000"/>
                          </a:solidFill>
                          <a:effectLst/>
                          <a:latin typeface="Aptos Narrow" panose="020B0004020202020204" pitchFamily="34" charset="0"/>
                        </a:rPr>
                        <a:t>Bolt </a:t>
                      </a:r>
                      <a:r>
                        <a:rPr lang="it-IT" sz="1200" b="0" i="0" u="none" strike="noStrike" dirty="0" err="1">
                          <a:solidFill>
                            <a:srgbClr val="000000"/>
                          </a:solidFill>
                          <a:effectLst/>
                          <a:latin typeface="Aptos Narrow" panose="020B0004020202020204" pitchFamily="34" charset="0"/>
                        </a:rPr>
                        <a:t>circle</a:t>
                      </a:r>
                      <a:r>
                        <a:rPr lang="it-IT" sz="1200" b="0" i="0" u="none" strike="noStrike" dirty="0">
                          <a:solidFill>
                            <a:srgbClr val="000000"/>
                          </a:solidFill>
                          <a:effectLst/>
                          <a:latin typeface="Aptos Narrow" panose="020B0004020202020204" pitchFamily="34" charset="0"/>
                        </a:rPr>
                        <a:t> </a:t>
                      </a:r>
                      <a:r>
                        <a:rPr lang="it-IT" sz="1200" b="0" i="0" u="none" strike="noStrike" dirty="0" err="1">
                          <a:solidFill>
                            <a:srgbClr val="000000"/>
                          </a:solidFill>
                          <a:effectLst/>
                          <a:latin typeface="Aptos Narrow" panose="020B0004020202020204" pitchFamily="34" charset="0"/>
                        </a:rPr>
                        <a:t>diameter</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a:solidFill>
                            <a:srgbClr val="000000"/>
                          </a:solidFill>
                          <a:effectLst/>
                          <a:latin typeface="Aptos Narrow" panose="020B0004020202020204" pitchFamily="34" charset="0"/>
                        </a:rPr>
                        <a:t>1435</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a:solidFill>
                            <a:srgbClr val="000000"/>
                          </a:solidFill>
                          <a:effectLst/>
                          <a:latin typeface="Aptos Narrow" panose="020B0004020202020204" pitchFamily="34" charset="0"/>
                        </a:rPr>
                        <a:t>mm</a:t>
                      </a: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it-IT" sz="1200" b="0" i="0" u="none" strike="noStrike" dirty="0">
                          <a:solidFill>
                            <a:schemeClr val="tx1"/>
                          </a:solidFill>
                          <a:effectLst/>
                          <a:latin typeface="Aptos Narrow" panose="020B0004020202020204" pitchFamily="34" charset="0"/>
                        </a:rPr>
                        <a:t>Not </a:t>
                      </a:r>
                      <a:r>
                        <a:rPr lang="it-IT" sz="1200" b="0" i="0" u="none" strike="noStrike" dirty="0" err="1">
                          <a:solidFill>
                            <a:schemeClr val="tx1"/>
                          </a:solidFill>
                          <a:effectLst/>
                          <a:latin typeface="Aptos Narrow" panose="020B0004020202020204" pitchFamily="34" charset="0"/>
                        </a:rPr>
                        <a:t>fixed</a:t>
                      </a:r>
                      <a:endParaRPr lang="en-GB" sz="1200" b="0" i="0" u="none" strike="noStrike" dirty="0">
                        <a:solidFill>
                          <a:schemeClr val="tx1"/>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buNone/>
                      </a:pPr>
                      <a:endParaRPr lang="en-GB" sz="12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51378"/>
                  </a:ext>
                </a:extLst>
              </a:tr>
            </a:tbl>
          </a:graphicData>
        </a:graphic>
      </p:graphicFrame>
      <p:graphicFrame>
        <p:nvGraphicFramePr>
          <p:cNvPr id="21" name="Table 20">
            <a:extLst>
              <a:ext uri="{FF2B5EF4-FFF2-40B4-BE49-F238E27FC236}">
                <a16:creationId xmlns:a16="http://schemas.microsoft.com/office/drawing/2014/main" id="{2DDFFBEB-0672-30D8-17A5-2E341F34656D}"/>
              </a:ext>
            </a:extLst>
          </p:cNvPr>
          <p:cNvGraphicFramePr>
            <a:graphicFrameLocks noGrp="1"/>
          </p:cNvGraphicFramePr>
          <p:nvPr>
            <p:extLst>
              <p:ext uri="{D42A27DB-BD31-4B8C-83A1-F6EECF244321}">
                <p14:modId xmlns:p14="http://schemas.microsoft.com/office/powerpoint/2010/main" val="2527604978"/>
              </p:ext>
            </p:extLst>
          </p:nvPr>
        </p:nvGraphicFramePr>
        <p:xfrm>
          <a:off x="584189" y="1727993"/>
          <a:ext cx="7314797" cy="236220"/>
        </p:xfrm>
        <a:graphic>
          <a:graphicData uri="http://schemas.openxmlformats.org/drawingml/2006/table">
            <a:tbl>
              <a:tblPr>
                <a:tableStyleId>{5C22544A-7EE6-4342-B048-85BDC9FD1C3A}</a:tableStyleId>
              </a:tblPr>
              <a:tblGrid>
                <a:gridCol w="7314797">
                  <a:extLst>
                    <a:ext uri="{9D8B030D-6E8A-4147-A177-3AD203B41FA5}">
                      <a16:colId xmlns:a16="http://schemas.microsoft.com/office/drawing/2014/main" val="3556130347"/>
                    </a:ext>
                  </a:extLst>
                </a:gridCol>
              </a:tblGrid>
              <a:tr h="222557">
                <a:tc>
                  <a:txBody>
                    <a:bodyPr/>
                    <a:lstStyle/>
                    <a:p>
                      <a:pPr algn="ctr" fontAlgn="b">
                        <a:buNone/>
                      </a:pPr>
                      <a:r>
                        <a:rPr lang="it-IT" sz="1500" b="1" i="0" u="none" strike="noStrike" dirty="0" err="1">
                          <a:solidFill>
                            <a:srgbClr val="0E2841"/>
                          </a:solidFill>
                          <a:effectLst/>
                          <a:latin typeface="Aptos Narrow" panose="020B0004020202020204" pitchFamily="34" charset="0"/>
                        </a:rPr>
                        <a:t>Gearbox</a:t>
                      </a:r>
                      <a:r>
                        <a:rPr lang="it-IT" sz="1500" b="1" i="0" u="none" strike="noStrike" dirty="0">
                          <a:solidFill>
                            <a:srgbClr val="0E2841"/>
                          </a:solidFill>
                          <a:effectLst/>
                          <a:latin typeface="Aptos Narrow" panose="020B0004020202020204" pitchFamily="34" charset="0"/>
                        </a:rPr>
                        <a:t> </a:t>
                      </a:r>
                      <a:r>
                        <a:rPr lang="en-GB" sz="1500" b="1" i="0" u="none" strike="noStrike" dirty="0">
                          <a:solidFill>
                            <a:srgbClr val="0E2841"/>
                          </a:solidFill>
                          <a:effectLst/>
                          <a:latin typeface="Aptos Narrow" panose="020B0004020202020204" pitchFamily="34" charset="0"/>
                        </a:rPr>
                        <a:t>– Low Speed shaft flanged connection</a:t>
                      </a:r>
                    </a:p>
                  </a:txBody>
                  <a:tcPr marL="7620" marR="7620" marT="7620" marB="0" anchor="b"/>
                </a:tc>
                <a:extLst>
                  <a:ext uri="{0D108BD9-81ED-4DB2-BD59-A6C34878D82A}">
                    <a16:rowId xmlns:a16="http://schemas.microsoft.com/office/drawing/2014/main" val="3004927967"/>
                  </a:ext>
                </a:extLst>
              </a:tr>
            </a:tbl>
          </a:graphicData>
        </a:graphic>
      </p:graphicFrame>
      <p:grpSp>
        <p:nvGrpSpPr>
          <p:cNvPr id="12" name="Group 11">
            <a:extLst>
              <a:ext uri="{FF2B5EF4-FFF2-40B4-BE49-F238E27FC236}">
                <a16:creationId xmlns:a16="http://schemas.microsoft.com/office/drawing/2014/main" id="{6FF12354-B22C-694E-8EE8-883044CA3CEF}"/>
              </a:ext>
            </a:extLst>
          </p:cNvPr>
          <p:cNvGrpSpPr/>
          <p:nvPr/>
        </p:nvGrpSpPr>
        <p:grpSpPr>
          <a:xfrm>
            <a:off x="8839199" y="1347600"/>
            <a:ext cx="2136532" cy="2208300"/>
            <a:chOff x="8027376" y="1708272"/>
            <a:chExt cx="2980593" cy="3101588"/>
          </a:xfrm>
        </p:grpSpPr>
        <p:pic>
          <p:nvPicPr>
            <p:cNvPr id="10" name="Picture 9">
              <a:extLst>
                <a:ext uri="{FF2B5EF4-FFF2-40B4-BE49-F238E27FC236}">
                  <a16:creationId xmlns:a16="http://schemas.microsoft.com/office/drawing/2014/main" id="{71B6B8A2-DE01-5CD1-7F90-7E1F436F317A}"/>
                </a:ext>
              </a:extLst>
            </p:cNvPr>
            <p:cNvPicPr>
              <a:picLocks noChangeAspect="1"/>
            </p:cNvPicPr>
            <p:nvPr/>
          </p:nvPicPr>
          <p:blipFill>
            <a:blip r:embed="rId2"/>
            <a:srcRect l="22596" r="41273" b="29009"/>
            <a:stretch>
              <a:fillRect/>
            </a:stretch>
          </p:blipFill>
          <p:spPr>
            <a:xfrm>
              <a:off x="8027376" y="1708272"/>
              <a:ext cx="2980593" cy="3101588"/>
            </a:xfrm>
            <a:prstGeom prst="rect">
              <a:avLst/>
            </a:prstGeom>
          </p:spPr>
        </p:pic>
        <p:sp>
          <p:nvSpPr>
            <p:cNvPr id="11" name="Oval 10">
              <a:extLst>
                <a:ext uri="{FF2B5EF4-FFF2-40B4-BE49-F238E27FC236}">
                  <a16:creationId xmlns:a16="http://schemas.microsoft.com/office/drawing/2014/main" id="{EA508170-AC60-491F-F5A0-7B8320A83329}"/>
                </a:ext>
              </a:extLst>
            </p:cNvPr>
            <p:cNvSpPr/>
            <p:nvPr/>
          </p:nvSpPr>
          <p:spPr>
            <a:xfrm>
              <a:off x="8963757" y="2919046"/>
              <a:ext cx="1164982" cy="1213338"/>
            </a:xfrm>
            <a:prstGeom prst="ellipse">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grpSp>
      <p:graphicFrame>
        <p:nvGraphicFramePr>
          <p:cNvPr id="15" name="Table 14">
            <a:extLst>
              <a:ext uri="{FF2B5EF4-FFF2-40B4-BE49-F238E27FC236}">
                <a16:creationId xmlns:a16="http://schemas.microsoft.com/office/drawing/2014/main" id="{4C74681D-738E-4E3D-4939-80D558129DDA}"/>
              </a:ext>
            </a:extLst>
          </p:cNvPr>
          <p:cNvGraphicFramePr>
            <a:graphicFrameLocks noGrp="1"/>
          </p:cNvGraphicFramePr>
          <p:nvPr>
            <p:extLst>
              <p:ext uri="{D42A27DB-BD31-4B8C-83A1-F6EECF244321}">
                <p14:modId xmlns:p14="http://schemas.microsoft.com/office/powerpoint/2010/main" val="3069827158"/>
              </p:ext>
            </p:extLst>
          </p:nvPr>
        </p:nvGraphicFramePr>
        <p:xfrm>
          <a:off x="599451" y="4240898"/>
          <a:ext cx="7314797" cy="1588810"/>
        </p:xfrm>
        <a:graphic>
          <a:graphicData uri="http://schemas.openxmlformats.org/drawingml/2006/table">
            <a:tbl>
              <a:tblPr firstRow="1">
                <a:tableStyleId>{B301B821-A1FF-4177-AEE7-76D212191A09}</a:tableStyleId>
              </a:tblPr>
              <a:tblGrid>
                <a:gridCol w="1734503">
                  <a:extLst>
                    <a:ext uri="{9D8B030D-6E8A-4147-A177-3AD203B41FA5}">
                      <a16:colId xmlns:a16="http://schemas.microsoft.com/office/drawing/2014/main" val="317625718"/>
                    </a:ext>
                  </a:extLst>
                </a:gridCol>
                <a:gridCol w="618592">
                  <a:extLst>
                    <a:ext uri="{9D8B030D-6E8A-4147-A177-3AD203B41FA5}">
                      <a16:colId xmlns:a16="http://schemas.microsoft.com/office/drawing/2014/main" val="375477043"/>
                    </a:ext>
                  </a:extLst>
                </a:gridCol>
                <a:gridCol w="412396">
                  <a:extLst>
                    <a:ext uri="{9D8B030D-6E8A-4147-A177-3AD203B41FA5}">
                      <a16:colId xmlns:a16="http://schemas.microsoft.com/office/drawing/2014/main" val="389688404"/>
                    </a:ext>
                  </a:extLst>
                </a:gridCol>
                <a:gridCol w="1596263">
                  <a:extLst>
                    <a:ext uri="{9D8B030D-6E8A-4147-A177-3AD203B41FA5}">
                      <a16:colId xmlns:a16="http://schemas.microsoft.com/office/drawing/2014/main" val="1383064096"/>
                    </a:ext>
                  </a:extLst>
                </a:gridCol>
                <a:gridCol w="2953043">
                  <a:extLst>
                    <a:ext uri="{9D8B030D-6E8A-4147-A177-3AD203B41FA5}">
                      <a16:colId xmlns:a16="http://schemas.microsoft.com/office/drawing/2014/main" val="36644646"/>
                    </a:ext>
                  </a:extLst>
                </a:gridCol>
              </a:tblGrid>
              <a:tr h="185430">
                <a:tc>
                  <a:txBody>
                    <a:bodyPr/>
                    <a:lstStyle/>
                    <a:p>
                      <a:pPr algn="l" fontAlgn="b">
                        <a:buNone/>
                      </a:pPr>
                      <a:r>
                        <a:rPr lang="en-GB" sz="1200" u="none" strike="noStrike" dirty="0">
                          <a:effectLst/>
                        </a:rPr>
                        <a:t>name of the parameter</a:t>
                      </a:r>
                      <a:endParaRPr lang="en-GB" sz="1200" b="1" i="0" u="none" strike="noStrike" dirty="0">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200" u="none" strike="noStrike">
                          <a:effectLst/>
                        </a:rPr>
                        <a:t>value </a:t>
                      </a:r>
                      <a:endParaRPr lang="en-GB" sz="12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200" u="none" strike="noStrike">
                          <a:effectLst/>
                        </a:rPr>
                        <a:t>unit</a:t>
                      </a:r>
                      <a:endParaRPr lang="en-GB" sz="12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200" u="none" strike="noStrike">
                          <a:effectLst/>
                        </a:rPr>
                        <a:t>status (fixed/not fixed)</a:t>
                      </a:r>
                      <a:endParaRPr lang="en-GB" sz="1200" b="1" i="0" u="none" strike="noStrike">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GB" sz="1200" u="none" strike="noStrike" dirty="0">
                          <a:effectLst/>
                        </a:rPr>
                        <a:t>SI remark</a:t>
                      </a:r>
                      <a:endParaRPr lang="en-GB" sz="1200" b="1" i="0" u="none" strike="noStrike" dirty="0">
                        <a:solidFill>
                          <a:srgbClr val="FFFFFF"/>
                        </a:solidFill>
                        <a:effectLst/>
                        <a:latin typeface="Aptos Narrow" panose="020B000402020202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20954"/>
                  </a:ext>
                </a:extLst>
              </a:tr>
              <a:tr h="268242">
                <a:tc>
                  <a:txBody>
                    <a:bodyPr/>
                    <a:lstStyle/>
                    <a:p>
                      <a:pPr algn="l" rtl="0" fontAlgn="ctr">
                        <a:buNone/>
                      </a:pPr>
                      <a:r>
                        <a:rPr lang="en-GB" sz="1100" b="0" i="0" u="none" strike="noStrike" dirty="0">
                          <a:solidFill>
                            <a:srgbClr val="000000"/>
                          </a:solidFill>
                          <a:effectLst/>
                          <a:latin typeface="Aptos" panose="020B0004020202020204" pitchFamily="34" charset="0"/>
                        </a:rPr>
                        <a:t>External (outer) Blade Diameter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400" b="0" i="0" u="none" strike="noStrike" baseline="-25000">
                          <a:solidFill>
                            <a:srgbClr val="000000"/>
                          </a:solidFill>
                          <a:effectLst/>
                          <a:latin typeface="Aptos Narrow" panose="020B0004020202020204" pitchFamily="34" charset="0"/>
                        </a:rPr>
                        <a:t>3520</a:t>
                      </a:r>
                      <a:endParaRPr lang="en-GB"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mm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not fixed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(Need to get permision from Professor)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835877"/>
                  </a:ext>
                </a:extLst>
              </a:tr>
              <a:tr h="185430">
                <a:tc>
                  <a:txBody>
                    <a:bodyPr/>
                    <a:lstStyle/>
                    <a:p>
                      <a:pPr algn="l" rtl="0" fontAlgn="ctr">
                        <a:buNone/>
                      </a:pPr>
                      <a:r>
                        <a:rPr lang="en-GB" sz="1100" b="0" i="0" u="none" strike="noStrike">
                          <a:solidFill>
                            <a:srgbClr val="000000"/>
                          </a:solidFill>
                          <a:effectLst/>
                          <a:latin typeface="Aptos" panose="020B0004020202020204" pitchFamily="34" charset="0"/>
                        </a:rPr>
                        <a:t>External (inner) Blade Diameter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400" b="0" i="0" u="none" strike="noStrike" baseline="-25000">
                          <a:solidFill>
                            <a:srgbClr val="000000"/>
                          </a:solidFill>
                          <a:effectLst/>
                          <a:latin typeface="Aptos Narrow" panose="020B0004020202020204" pitchFamily="34" charset="0"/>
                        </a:rPr>
                        <a:t>3280</a:t>
                      </a:r>
                      <a:endParaRPr lang="en-GB"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mm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not fixed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(Need to get permision from Professor)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200145"/>
                  </a:ext>
                </a:extLst>
              </a:tr>
              <a:tr h="185430">
                <a:tc>
                  <a:txBody>
                    <a:bodyPr/>
                    <a:lstStyle/>
                    <a:p>
                      <a:pPr algn="l" rtl="0" fontAlgn="ctr">
                        <a:buNone/>
                      </a:pPr>
                      <a:r>
                        <a:rPr lang="en-GB" sz="1100" b="0" i="0" u="none" strike="noStrike" dirty="0">
                          <a:solidFill>
                            <a:srgbClr val="000000"/>
                          </a:solidFill>
                          <a:effectLst/>
                          <a:latin typeface="Aptos" panose="020B0004020202020204" pitchFamily="34" charset="0"/>
                        </a:rPr>
                        <a:t>Bolt Circle diameter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400" b="0" i="0" u="none" strike="noStrike" baseline="-25000">
                          <a:solidFill>
                            <a:srgbClr val="000000"/>
                          </a:solidFill>
                          <a:effectLst/>
                          <a:latin typeface="Aptos" panose="020B0004020202020204" pitchFamily="34" charset="0"/>
                        </a:rPr>
                        <a:t>3400</a:t>
                      </a:r>
                      <a:endParaRPr lang="en-GB" sz="1400" b="0" i="0" u="none" strike="noStrike">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mm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fixed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Fixed by Prof. Quell &amp; Team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107325"/>
                  </a:ext>
                </a:extLst>
              </a:tr>
              <a:tr h="245765">
                <a:tc>
                  <a:txBody>
                    <a:bodyPr/>
                    <a:lstStyle/>
                    <a:p>
                      <a:pPr algn="l" rtl="0" fontAlgn="ctr">
                        <a:buNone/>
                      </a:pPr>
                      <a:r>
                        <a:rPr lang="en-GB" sz="1100" b="0" i="0" u="none" strike="noStrike">
                          <a:solidFill>
                            <a:srgbClr val="000000"/>
                          </a:solidFill>
                          <a:effectLst/>
                          <a:latin typeface="Aptos" panose="020B0004020202020204" pitchFamily="34" charset="0"/>
                        </a:rPr>
                        <a:t>Bolt Details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400" b="0" i="0" u="none" strike="noStrike" baseline="-25000">
                          <a:solidFill>
                            <a:srgbClr val="000000"/>
                          </a:solidFill>
                          <a:effectLst/>
                          <a:latin typeface="Aptos" panose="020B0004020202020204" pitchFamily="34" charset="0"/>
                        </a:rPr>
                        <a:t>36</a:t>
                      </a:r>
                      <a:endParaRPr lang="en-GB" sz="1400" b="0" i="0" u="none" strike="noStrike">
                        <a:solidFill>
                          <a:srgbClr val="000000"/>
                        </a:solidFill>
                        <a:effectLst/>
                        <a:latin typeface="Aptos"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mm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not fixed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(The Bolt Type is M36)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829664"/>
                  </a:ext>
                </a:extLst>
              </a:tr>
              <a:tr h="245765">
                <a:tc>
                  <a:txBody>
                    <a:bodyPr/>
                    <a:lstStyle/>
                    <a:p>
                      <a:pPr algn="l" rtl="0" fontAlgn="ctr">
                        <a:buNone/>
                      </a:pPr>
                      <a:r>
                        <a:rPr lang="en-GB" sz="1100" b="0" i="0" u="none" strike="noStrike">
                          <a:solidFill>
                            <a:srgbClr val="000000"/>
                          </a:solidFill>
                          <a:effectLst/>
                          <a:latin typeface="Aptos" panose="020B0004020202020204" pitchFamily="34" charset="0"/>
                        </a:rPr>
                        <a:t>Root Thickness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panose="020B0004020202020204" pitchFamily="34" charset="0"/>
                        </a:rPr>
                        <a:t>120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mm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a:solidFill>
                            <a:srgbClr val="000000"/>
                          </a:solidFill>
                          <a:effectLst/>
                          <a:latin typeface="Aptos Narrow" panose="020B0004020202020204" pitchFamily="34" charset="0"/>
                        </a:rPr>
                        <a:t>not fixed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GB" sz="1100" b="0" i="0" u="none" strike="noStrike" dirty="0">
                          <a:solidFill>
                            <a:srgbClr val="000000"/>
                          </a:solidFill>
                          <a:effectLst/>
                          <a:latin typeface="Aptos Narrow" panose="020B0004020202020204" pitchFamily="34" charset="0"/>
                        </a:rPr>
                        <a:t>(Need to get </a:t>
                      </a:r>
                      <a:r>
                        <a:rPr lang="en-GB" sz="1100" b="0" i="0" u="none" strike="noStrike" dirty="0" err="1">
                          <a:solidFill>
                            <a:srgbClr val="000000"/>
                          </a:solidFill>
                          <a:effectLst/>
                          <a:latin typeface="Aptos Narrow" panose="020B0004020202020204" pitchFamily="34" charset="0"/>
                        </a:rPr>
                        <a:t>permision</a:t>
                      </a:r>
                      <a:r>
                        <a:rPr lang="en-GB" sz="1100" b="0" i="0" u="none" strike="noStrike" dirty="0">
                          <a:solidFill>
                            <a:srgbClr val="000000"/>
                          </a:solidFill>
                          <a:effectLst/>
                          <a:latin typeface="Aptos Narrow" panose="020B0004020202020204" pitchFamily="34" charset="0"/>
                        </a:rPr>
                        <a:t> from Professor)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51378"/>
                  </a:ext>
                </a:extLst>
              </a:tr>
            </a:tbl>
          </a:graphicData>
        </a:graphic>
      </p:graphicFrame>
      <p:graphicFrame>
        <p:nvGraphicFramePr>
          <p:cNvPr id="16" name="Table 15">
            <a:extLst>
              <a:ext uri="{FF2B5EF4-FFF2-40B4-BE49-F238E27FC236}">
                <a16:creationId xmlns:a16="http://schemas.microsoft.com/office/drawing/2014/main" id="{A6E06CCD-295B-F5F7-EC31-93ADE04295EB}"/>
              </a:ext>
            </a:extLst>
          </p:cNvPr>
          <p:cNvGraphicFramePr>
            <a:graphicFrameLocks noGrp="1"/>
          </p:cNvGraphicFramePr>
          <p:nvPr>
            <p:extLst>
              <p:ext uri="{D42A27DB-BD31-4B8C-83A1-F6EECF244321}">
                <p14:modId xmlns:p14="http://schemas.microsoft.com/office/powerpoint/2010/main" val="2966608042"/>
              </p:ext>
            </p:extLst>
          </p:nvPr>
        </p:nvGraphicFramePr>
        <p:xfrm>
          <a:off x="584189" y="4003333"/>
          <a:ext cx="7314797" cy="236220"/>
        </p:xfrm>
        <a:graphic>
          <a:graphicData uri="http://schemas.openxmlformats.org/drawingml/2006/table">
            <a:tbl>
              <a:tblPr>
                <a:tableStyleId>{5C22544A-7EE6-4342-B048-85BDC9FD1C3A}</a:tableStyleId>
              </a:tblPr>
              <a:tblGrid>
                <a:gridCol w="7314797">
                  <a:extLst>
                    <a:ext uri="{9D8B030D-6E8A-4147-A177-3AD203B41FA5}">
                      <a16:colId xmlns:a16="http://schemas.microsoft.com/office/drawing/2014/main" val="3556130347"/>
                    </a:ext>
                  </a:extLst>
                </a:gridCol>
              </a:tblGrid>
              <a:tr h="222557">
                <a:tc>
                  <a:txBody>
                    <a:bodyPr/>
                    <a:lstStyle/>
                    <a:p>
                      <a:pPr algn="ctr" fontAlgn="b">
                        <a:buNone/>
                      </a:pPr>
                      <a:r>
                        <a:rPr lang="it-IT" sz="1500" b="1" i="0" u="none" strike="noStrike" dirty="0" err="1">
                          <a:solidFill>
                            <a:srgbClr val="0E2841"/>
                          </a:solidFill>
                          <a:effectLst/>
                          <a:latin typeface="Aptos Narrow" panose="020B0004020202020204" pitchFamily="34" charset="0"/>
                        </a:rPr>
                        <a:t>Blade</a:t>
                      </a:r>
                      <a:r>
                        <a:rPr lang="it-IT" sz="1500" b="1" i="0" u="none" strike="noStrike" dirty="0">
                          <a:solidFill>
                            <a:srgbClr val="0E2841"/>
                          </a:solidFill>
                          <a:effectLst/>
                          <a:latin typeface="Aptos Narrow" panose="020B0004020202020204" pitchFamily="34" charset="0"/>
                        </a:rPr>
                        <a:t> root – </a:t>
                      </a:r>
                      <a:r>
                        <a:rPr lang="it-IT" sz="1500" b="1" i="0" u="none" strike="noStrike" dirty="0" err="1">
                          <a:solidFill>
                            <a:srgbClr val="0E2841"/>
                          </a:solidFill>
                          <a:effectLst/>
                          <a:latin typeface="Aptos Narrow" panose="020B0004020202020204" pitchFamily="34" charset="0"/>
                        </a:rPr>
                        <a:t>rotor</a:t>
                      </a:r>
                      <a:r>
                        <a:rPr lang="it-IT" sz="1500" b="1" i="0" u="none" strike="noStrike" dirty="0">
                          <a:solidFill>
                            <a:srgbClr val="0E2841"/>
                          </a:solidFill>
                          <a:effectLst/>
                          <a:latin typeface="Aptos Narrow" panose="020B0004020202020204" pitchFamily="34" charset="0"/>
                        </a:rPr>
                        <a:t> hub </a:t>
                      </a:r>
                      <a:r>
                        <a:rPr lang="it-IT" sz="1500" b="1" i="0" u="none" strike="noStrike" dirty="0" err="1">
                          <a:solidFill>
                            <a:srgbClr val="0E2841"/>
                          </a:solidFill>
                          <a:effectLst/>
                          <a:latin typeface="Aptos Narrow" panose="020B0004020202020204" pitchFamily="34" charset="0"/>
                        </a:rPr>
                        <a:t>flanged</a:t>
                      </a:r>
                      <a:r>
                        <a:rPr lang="it-IT" sz="1500" b="1" i="0" u="none" strike="noStrike" dirty="0">
                          <a:solidFill>
                            <a:srgbClr val="0E2841"/>
                          </a:solidFill>
                          <a:effectLst/>
                          <a:latin typeface="Aptos Narrow" panose="020B0004020202020204" pitchFamily="34" charset="0"/>
                        </a:rPr>
                        <a:t> connection</a:t>
                      </a:r>
                      <a:endParaRPr lang="en-GB" sz="1500" b="1" i="0" u="none" strike="noStrike" dirty="0">
                        <a:solidFill>
                          <a:srgbClr val="0E2841"/>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004927967"/>
                  </a:ext>
                </a:extLst>
              </a:tr>
            </a:tbl>
          </a:graphicData>
        </a:graphic>
      </p:graphicFrame>
      <p:pic>
        <p:nvPicPr>
          <p:cNvPr id="18" name="Picture 17">
            <a:extLst>
              <a:ext uri="{FF2B5EF4-FFF2-40B4-BE49-F238E27FC236}">
                <a16:creationId xmlns:a16="http://schemas.microsoft.com/office/drawing/2014/main" id="{0E17BB26-05D3-07DF-C753-5E1A56440BF0}"/>
              </a:ext>
            </a:extLst>
          </p:cNvPr>
          <p:cNvPicPr>
            <a:picLocks noChangeAspect="1"/>
          </p:cNvPicPr>
          <p:nvPr/>
        </p:nvPicPr>
        <p:blipFill>
          <a:blip r:embed="rId3"/>
          <a:stretch>
            <a:fillRect/>
          </a:stretch>
        </p:blipFill>
        <p:spPr>
          <a:xfrm>
            <a:off x="8914841" y="4134049"/>
            <a:ext cx="1841770" cy="1822361"/>
          </a:xfrm>
          <a:prstGeom prst="rect">
            <a:avLst/>
          </a:prstGeom>
        </p:spPr>
      </p:pic>
      <p:sp>
        <p:nvSpPr>
          <p:cNvPr id="19" name="TextBox 18">
            <a:extLst>
              <a:ext uri="{FF2B5EF4-FFF2-40B4-BE49-F238E27FC236}">
                <a16:creationId xmlns:a16="http://schemas.microsoft.com/office/drawing/2014/main" id="{05BCC091-093B-ACAF-DE6D-B48297896DAC}"/>
              </a:ext>
            </a:extLst>
          </p:cNvPr>
          <p:cNvSpPr txBox="1"/>
          <p:nvPr/>
        </p:nvSpPr>
        <p:spPr>
          <a:xfrm>
            <a:off x="8334717" y="3578076"/>
            <a:ext cx="3186462" cy="461665"/>
          </a:xfrm>
          <a:prstGeom prst="rect">
            <a:avLst/>
          </a:prstGeom>
          <a:noFill/>
        </p:spPr>
        <p:txBody>
          <a:bodyPr wrap="square" rtlCol="0">
            <a:spAutoFit/>
          </a:bodyPr>
          <a:lstStyle/>
          <a:p>
            <a:pPr algn="ctr"/>
            <a:r>
              <a:rPr lang="it-IT" sz="1200" dirty="0" err="1"/>
              <a:t>Shaft</a:t>
            </a:r>
            <a:r>
              <a:rPr lang="it-IT" sz="1200" dirty="0"/>
              <a:t> – </a:t>
            </a:r>
            <a:r>
              <a:rPr lang="it-IT" sz="1200" dirty="0" err="1"/>
              <a:t>gearbox</a:t>
            </a:r>
            <a:r>
              <a:rPr lang="it-IT" sz="1200" dirty="0"/>
              <a:t> flange connection in a 3 point </a:t>
            </a:r>
            <a:r>
              <a:rPr lang="it-IT" sz="1200" dirty="0" err="1"/>
              <a:t>suspension</a:t>
            </a:r>
            <a:r>
              <a:rPr lang="it-IT" sz="1200" dirty="0"/>
              <a:t> system</a:t>
            </a:r>
            <a:endParaRPr lang="en-GB" sz="1200" dirty="0"/>
          </a:p>
        </p:txBody>
      </p:sp>
      <p:sp>
        <p:nvSpPr>
          <p:cNvPr id="22" name="TextBox 21">
            <a:extLst>
              <a:ext uri="{FF2B5EF4-FFF2-40B4-BE49-F238E27FC236}">
                <a16:creationId xmlns:a16="http://schemas.microsoft.com/office/drawing/2014/main" id="{32C5AF5D-A8F4-6AE9-F39E-BAA7762F8F45}"/>
              </a:ext>
            </a:extLst>
          </p:cNvPr>
          <p:cNvSpPr txBox="1"/>
          <p:nvPr/>
        </p:nvSpPr>
        <p:spPr>
          <a:xfrm>
            <a:off x="8314234" y="5978340"/>
            <a:ext cx="3186462" cy="461665"/>
          </a:xfrm>
          <a:prstGeom prst="rect">
            <a:avLst/>
          </a:prstGeom>
          <a:noFill/>
        </p:spPr>
        <p:txBody>
          <a:bodyPr wrap="square" rtlCol="0">
            <a:spAutoFit/>
          </a:bodyPr>
          <a:lstStyle/>
          <a:p>
            <a:pPr algn="ctr"/>
            <a:r>
              <a:rPr lang="it-IT" sz="1200" dirty="0"/>
              <a:t>Hub – </a:t>
            </a:r>
            <a:r>
              <a:rPr lang="it-IT" sz="1200" dirty="0" err="1"/>
              <a:t>blade</a:t>
            </a:r>
            <a:r>
              <a:rPr lang="it-IT" sz="1200" dirty="0"/>
              <a:t> connection, </a:t>
            </a:r>
            <a:r>
              <a:rPr lang="it-IT" sz="1200" dirty="0" err="1"/>
              <a:t>Machinery</a:t>
            </a:r>
            <a:r>
              <a:rPr lang="it-IT" sz="1200" dirty="0"/>
              <a:t> </a:t>
            </a:r>
            <a:r>
              <a:rPr lang="it-IT" sz="1200" dirty="0" err="1"/>
              <a:t>components</a:t>
            </a:r>
            <a:r>
              <a:rPr lang="it-IT" sz="1200" dirty="0"/>
              <a:t> </a:t>
            </a:r>
            <a:r>
              <a:rPr lang="it-IT" sz="1200" dirty="0" err="1"/>
              <a:t>presentation</a:t>
            </a:r>
            <a:endParaRPr lang="en-GB" sz="1200" dirty="0"/>
          </a:p>
        </p:txBody>
      </p:sp>
    </p:spTree>
    <p:extLst>
      <p:ext uri="{BB962C8B-B14F-4D97-AF65-F5344CB8AC3E}">
        <p14:creationId xmlns:p14="http://schemas.microsoft.com/office/powerpoint/2010/main" val="428716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1C85-058F-8DA9-9BC6-AA8A43E6EA44}"/>
              </a:ext>
            </a:extLst>
          </p:cNvPr>
          <p:cNvSpPr>
            <a:spLocks noGrp="1"/>
          </p:cNvSpPr>
          <p:nvPr>
            <p:ph type="title"/>
          </p:nvPr>
        </p:nvSpPr>
        <p:spPr/>
        <p:txBody>
          <a:bodyPr/>
          <a:lstStyle/>
          <a:p>
            <a:r>
              <a:rPr lang="it-IT" dirty="0"/>
              <a:t>3. </a:t>
            </a:r>
            <a:r>
              <a:rPr lang="it-IT" dirty="0" err="1"/>
              <a:t>Final</a:t>
            </a:r>
            <a:r>
              <a:rPr lang="it-IT" dirty="0"/>
              <a:t> </a:t>
            </a:r>
            <a:r>
              <a:rPr lang="it-IT" dirty="0" err="1"/>
              <a:t>remarks</a:t>
            </a:r>
            <a:r>
              <a:rPr lang="it-IT" dirty="0"/>
              <a:t> </a:t>
            </a:r>
            <a:endParaRPr lang="en-GB" dirty="0"/>
          </a:p>
        </p:txBody>
      </p:sp>
      <p:sp>
        <p:nvSpPr>
          <p:cNvPr id="3" name="Content Placeholder 2">
            <a:extLst>
              <a:ext uri="{FF2B5EF4-FFF2-40B4-BE49-F238E27FC236}">
                <a16:creationId xmlns:a16="http://schemas.microsoft.com/office/drawing/2014/main" id="{2C25F010-B7AA-D890-B34B-948D481C2660}"/>
              </a:ext>
            </a:extLst>
          </p:cNvPr>
          <p:cNvSpPr>
            <a:spLocks noGrp="1"/>
          </p:cNvSpPr>
          <p:nvPr>
            <p:ph idx="1"/>
          </p:nvPr>
        </p:nvSpPr>
        <p:spPr>
          <a:xfrm>
            <a:off x="838200" y="1500309"/>
            <a:ext cx="10515600" cy="4351338"/>
          </a:xfrm>
        </p:spPr>
        <p:txBody>
          <a:bodyPr/>
          <a:lstStyle/>
          <a:p>
            <a:r>
              <a:rPr lang="it-IT" dirty="0"/>
              <a:t>Next week the deadline must be </a:t>
            </a:r>
            <a:r>
              <a:rPr lang="it-IT" dirty="0" err="1"/>
              <a:t>met</a:t>
            </a:r>
            <a:r>
              <a:rPr lang="it-IT" dirty="0"/>
              <a:t> by </a:t>
            </a:r>
            <a:r>
              <a:rPr lang="it-IT" dirty="0" err="1"/>
              <a:t>all</a:t>
            </a:r>
            <a:r>
              <a:rPr lang="it-IT" dirty="0"/>
              <a:t> the </a:t>
            </a:r>
            <a:r>
              <a:rPr lang="it-IT" dirty="0" err="1"/>
              <a:t>mechanical</a:t>
            </a:r>
            <a:r>
              <a:rPr lang="it-IT" dirty="0"/>
              <a:t> groups: </a:t>
            </a:r>
            <a:r>
              <a:rPr lang="it-IT" dirty="0" err="1"/>
              <a:t>most</a:t>
            </a:r>
            <a:r>
              <a:rPr lang="it-IT" dirty="0"/>
              <a:t> of the </a:t>
            </a:r>
            <a:r>
              <a:rPr lang="it-IT" dirty="0" err="1"/>
              <a:t>components</a:t>
            </a:r>
            <a:r>
              <a:rPr lang="it-IT" dirty="0"/>
              <a:t> must be </a:t>
            </a:r>
            <a:r>
              <a:rPr lang="it-IT" dirty="0" err="1"/>
              <a:t>designed</a:t>
            </a:r>
            <a:r>
              <a:rPr lang="it-IT" dirty="0"/>
              <a:t> and the </a:t>
            </a:r>
            <a:r>
              <a:rPr lang="it-IT" b="1" dirty="0"/>
              <a:t>3D models must </a:t>
            </a:r>
            <a:r>
              <a:rPr lang="it-IT" b="1" dirty="0" err="1"/>
              <a:t>have</a:t>
            </a:r>
            <a:r>
              <a:rPr lang="it-IT" b="1" dirty="0"/>
              <a:t> </a:t>
            </a:r>
            <a:r>
              <a:rPr lang="it-IT" b="1" dirty="0" err="1"/>
              <a:t>all</a:t>
            </a:r>
            <a:r>
              <a:rPr lang="it-IT" b="1" dirty="0"/>
              <a:t> </a:t>
            </a:r>
            <a:r>
              <a:rPr lang="it-IT" b="1" dirty="0" err="1"/>
              <a:t>been</a:t>
            </a:r>
            <a:r>
              <a:rPr lang="it-IT" b="1" dirty="0"/>
              <a:t> </a:t>
            </a:r>
            <a:r>
              <a:rPr lang="it-IT" b="1" dirty="0" err="1"/>
              <a:t>started</a:t>
            </a:r>
            <a:endParaRPr lang="it-IT" b="1" dirty="0"/>
          </a:p>
          <a:p>
            <a:r>
              <a:rPr lang="it-IT" dirty="0"/>
              <a:t>The </a:t>
            </a:r>
            <a:r>
              <a:rPr lang="it-IT" dirty="0" err="1"/>
              <a:t>parameters</a:t>
            </a:r>
            <a:r>
              <a:rPr lang="it-IT" dirty="0"/>
              <a:t> </a:t>
            </a:r>
            <a:r>
              <a:rPr lang="it-IT" dirty="0" err="1"/>
              <a:t>requested</a:t>
            </a:r>
            <a:r>
              <a:rPr lang="it-IT" dirty="0"/>
              <a:t> by the Load &amp; Dynamics team for the </a:t>
            </a:r>
            <a:r>
              <a:rPr lang="it-IT" dirty="0" err="1"/>
              <a:t>simulations</a:t>
            </a:r>
            <a:r>
              <a:rPr lang="it-IT" dirty="0"/>
              <a:t> must be </a:t>
            </a:r>
            <a:r>
              <a:rPr lang="it-IT" dirty="0" err="1"/>
              <a:t>provided</a:t>
            </a:r>
            <a:r>
              <a:rPr lang="it-IT" dirty="0"/>
              <a:t> </a:t>
            </a:r>
            <a:r>
              <a:rPr lang="it-IT" dirty="0" err="1"/>
              <a:t>as</a:t>
            </a:r>
            <a:r>
              <a:rPr lang="it-IT" dirty="0"/>
              <a:t> </a:t>
            </a:r>
            <a:r>
              <a:rPr lang="it-IT" dirty="0" err="1"/>
              <a:t>soon</a:t>
            </a:r>
            <a:r>
              <a:rPr lang="it-IT" dirty="0"/>
              <a:t> </a:t>
            </a:r>
            <a:r>
              <a:rPr lang="it-IT" dirty="0" err="1"/>
              <a:t>as</a:t>
            </a:r>
            <a:r>
              <a:rPr lang="it-IT" dirty="0"/>
              <a:t> </a:t>
            </a:r>
            <a:r>
              <a:rPr lang="it-IT" dirty="0" err="1"/>
              <a:t>possible</a:t>
            </a:r>
            <a:r>
              <a:rPr lang="it-IT" dirty="0"/>
              <a:t>: look </a:t>
            </a:r>
            <a:r>
              <a:rPr lang="it-IT" dirty="0" err="1"/>
              <a:t>at</a:t>
            </a:r>
            <a:r>
              <a:rPr lang="it-IT" dirty="0"/>
              <a:t> ‘</a:t>
            </a:r>
            <a:r>
              <a:rPr lang="it-IT" dirty="0" err="1"/>
              <a:t>result</a:t>
            </a:r>
            <a:r>
              <a:rPr lang="it-IT" dirty="0"/>
              <a:t> file – Loads &amp; dynamics’ and </a:t>
            </a:r>
            <a:r>
              <a:rPr lang="it-IT" dirty="0" err="1"/>
              <a:t>try</a:t>
            </a:r>
            <a:r>
              <a:rPr lang="it-IT" dirty="0"/>
              <a:t> to </a:t>
            </a:r>
            <a:r>
              <a:rPr lang="it-IT" dirty="0" err="1"/>
              <a:t>provide</a:t>
            </a:r>
            <a:r>
              <a:rPr lang="it-IT" dirty="0"/>
              <a:t> the </a:t>
            </a:r>
            <a:r>
              <a:rPr lang="it-IT" dirty="0" err="1"/>
              <a:t>parameters</a:t>
            </a:r>
            <a:r>
              <a:rPr lang="it-IT" dirty="0"/>
              <a:t> </a:t>
            </a:r>
            <a:r>
              <a:rPr lang="it-IT" dirty="0" err="1"/>
              <a:t>asked</a:t>
            </a:r>
            <a:r>
              <a:rPr lang="it-IT" dirty="0"/>
              <a:t> to </a:t>
            </a:r>
            <a:r>
              <a:rPr lang="it-IT" dirty="0" err="1"/>
              <a:t>your</a:t>
            </a:r>
            <a:r>
              <a:rPr lang="it-IT" dirty="0"/>
              <a:t> group</a:t>
            </a:r>
            <a:endParaRPr lang="en-GB" dirty="0"/>
          </a:p>
        </p:txBody>
      </p:sp>
      <p:sp>
        <p:nvSpPr>
          <p:cNvPr id="4" name="Date Placeholder 3">
            <a:extLst>
              <a:ext uri="{FF2B5EF4-FFF2-40B4-BE49-F238E27FC236}">
                <a16:creationId xmlns:a16="http://schemas.microsoft.com/office/drawing/2014/main" id="{803B99F8-4ABD-70E9-785A-5EFB78188A7C}"/>
              </a:ext>
            </a:extLst>
          </p:cNvPr>
          <p:cNvSpPr>
            <a:spLocks noGrp="1"/>
          </p:cNvSpPr>
          <p:nvPr>
            <p:ph type="dt" sz="half" idx="19"/>
          </p:nvPr>
        </p:nvSpPr>
        <p:spPr/>
        <p:txBody>
          <a:bodyPr/>
          <a:lstStyle/>
          <a:p>
            <a:fld id="{02AEE8E4-D792-40D2-B8D4-0007E21A0CF8}" type="datetime1">
              <a:rPr lang="en-GB" smtClean="0"/>
              <a:t>03/11/2025</a:t>
            </a:fld>
            <a:endParaRPr lang="en-GB" dirty="0"/>
          </a:p>
        </p:txBody>
      </p:sp>
      <p:sp>
        <p:nvSpPr>
          <p:cNvPr id="5" name="Footer Placeholder 4">
            <a:extLst>
              <a:ext uri="{FF2B5EF4-FFF2-40B4-BE49-F238E27FC236}">
                <a16:creationId xmlns:a16="http://schemas.microsoft.com/office/drawing/2014/main" id="{76B66C33-69E6-C6DE-FF2F-2A6131C1D5BD}"/>
              </a:ext>
            </a:extLst>
          </p:cNvPr>
          <p:cNvSpPr>
            <a:spLocks noGrp="1"/>
          </p:cNvSpPr>
          <p:nvPr>
            <p:ph type="ftr" sz="quarter" idx="20"/>
          </p:nvPr>
        </p:nvSpPr>
        <p:spPr/>
        <p:txBody>
          <a:bodyPr/>
          <a:lstStyle/>
          <a:p>
            <a:r>
              <a:rPr lang="en-GB" dirty="0"/>
              <a:t>Management Team - SI  / Optimus Syria</a:t>
            </a:r>
          </a:p>
        </p:txBody>
      </p:sp>
      <p:sp>
        <p:nvSpPr>
          <p:cNvPr id="6" name="Slide Number Placeholder 5">
            <a:extLst>
              <a:ext uri="{FF2B5EF4-FFF2-40B4-BE49-F238E27FC236}">
                <a16:creationId xmlns:a16="http://schemas.microsoft.com/office/drawing/2014/main" id="{0B12499C-6963-CE0F-8199-7D1703F8E54F}"/>
              </a:ext>
            </a:extLst>
          </p:cNvPr>
          <p:cNvSpPr>
            <a:spLocks noGrp="1"/>
          </p:cNvSpPr>
          <p:nvPr>
            <p:ph type="sldNum" sz="quarter" idx="21"/>
          </p:nvPr>
        </p:nvSpPr>
        <p:spPr/>
        <p:txBody>
          <a:bodyPr/>
          <a:lstStyle/>
          <a:p>
            <a:fld id="{013F6232-4F06-48BA-8F69-BF531F607829}" type="slidenum">
              <a:rPr lang="en-GB" smtClean="0"/>
              <a:pPr/>
              <a:t>18</a:t>
            </a:fld>
            <a:endParaRPr lang="en-GB" dirty="0"/>
          </a:p>
        </p:txBody>
      </p:sp>
      <p:sp>
        <p:nvSpPr>
          <p:cNvPr id="8" name="Text Placeholder 7">
            <a:extLst>
              <a:ext uri="{FF2B5EF4-FFF2-40B4-BE49-F238E27FC236}">
                <a16:creationId xmlns:a16="http://schemas.microsoft.com/office/drawing/2014/main" id="{C2A923B2-E825-7A09-CD32-CC5580B590E5}"/>
              </a:ext>
            </a:extLst>
          </p:cNvPr>
          <p:cNvSpPr>
            <a:spLocks noGrp="1"/>
          </p:cNvSpPr>
          <p:nvPr>
            <p:ph type="body" sz="quarter" idx="18"/>
          </p:nvPr>
        </p:nvSpPr>
        <p:spPr/>
        <p:txBody>
          <a:bodyPr/>
          <a:lstStyle/>
          <a:p>
            <a:r>
              <a:rPr lang="en-GB" dirty="0"/>
              <a:t>Federico De Mita</a:t>
            </a:r>
          </a:p>
        </p:txBody>
      </p:sp>
      <p:pic>
        <p:nvPicPr>
          <p:cNvPr id="10" name="Picture 9">
            <a:extLst>
              <a:ext uri="{FF2B5EF4-FFF2-40B4-BE49-F238E27FC236}">
                <a16:creationId xmlns:a16="http://schemas.microsoft.com/office/drawing/2014/main" id="{48DB6660-D7DE-1920-0E22-CDDA8C158C2F}"/>
              </a:ext>
            </a:extLst>
          </p:cNvPr>
          <p:cNvPicPr>
            <a:picLocks noChangeAspect="1"/>
          </p:cNvPicPr>
          <p:nvPr/>
        </p:nvPicPr>
        <p:blipFill>
          <a:blip r:embed="rId2"/>
          <a:srcRect t="25677"/>
          <a:stretch>
            <a:fillRect/>
          </a:stretch>
        </p:blipFill>
        <p:spPr>
          <a:xfrm>
            <a:off x="1204545" y="3342669"/>
            <a:ext cx="5272226" cy="2978452"/>
          </a:xfrm>
          <a:prstGeom prst="rect">
            <a:avLst/>
          </a:prstGeom>
        </p:spPr>
      </p:pic>
    </p:spTree>
    <p:extLst>
      <p:ext uri="{BB962C8B-B14F-4D97-AF65-F5344CB8AC3E}">
        <p14:creationId xmlns:p14="http://schemas.microsoft.com/office/powerpoint/2010/main" val="3148369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47477-A9FE-ADEA-C453-EE623443F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36971-C43A-2208-69D9-F1889F449A09}"/>
              </a:ext>
            </a:extLst>
          </p:cNvPr>
          <p:cNvSpPr>
            <a:spLocks noGrp="1"/>
          </p:cNvSpPr>
          <p:nvPr>
            <p:ph type="title"/>
          </p:nvPr>
        </p:nvSpPr>
        <p:spPr/>
        <p:txBody>
          <a:bodyPr/>
          <a:lstStyle/>
          <a:p>
            <a:r>
              <a:rPr lang="it-IT" dirty="0"/>
              <a:t>3. </a:t>
            </a:r>
            <a:r>
              <a:rPr lang="it-IT" dirty="0" err="1"/>
              <a:t>Final</a:t>
            </a:r>
            <a:r>
              <a:rPr lang="it-IT" dirty="0"/>
              <a:t> </a:t>
            </a:r>
            <a:r>
              <a:rPr lang="it-IT" dirty="0" err="1"/>
              <a:t>remarks</a:t>
            </a:r>
            <a:r>
              <a:rPr lang="it-IT" dirty="0"/>
              <a:t> </a:t>
            </a:r>
            <a:endParaRPr lang="en-GB" dirty="0"/>
          </a:p>
        </p:txBody>
      </p:sp>
      <p:sp>
        <p:nvSpPr>
          <p:cNvPr id="3" name="Content Placeholder 2">
            <a:extLst>
              <a:ext uri="{FF2B5EF4-FFF2-40B4-BE49-F238E27FC236}">
                <a16:creationId xmlns:a16="http://schemas.microsoft.com/office/drawing/2014/main" id="{23E9C9D5-D5B4-5300-12C4-5A75D80CA486}"/>
              </a:ext>
            </a:extLst>
          </p:cNvPr>
          <p:cNvSpPr>
            <a:spLocks noGrp="1"/>
          </p:cNvSpPr>
          <p:nvPr>
            <p:ph idx="1"/>
          </p:nvPr>
        </p:nvSpPr>
        <p:spPr>
          <a:xfrm>
            <a:off x="838200" y="1500309"/>
            <a:ext cx="10515600" cy="4351338"/>
          </a:xfrm>
        </p:spPr>
        <p:txBody>
          <a:bodyPr>
            <a:normAutofit/>
          </a:bodyPr>
          <a:lstStyle/>
          <a:p>
            <a:r>
              <a:rPr lang="it-IT" dirty="0"/>
              <a:t>Update the </a:t>
            </a:r>
            <a:r>
              <a:rPr lang="it-IT" b="1" dirty="0"/>
              <a:t>status of the CAD models</a:t>
            </a:r>
            <a:r>
              <a:rPr lang="it-IT" dirty="0"/>
              <a:t> on the </a:t>
            </a:r>
            <a:r>
              <a:rPr lang="it-IT" dirty="0" err="1"/>
              <a:t>result</a:t>
            </a:r>
            <a:r>
              <a:rPr lang="it-IT" dirty="0"/>
              <a:t> file!!</a:t>
            </a:r>
          </a:p>
          <a:p>
            <a:endParaRPr lang="it-IT" dirty="0"/>
          </a:p>
          <a:p>
            <a:endParaRPr lang="it-IT" dirty="0"/>
          </a:p>
          <a:p>
            <a:endParaRPr lang="it-IT" dirty="0"/>
          </a:p>
          <a:p>
            <a:endParaRPr lang="it-IT" dirty="0"/>
          </a:p>
          <a:p>
            <a:endParaRPr lang="it-IT" dirty="0"/>
          </a:p>
          <a:p>
            <a:endParaRPr lang="it-IT" dirty="0"/>
          </a:p>
          <a:p>
            <a:endParaRPr lang="it-IT" dirty="0"/>
          </a:p>
          <a:p>
            <a:endParaRPr lang="it-IT" dirty="0"/>
          </a:p>
        </p:txBody>
      </p:sp>
      <p:sp>
        <p:nvSpPr>
          <p:cNvPr id="4" name="Date Placeholder 3">
            <a:extLst>
              <a:ext uri="{FF2B5EF4-FFF2-40B4-BE49-F238E27FC236}">
                <a16:creationId xmlns:a16="http://schemas.microsoft.com/office/drawing/2014/main" id="{C0B89225-CA49-708E-7531-DCAC0B1655B0}"/>
              </a:ext>
            </a:extLst>
          </p:cNvPr>
          <p:cNvSpPr>
            <a:spLocks noGrp="1"/>
          </p:cNvSpPr>
          <p:nvPr>
            <p:ph type="dt" sz="half" idx="19"/>
          </p:nvPr>
        </p:nvSpPr>
        <p:spPr/>
        <p:txBody>
          <a:bodyPr/>
          <a:lstStyle/>
          <a:p>
            <a:fld id="{02AEE8E4-D792-40D2-B8D4-0007E21A0CF8}" type="datetime1">
              <a:rPr lang="en-GB" smtClean="0"/>
              <a:t>03/11/2025</a:t>
            </a:fld>
            <a:endParaRPr lang="en-GB" dirty="0"/>
          </a:p>
        </p:txBody>
      </p:sp>
      <p:sp>
        <p:nvSpPr>
          <p:cNvPr id="5" name="Footer Placeholder 4">
            <a:extLst>
              <a:ext uri="{FF2B5EF4-FFF2-40B4-BE49-F238E27FC236}">
                <a16:creationId xmlns:a16="http://schemas.microsoft.com/office/drawing/2014/main" id="{1A6CDB2B-60A4-E492-5964-22FAA137A30C}"/>
              </a:ext>
            </a:extLst>
          </p:cNvPr>
          <p:cNvSpPr>
            <a:spLocks noGrp="1"/>
          </p:cNvSpPr>
          <p:nvPr>
            <p:ph type="ftr" sz="quarter" idx="20"/>
          </p:nvPr>
        </p:nvSpPr>
        <p:spPr/>
        <p:txBody>
          <a:bodyPr/>
          <a:lstStyle/>
          <a:p>
            <a:r>
              <a:rPr lang="en-GB" dirty="0"/>
              <a:t>Management Team - SI / Optimus Syria</a:t>
            </a:r>
          </a:p>
        </p:txBody>
      </p:sp>
      <p:sp>
        <p:nvSpPr>
          <p:cNvPr id="6" name="Slide Number Placeholder 5">
            <a:extLst>
              <a:ext uri="{FF2B5EF4-FFF2-40B4-BE49-F238E27FC236}">
                <a16:creationId xmlns:a16="http://schemas.microsoft.com/office/drawing/2014/main" id="{7595413D-1326-1DDB-EC48-3DC4AB576431}"/>
              </a:ext>
            </a:extLst>
          </p:cNvPr>
          <p:cNvSpPr>
            <a:spLocks noGrp="1"/>
          </p:cNvSpPr>
          <p:nvPr>
            <p:ph type="sldNum" sz="quarter" idx="21"/>
          </p:nvPr>
        </p:nvSpPr>
        <p:spPr/>
        <p:txBody>
          <a:bodyPr/>
          <a:lstStyle/>
          <a:p>
            <a:fld id="{013F6232-4F06-48BA-8F69-BF531F607829}" type="slidenum">
              <a:rPr lang="en-GB" smtClean="0"/>
              <a:pPr/>
              <a:t>19</a:t>
            </a:fld>
            <a:endParaRPr lang="en-GB" dirty="0"/>
          </a:p>
        </p:txBody>
      </p:sp>
      <p:sp>
        <p:nvSpPr>
          <p:cNvPr id="8" name="Text Placeholder 7">
            <a:extLst>
              <a:ext uri="{FF2B5EF4-FFF2-40B4-BE49-F238E27FC236}">
                <a16:creationId xmlns:a16="http://schemas.microsoft.com/office/drawing/2014/main" id="{DA817C0A-6E88-ACA2-F098-26C59543459B}"/>
              </a:ext>
            </a:extLst>
          </p:cNvPr>
          <p:cNvSpPr>
            <a:spLocks noGrp="1"/>
          </p:cNvSpPr>
          <p:nvPr>
            <p:ph type="body" sz="quarter" idx="18"/>
          </p:nvPr>
        </p:nvSpPr>
        <p:spPr/>
        <p:txBody>
          <a:bodyPr/>
          <a:lstStyle/>
          <a:p>
            <a:r>
              <a:rPr lang="en-GB" dirty="0"/>
              <a:t>Federico De Mita</a:t>
            </a:r>
          </a:p>
        </p:txBody>
      </p:sp>
      <p:pic>
        <p:nvPicPr>
          <p:cNvPr id="9" name="Picture 8">
            <a:extLst>
              <a:ext uri="{FF2B5EF4-FFF2-40B4-BE49-F238E27FC236}">
                <a16:creationId xmlns:a16="http://schemas.microsoft.com/office/drawing/2014/main" id="{A0151D4E-B238-32A1-2791-665E8BE27A64}"/>
              </a:ext>
            </a:extLst>
          </p:cNvPr>
          <p:cNvPicPr>
            <a:picLocks noChangeAspect="1"/>
          </p:cNvPicPr>
          <p:nvPr/>
        </p:nvPicPr>
        <p:blipFill>
          <a:blip r:embed="rId2"/>
          <a:stretch>
            <a:fillRect/>
          </a:stretch>
        </p:blipFill>
        <p:spPr>
          <a:xfrm>
            <a:off x="1005254" y="1877125"/>
            <a:ext cx="6951784" cy="3103749"/>
          </a:xfrm>
          <a:prstGeom prst="rect">
            <a:avLst/>
          </a:prstGeom>
        </p:spPr>
      </p:pic>
      <p:sp>
        <p:nvSpPr>
          <p:cNvPr id="11" name="Rectangle 10">
            <a:extLst>
              <a:ext uri="{FF2B5EF4-FFF2-40B4-BE49-F238E27FC236}">
                <a16:creationId xmlns:a16="http://schemas.microsoft.com/office/drawing/2014/main" id="{E438FEA6-4983-E799-53C7-93A152CCC77B}"/>
              </a:ext>
            </a:extLst>
          </p:cNvPr>
          <p:cNvSpPr/>
          <p:nvPr/>
        </p:nvSpPr>
        <p:spPr>
          <a:xfrm>
            <a:off x="6096000" y="2066192"/>
            <a:ext cx="955431" cy="2004646"/>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CC73017D-DB35-92A4-EC35-B76E9C6015FE}"/>
              </a:ext>
            </a:extLst>
          </p:cNvPr>
          <p:cNvCxnSpPr/>
          <p:nvPr/>
        </p:nvCxnSpPr>
        <p:spPr>
          <a:xfrm flipH="1">
            <a:off x="7051431" y="2066192"/>
            <a:ext cx="1423181" cy="764931"/>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EB994FB-F309-D333-F490-D3CC1A7BAE28}"/>
              </a:ext>
            </a:extLst>
          </p:cNvPr>
          <p:cNvSpPr txBox="1"/>
          <p:nvPr/>
        </p:nvSpPr>
        <p:spPr>
          <a:xfrm>
            <a:off x="685800" y="5257800"/>
            <a:ext cx="10668000" cy="646331"/>
          </a:xfrm>
          <a:prstGeom prst="rect">
            <a:avLst/>
          </a:prstGeom>
          <a:noFill/>
        </p:spPr>
        <p:txBody>
          <a:bodyPr wrap="square" rtlCol="0">
            <a:spAutoFit/>
          </a:bodyPr>
          <a:lstStyle/>
          <a:p>
            <a:pPr marL="171450" indent="-171450" algn="l">
              <a:buFont typeface="Arial" panose="020B0604020202020204" pitchFamily="34" charset="0"/>
              <a:buChar char="•"/>
            </a:pPr>
            <a:r>
              <a:rPr lang="it-IT" dirty="0" err="1"/>
              <a:t>If</a:t>
            </a:r>
            <a:r>
              <a:rPr lang="it-IT" dirty="0"/>
              <a:t> </a:t>
            </a:r>
            <a:r>
              <a:rPr lang="it-IT" dirty="0" err="1"/>
              <a:t>you</a:t>
            </a:r>
            <a:r>
              <a:rPr lang="it-IT" dirty="0"/>
              <a:t> </a:t>
            </a:r>
            <a:r>
              <a:rPr lang="it-IT" dirty="0" err="1"/>
              <a:t>have</a:t>
            </a:r>
            <a:r>
              <a:rPr lang="it-IT" dirty="0"/>
              <a:t> some new </a:t>
            </a:r>
            <a:r>
              <a:rPr lang="it-IT" dirty="0" err="1"/>
              <a:t>dimensions</a:t>
            </a:r>
            <a:r>
              <a:rPr lang="it-IT" dirty="0"/>
              <a:t> </a:t>
            </a:r>
            <a:r>
              <a:rPr lang="it-IT" dirty="0" err="1"/>
              <a:t>please</a:t>
            </a:r>
            <a:r>
              <a:rPr lang="it-IT" dirty="0"/>
              <a:t> upload </a:t>
            </a:r>
            <a:r>
              <a:rPr lang="it-IT" dirty="0" err="1"/>
              <a:t>them</a:t>
            </a:r>
            <a:r>
              <a:rPr lang="it-IT" dirty="0"/>
              <a:t> on the </a:t>
            </a:r>
            <a:r>
              <a:rPr lang="it-IT" b="1" dirty="0" err="1"/>
              <a:t>result</a:t>
            </a:r>
            <a:r>
              <a:rPr lang="it-IT" b="1" dirty="0"/>
              <a:t> file </a:t>
            </a:r>
            <a:r>
              <a:rPr lang="it-IT" dirty="0"/>
              <a:t>and </a:t>
            </a:r>
            <a:r>
              <a:rPr lang="it-IT" dirty="0" err="1"/>
              <a:t>possibly</a:t>
            </a:r>
            <a:r>
              <a:rPr lang="it-IT" dirty="0"/>
              <a:t> </a:t>
            </a:r>
            <a:r>
              <a:rPr lang="it-IT" b="1" dirty="0" err="1"/>
              <a:t>send</a:t>
            </a:r>
            <a:r>
              <a:rPr lang="it-IT" b="1" dirty="0"/>
              <a:t> </a:t>
            </a:r>
            <a:r>
              <a:rPr lang="it-IT" b="1" dirty="0" err="1"/>
              <a:t>them</a:t>
            </a:r>
            <a:r>
              <a:rPr lang="it-IT" b="1" dirty="0"/>
              <a:t> to </a:t>
            </a:r>
            <a:r>
              <a:rPr lang="it-IT" b="1" dirty="0" err="1"/>
              <a:t>your</a:t>
            </a:r>
            <a:r>
              <a:rPr lang="it-IT" b="1" dirty="0"/>
              <a:t> supervisor </a:t>
            </a:r>
            <a:r>
              <a:rPr lang="it-IT" dirty="0" err="1"/>
              <a:t>who</a:t>
            </a:r>
            <a:r>
              <a:rPr lang="it-IT" dirty="0"/>
              <a:t> can check </a:t>
            </a:r>
            <a:r>
              <a:rPr lang="it-IT" dirty="0" err="1"/>
              <a:t>them</a:t>
            </a:r>
            <a:r>
              <a:rPr lang="it-IT" dirty="0"/>
              <a:t>:</a:t>
            </a:r>
            <a:r>
              <a:rPr lang="it-IT" b="1" dirty="0"/>
              <a:t> WE NEED TO ALWAYS MAKE SURE THAT THE RESULTS ARE CORRECT</a:t>
            </a:r>
            <a:endParaRPr lang="en-GB" b="1" dirty="0"/>
          </a:p>
        </p:txBody>
      </p:sp>
    </p:spTree>
    <p:extLst>
      <p:ext uri="{BB962C8B-B14F-4D97-AF65-F5344CB8AC3E}">
        <p14:creationId xmlns:p14="http://schemas.microsoft.com/office/powerpoint/2010/main" val="53121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D30E-0C87-A733-18FE-E6EFA43C67C9}"/>
              </a:ext>
            </a:extLst>
          </p:cNvPr>
          <p:cNvSpPr>
            <a:spLocks noGrp="1"/>
          </p:cNvSpPr>
          <p:nvPr>
            <p:ph type="ctrTitle"/>
          </p:nvPr>
        </p:nvSpPr>
        <p:spPr/>
        <p:txBody>
          <a:bodyPr/>
          <a:lstStyle/>
          <a:p>
            <a:r>
              <a:rPr lang="it-IT" dirty="0"/>
              <a:t>Weekly Report: Management Team</a:t>
            </a:r>
            <a:endParaRPr lang="en-GB" dirty="0"/>
          </a:p>
        </p:txBody>
      </p:sp>
      <p:sp>
        <p:nvSpPr>
          <p:cNvPr id="4" name="Text Placeholder 3">
            <a:extLst>
              <a:ext uri="{FF2B5EF4-FFF2-40B4-BE49-F238E27FC236}">
                <a16:creationId xmlns:a16="http://schemas.microsoft.com/office/drawing/2014/main" id="{A9F985B3-E31E-6DC1-0B8B-C01E3B6F4A4C}"/>
              </a:ext>
            </a:extLst>
          </p:cNvPr>
          <p:cNvSpPr>
            <a:spLocks noGrp="1"/>
          </p:cNvSpPr>
          <p:nvPr>
            <p:ph type="body" idx="10"/>
          </p:nvPr>
        </p:nvSpPr>
        <p:spPr>
          <a:xfrm>
            <a:off x="3382109" y="4882309"/>
            <a:ext cx="5845867" cy="383374"/>
          </a:xfrm>
        </p:spPr>
        <p:txBody>
          <a:bodyPr/>
          <a:lstStyle/>
          <a:p>
            <a:r>
              <a:rPr lang="it-IT" dirty="0"/>
              <a:t>Presented by: Bakhtyar Karim &amp; Federico De Mita &amp; / Josef Remberger</a:t>
            </a:r>
            <a:endParaRPr lang="en-GB" dirty="0"/>
          </a:p>
        </p:txBody>
      </p:sp>
      <p:sp>
        <p:nvSpPr>
          <p:cNvPr id="8" name="Subtitle 2">
            <a:extLst>
              <a:ext uri="{FF2B5EF4-FFF2-40B4-BE49-F238E27FC236}">
                <a16:creationId xmlns:a16="http://schemas.microsoft.com/office/drawing/2014/main" id="{DD3FB33C-EA14-7527-D1EC-6B189D6B2A2A}"/>
              </a:ext>
            </a:extLst>
          </p:cNvPr>
          <p:cNvSpPr txBox="1">
            <a:spLocks noGrp="1"/>
          </p:cNvSpPr>
          <p:nvPr>
            <p:ph type="subTitle" idx="1"/>
          </p:nvPr>
        </p:nvSpPr>
        <p:spPr>
          <a:xfrm>
            <a:off x="1343025" y="3300413"/>
            <a:ext cx="9144000" cy="114300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Aptos (Textkörp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t>Week number: 06 </a:t>
            </a:r>
          </a:p>
          <a:p>
            <a:r>
              <a:rPr lang="it-IT" sz="2000" dirty="0"/>
              <a:t>Date: </a:t>
            </a:r>
            <a:r>
              <a:rPr lang="en-US" sz="2000" dirty="0"/>
              <a:t>04</a:t>
            </a:r>
            <a:r>
              <a:rPr lang="it-IT" sz="2000" dirty="0"/>
              <a:t>/</a:t>
            </a:r>
            <a:r>
              <a:rPr lang="en-US" sz="2000" dirty="0"/>
              <a:t>11</a:t>
            </a:r>
            <a:r>
              <a:rPr lang="it-IT" sz="2000" dirty="0"/>
              <a:t>/2025</a:t>
            </a:r>
          </a:p>
          <a:p>
            <a:r>
              <a:rPr lang="it-IT" sz="2000" dirty="0"/>
              <a:t>Supervisor: Prof. </a:t>
            </a:r>
            <a:r>
              <a:rPr lang="it-IT" sz="2000" dirty="0" err="1"/>
              <a:t>Quell</a:t>
            </a:r>
            <a:r>
              <a:rPr lang="it-IT" sz="2000" dirty="0"/>
              <a:t> </a:t>
            </a:r>
            <a:endParaRPr lang="en-GB" sz="2000" dirty="0"/>
          </a:p>
        </p:txBody>
      </p:sp>
    </p:spTree>
    <p:extLst>
      <p:ext uri="{BB962C8B-B14F-4D97-AF65-F5344CB8AC3E}">
        <p14:creationId xmlns:p14="http://schemas.microsoft.com/office/powerpoint/2010/main" val="3444340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BB2A-94B0-0937-6562-F14F637A0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CE2A3-D92D-7859-0622-60954CACF1BA}"/>
              </a:ext>
            </a:extLst>
          </p:cNvPr>
          <p:cNvSpPr>
            <a:spLocks noGrp="1"/>
          </p:cNvSpPr>
          <p:nvPr>
            <p:ph type="title"/>
          </p:nvPr>
        </p:nvSpPr>
        <p:spPr/>
        <p:txBody>
          <a:bodyPr/>
          <a:lstStyle/>
          <a:p>
            <a:r>
              <a:rPr lang="it-IT" dirty="0"/>
              <a:t>3. </a:t>
            </a:r>
            <a:r>
              <a:rPr lang="it-IT" dirty="0" err="1"/>
              <a:t>Final</a:t>
            </a:r>
            <a:r>
              <a:rPr lang="it-IT" dirty="0"/>
              <a:t> </a:t>
            </a:r>
            <a:r>
              <a:rPr lang="it-IT" dirty="0" err="1"/>
              <a:t>remarks</a:t>
            </a:r>
            <a:r>
              <a:rPr lang="it-IT" dirty="0"/>
              <a:t> </a:t>
            </a:r>
            <a:endParaRPr lang="en-GB" dirty="0"/>
          </a:p>
        </p:txBody>
      </p:sp>
      <p:sp>
        <p:nvSpPr>
          <p:cNvPr id="4" name="Date Placeholder 3">
            <a:extLst>
              <a:ext uri="{FF2B5EF4-FFF2-40B4-BE49-F238E27FC236}">
                <a16:creationId xmlns:a16="http://schemas.microsoft.com/office/drawing/2014/main" id="{CABD89BD-FF0D-77BC-C18D-7812B4BAC1F3}"/>
              </a:ext>
            </a:extLst>
          </p:cNvPr>
          <p:cNvSpPr>
            <a:spLocks noGrp="1"/>
          </p:cNvSpPr>
          <p:nvPr>
            <p:ph type="dt" sz="half" idx="19"/>
          </p:nvPr>
        </p:nvSpPr>
        <p:spPr/>
        <p:txBody>
          <a:bodyPr/>
          <a:lstStyle/>
          <a:p>
            <a:fld id="{02AEE8E4-D792-40D2-B8D4-0007E21A0CF8}" type="datetime1">
              <a:rPr lang="en-GB" smtClean="0"/>
              <a:t>03/11/2025</a:t>
            </a:fld>
            <a:endParaRPr lang="en-GB" dirty="0"/>
          </a:p>
        </p:txBody>
      </p:sp>
      <p:sp>
        <p:nvSpPr>
          <p:cNvPr id="5" name="Footer Placeholder 4">
            <a:extLst>
              <a:ext uri="{FF2B5EF4-FFF2-40B4-BE49-F238E27FC236}">
                <a16:creationId xmlns:a16="http://schemas.microsoft.com/office/drawing/2014/main" id="{E2C8DE14-81BA-0A3A-9CF4-7076BE8AB8C9}"/>
              </a:ext>
            </a:extLst>
          </p:cNvPr>
          <p:cNvSpPr>
            <a:spLocks noGrp="1"/>
          </p:cNvSpPr>
          <p:nvPr>
            <p:ph type="ftr" sz="quarter" idx="20"/>
          </p:nvPr>
        </p:nvSpPr>
        <p:spPr/>
        <p:txBody>
          <a:bodyPr/>
          <a:lstStyle/>
          <a:p>
            <a:r>
              <a:rPr lang="en-GB" dirty="0"/>
              <a:t>Management Team - SI / Optimus Syria</a:t>
            </a:r>
          </a:p>
        </p:txBody>
      </p:sp>
      <p:sp>
        <p:nvSpPr>
          <p:cNvPr id="6" name="Slide Number Placeholder 5">
            <a:extLst>
              <a:ext uri="{FF2B5EF4-FFF2-40B4-BE49-F238E27FC236}">
                <a16:creationId xmlns:a16="http://schemas.microsoft.com/office/drawing/2014/main" id="{A8F429CA-3534-BA3D-0282-92B0F9C6D71C}"/>
              </a:ext>
            </a:extLst>
          </p:cNvPr>
          <p:cNvSpPr>
            <a:spLocks noGrp="1"/>
          </p:cNvSpPr>
          <p:nvPr>
            <p:ph type="sldNum" sz="quarter" idx="21"/>
          </p:nvPr>
        </p:nvSpPr>
        <p:spPr/>
        <p:txBody>
          <a:bodyPr/>
          <a:lstStyle/>
          <a:p>
            <a:fld id="{013F6232-4F06-48BA-8F69-BF531F607829}" type="slidenum">
              <a:rPr lang="en-GB" smtClean="0"/>
              <a:pPr/>
              <a:t>20</a:t>
            </a:fld>
            <a:endParaRPr lang="en-GB" dirty="0"/>
          </a:p>
        </p:txBody>
      </p:sp>
      <p:sp>
        <p:nvSpPr>
          <p:cNvPr id="8" name="Text Placeholder 7">
            <a:extLst>
              <a:ext uri="{FF2B5EF4-FFF2-40B4-BE49-F238E27FC236}">
                <a16:creationId xmlns:a16="http://schemas.microsoft.com/office/drawing/2014/main" id="{F90BE70E-A34A-A728-3B75-534E58021325}"/>
              </a:ext>
            </a:extLst>
          </p:cNvPr>
          <p:cNvSpPr>
            <a:spLocks noGrp="1"/>
          </p:cNvSpPr>
          <p:nvPr>
            <p:ph type="body" sz="quarter" idx="18"/>
          </p:nvPr>
        </p:nvSpPr>
        <p:spPr/>
        <p:txBody>
          <a:bodyPr/>
          <a:lstStyle/>
          <a:p>
            <a:r>
              <a:rPr lang="en-GB" dirty="0"/>
              <a:t>Federico De Mita</a:t>
            </a:r>
          </a:p>
        </p:txBody>
      </p:sp>
      <p:sp>
        <p:nvSpPr>
          <p:cNvPr id="12" name="TextBox 11">
            <a:extLst>
              <a:ext uri="{FF2B5EF4-FFF2-40B4-BE49-F238E27FC236}">
                <a16:creationId xmlns:a16="http://schemas.microsoft.com/office/drawing/2014/main" id="{336B9694-FC45-83FD-1559-7F7885E082B4}"/>
              </a:ext>
            </a:extLst>
          </p:cNvPr>
          <p:cNvSpPr txBox="1"/>
          <p:nvPr/>
        </p:nvSpPr>
        <p:spPr>
          <a:xfrm>
            <a:off x="439615" y="1690688"/>
            <a:ext cx="10668000" cy="830997"/>
          </a:xfrm>
          <a:prstGeom prst="rect">
            <a:avLst/>
          </a:prstGeom>
          <a:noFill/>
        </p:spPr>
        <p:txBody>
          <a:bodyPr wrap="square" rtlCol="0">
            <a:spAutoFit/>
          </a:bodyPr>
          <a:lstStyle/>
          <a:p>
            <a:pPr marL="171450" indent="-171450" algn="ctr">
              <a:buFont typeface="Arial" panose="020B0604020202020204" pitchFamily="34" charset="0"/>
              <a:buChar char="•"/>
            </a:pPr>
            <a:r>
              <a:rPr lang="it-IT" sz="2400" dirty="0" err="1"/>
              <a:t>This</a:t>
            </a:r>
            <a:r>
              <a:rPr lang="it-IT" sz="2400" dirty="0"/>
              <a:t> week a </a:t>
            </a:r>
            <a:r>
              <a:rPr lang="it-IT" sz="2400" dirty="0" err="1"/>
              <a:t>great</a:t>
            </a:r>
            <a:r>
              <a:rPr lang="it-IT" sz="2400" dirty="0"/>
              <a:t> </a:t>
            </a:r>
            <a:r>
              <a:rPr lang="it-IT" sz="2400" dirty="0" err="1"/>
              <a:t>improvement</a:t>
            </a:r>
            <a:r>
              <a:rPr lang="it-IT" sz="2400" dirty="0"/>
              <a:t> in pace and </a:t>
            </a:r>
            <a:r>
              <a:rPr lang="it-IT" sz="2400" dirty="0" err="1"/>
              <a:t>quality</a:t>
            </a:r>
            <a:r>
              <a:rPr lang="it-IT" sz="2400" dirty="0"/>
              <a:t> of the work </a:t>
            </a:r>
            <a:r>
              <a:rPr lang="it-IT" sz="2400" dirty="0" err="1"/>
              <a:t>has</a:t>
            </a:r>
            <a:r>
              <a:rPr lang="it-IT" sz="2400" dirty="0"/>
              <a:t> </a:t>
            </a:r>
            <a:r>
              <a:rPr lang="it-IT" sz="2400" dirty="0" err="1"/>
              <a:t>been</a:t>
            </a:r>
            <a:r>
              <a:rPr lang="it-IT" sz="2400" dirty="0"/>
              <a:t> </a:t>
            </a:r>
            <a:r>
              <a:rPr lang="it-IT" sz="2400" dirty="0" err="1"/>
              <a:t>performed</a:t>
            </a:r>
            <a:r>
              <a:rPr lang="it-IT" sz="2400" dirty="0">
                <a:sym typeface="Wingdings" panose="05000000000000000000" pitchFamily="2" charset="2"/>
              </a:rPr>
              <a:t> </a:t>
            </a:r>
            <a:r>
              <a:rPr lang="it-IT" sz="2400" dirty="0" err="1">
                <a:sym typeface="Wingdings" panose="05000000000000000000" pitchFamily="2" charset="2"/>
              </a:rPr>
              <a:t>let’s</a:t>
            </a:r>
            <a:r>
              <a:rPr lang="it-IT" sz="2400" dirty="0">
                <a:sym typeface="Wingdings" panose="05000000000000000000" pitchFamily="2" charset="2"/>
              </a:rPr>
              <a:t> </a:t>
            </a:r>
            <a:r>
              <a:rPr lang="it-IT" sz="2400" dirty="0" err="1">
                <a:sym typeface="Wingdings" panose="05000000000000000000" pitchFamily="2" charset="2"/>
              </a:rPr>
              <a:t>try</a:t>
            </a:r>
            <a:r>
              <a:rPr lang="it-IT" sz="2400" dirty="0">
                <a:sym typeface="Wingdings" panose="05000000000000000000" pitchFamily="2" charset="2"/>
              </a:rPr>
              <a:t> to continue with </a:t>
            </a:r>
            <a:r>
              <a:rPr lang="it-IT" sz="2400" dirty="0" err="1">
                <a:sym typeface="Wingdings" panose="05000000000000000000" pitchFamily="2" charset="2"/>
              </a:rPr>
              <a:t>this</a:t>
            </a:r>
            <a:r>
              <a:rPr lang="it-IT" sz="2400" dirty="0">
                <a:sym typeface="Wingdings" panose="05000000000000000000" pitchFamily="2" charset="2"/>
              </a:rPr>
              <a:t> regime!!!!</a:t>
            </a:r>
            <a:endParaRPr lang="en-GB" sz="2400" dirty="0"/>
          </a:p>
        </p:txBody>
      </p:sp>
      <p:pic>
        <p:nvPicPr>
          <p:cNvPr id="3074" name="Picture 2" descr="EXP exponential function calculator and graph">
            <a:extLst>
              <a:ext uri="{FF2B5EF4-FFF2-40B4-BE49-F238E27FC236}">
                <a16:creationId xmlns:a16="http://schemas.microsoft.com/office/drawing/2014/main" id="{77C3A2C7-9A2B-FC5A-EF2B-4CC99888B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767" y="2521685"/>
            <a:ext cx="5687404" cy="378470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A8AACDA-C9DF-CF5B-4A4E-51EFF7CA7CD8}"/>
              </a:ext>
            </a:extLst>
          </p:cNvPr>
          <p:cNvSpPr/>
          <p:nvPr/>
        </p:nvSpPr>
        <p:spPr>
          <a:xfrm>
            <a:off x="3516923" y="5820508"/>
            <a:ext cx="3261946" cy="28583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4F474C0B-FD42-B396-61B0-FB330252B8DB}"/>
              </a:ext>
            </a:extLst>
          </p:cNvPr>
          <p:cNvSpPr/>
          <p:nvPr/>
        </p:nvSpPr>
        <p:spPr>
          <a:xfrm>
            <a:off x="7988772" y="5883470"/>
            <a:ext cx="3261946" cy="28583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8E3E2968-F2C0-0FA5-C3C1-5A93C6318135}"/>
              </a:ext>
            </a:extLst>
          </p:cNvPr>
          <p:cNvSpPr/>
          <p:nvPr/>
        </p:nvSpPr>
        <p:spPr>
          <a:xfrm rot="5400000">
            <a:off x="1835071" y="4127765"/>
            <a:ext cx="3099658" cy="28583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TextBox 14">
            <a:extLst>
              <a:ext uri="{FF2B5EF4-FFF2-40B4-BE49-F238E27FC236}">
                <a16:creationId xmlns:a16="http://schemas.microsoft.com/office/drawing/2014/main" id="{34CBB5CA-EB31-D2A9-480D-04760E18A458}"/>
              </a:ext>
            </a:extLst>
          </p:cNvPr>
          <p:cNvSpPr txBox="1"/>
          <p:nvPr/>
        </p:nvSpPr>
        <p:spPr>
          <a:xfrm>
            <a:off x="1949570" y="2718161"/>
            <a:ext cx="1484642" cy="400110"/>
          </a:xfrm>
          <a:prstGeom prst="rect">
            <a:avLst/>
          </a:prstGeom>
          <a:noFill/>
        </p:spPr>
        <p:txBody>
          <a:bodyPr wrap="square" rtlCol="0">
            <a:spAutoFit/>
          </a:bodyPr>
          <a:lstStyle/>
          <a:p>
            <a:pPr algn="r"/>
            <a:r>
              <a:rPr lang="it-IT" sz="2000" dirty="0"/>
              <a:t>Progress</a:t>
            </a:r>
            <a:endParaRPr lang="en-GB" sz="2000" dirty="0"/>
          </a:p>
        </p:txBody>
      </p:sp>
      <p:sp>
        <p:nvSpPr>
          <p:cNvPr id="19" name="TextBox 18">
            <a:extLst>
              <a:ext uri="{FF2B5EF4-FFF2-40B4-BE49-F238E27FC236}">
                <a16:creationId xmlns:a16="http://schemas.microsoft.com/office/drawing/2014/main" id="{3F0B97D8-050D-9005-6C30-6FAA65F91A64}"/>
              </a:ext>
            </a:extLst>
          </p:cNvPr>
          <p:cNvSpPr txBox="1"/>
          <p:nvPr/>
        </p:nvSpPr>
        <p:spPr>
          <a:xfrm>
            <a:off x="7600605" y="5746377"/>
            <a:ext cx="1484642" cy="400110"/>
          </a:xfrm>
          <a:prstGeom prst="rect">
            <a:avLst/>
          </a:prstGeom>
          <a:noFill/>
        </p:spPr>
        <p:txBody>
          <a:bodyPr wrap="square" rtlCol="0">
            <a:spAutoFit/>
          </a:bodyPr>
          <a:lstStyle/>
          <a:p>
            <a:pPr algn="r"/>
            <a:r>
              <a:rPr lang="it-IT" sz="2000" dirty="0"/>
              <a:t>Time (d)</a:t>
            </a:r>
            <a:endParaRPr lang="en-GB" sz="2000" dirty="0"/>
          </a:p>
        </p:txBody>
      </p:sp>
      <p:cxnSp>
        <p:nvCxnSpPr>
          <p:cNvPr id="21" name="Straight Arrow Connector 20">
            <a:extLst>
              <a:ext uri="{FF2B5EF4-FFF2-40B4-BE49-F238E27FC236}">
                <a16:creationId xmlns:a16="http://schemas.microsoft.com/office/drawing/2014/main" id="{CBBB20C6-241F-6173-E492-555487AE8A80}"/>
              </a:ext>
            </a:extLst>
          </p:cNvPr>
          <p:cNvCxnSpPr/>
          <p:nvPr/>
        </p:nvCxnSpPr>
        <p:spPr>
          <a:xfrm flipV="1">
            <a:off x="4747846" y="5963423"/>
            <a:ext cx="2233246" cy="342971"/>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6EE92A9-A79D-9B09-440C-A93D0DEE271E}"/>
              </a:ext>
            </a:extLst>
          </p:cNvPr>
          <p:cNvSpPr txBox="1"/>
          <p:nvPr/>
        </p:nvSpPr>
        <p:spPr>
          <a:xfrm>
            <a:off x="2368705" y="6116012"/>
            <a:ext cx="2573016" cy="338554"/>
          </a:xfrm>
          <a:prstGeom prst="rect">
            <a:avLst/>
          </a:prstGeom>
          <a:noFill/>
        </p:spPr>
        <p:txBody>
          <a:bodyPr wrap="square" rtlCol="0">
            <a:spAutoFit/>
          </a:bodyPr>
          <a:lstStyle/>
          <a:p>
            <a:pPr algn="l"/>
            <a:r>
              <a:rPr lang="it-IT" sz="1600" dirty="0"/>
              <a:t>The teams from </a:t>
            </a:r>
            <a:r>
              <a:rPr lang="it-IT" sz="1600" dirty="0" err="1"/>
              <a:t>now</a:t>
            </a:r>
            <a:r>
              <a:rPr lang="it-IT" sz="1600" dirty="0"/>
              <a:t> on!!!</a:t>
            </a:r>
            <a:endParaRPr lang="en-GB" sz="1600" dirty="0"/>
          </a:p>
        </p:txBody>
      </p:sp>
      <p:cxnSp>
        <p:nvCxnSpPr>
          <p:cNvPr id="24" name="Straight Connector 23">
            <a:extLst>
              <a:ext uri="{FF2B5EF4-FFF2-40B4-BE49-F238E27FC236}">
                <a16:creationId xmlns:a16="http://schemas.microsoft.com/office/drawing/2014/main" id="{92AE93A7-2086-E12E-5BFE-4DABBDF9157A}"/>
              </a:ext>
            </a:extLst>
          </p:cNvPr>
          <p:cNvCxnSpPr/>
          <p:nvPr/>
        </p:nvCxnSpPr>
        <p:spPr>
          <a:xfrm>
            <a:off x="3655213" y="2779404"/>
            <a:ext cx="4978833" cy="0"/>
          </a:xfrm>
          <a:prstGeom prst="line">
            <a:avLst/>
          </a:prstGeom>
          <a:ln w="57150">
            <a:solidFill>
              <a:srgbClr val="C00000"/>
            </a:solidFill>
            <a:prstDash val="dashDot"/>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97DEEC5-7E88-69B2-E5C0-710AAA8E3AB4}"/>
              </a:ext>
            </a:extLst>
          </p:cNvPr>
          <p:cNvSpPr txBox="1"/>
          <p:nvPr/>
        </p:nvSpPr>
        <p:spPr>
          <a:xfrm>
            <a:off x="8135103" y="2771415"/>
            <a:ext cx="1484642" cy="400110"/>
          </a:xfrm>
          <a:prstGeom prst="rect">
            <a:avLst/>
          </a:prstGeom>
          <a:noFill/>
        </p:spPr>
        <p:txBody>
          <a:bodyPr wrap="square" rtlCol="0">
            <a:spAutoFit/>
          </a:bodyPr>
          <a:lstStyle/>
          <a:p>
            <a:pPr algn="r"/>
            <a:r>
              <a:rPr lang="it-IT" sz="2000" b="1" dirty="0">
                <a:effectLst>
                  <a:outerShdw blurRad="38100" dist="38100" dir="2700000" algn="tl">
                    <a:srgbClr val="000000">
                      <a:alpha val="43137"/>
                    </a:srgbClr>
                  </a:outerShdw>
                </a:effectLst>
              </a:rPr>
              <a:t>SUCCESS!!</a:t>
            </a:r>
            <a:endParaRPr lang="en-GB"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94450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B1BE-045B-16D3-AB0F-002949A6220F}"/>
              </a:ext>
            </a:extLst>
          </p:cNvPr>
          <p:cNvSpPr>
            <a:spLocks noGrp="1"/>
          </p:cNvSpPr>
          <p:nvPr>
            <p:ph type="title"/>
          </p:nvPr>
        </p:nvSpPr>
        <p:spPr/>
        <p:txBody>
          <a:bodyPr/>
          <a:lstStyle/>
          <a:p>
            <a:r>
              <a:rPr lang="it-IT" dirty="0" err="1"/>
              <a:t>Bibliography</a:t>
            </a:r>
            <a:r>
              <a:rPr lang="it-IT" dirty="0"/>
              <a:t> – Management team </a:t>
            </a:r>
            <a:endParaRPr lang="en-GB" dirty="0"/>
          </a:p>
        </p:txBody>
      </p:sp>
      <p:sp>
        <p:nvSpPr>
          <p:cNvPr id="3" name="Content Placeholder 2">
            <a:extLst>
              <a:ext uri="{FF2B5EF4-FFF2-40B4-BE49-F238E27FC236}">
                <a16:creationId xmlns:a16="http://schemas.microsoft.com/office/drawing/2014/main" id="{F17EA5E3-F89B-78CE-4CA8-4D3F8DBBB070}"/>
              </a:ext>
            </a:extLst>
          </p:cNvPr>
          <p:cNvSpPr>
            <a:spLocks noGrp="1"/>
          </p:cNvSpPr>
          <p:nvPr>
            <p:ph idx="1"/>
          </p:nvPr>
        </p:nvSpPr>
        <p:spPr/>
        <p:txBody>
          <a:bodyPr/>
          <a:lstStyle/>
          <a:p>
            <a:r>
              <a:rPr lang="en-GB" dirty="0"/>
              <a:t>[1]	Optimus 92LE final presentation</a:t>
            </a:r>
          </a:p>
          <a:p>
            <a:r>
              <a:rPr lang="en-GB" dirty="0"/>
              <a:t>[2]	W. Teng, X. Ding, S. Tang, J. Xu, B. Shi, and Y. Liu, “Vibration Analysis for Fault Detection of Wind Turbine Drivetrains—A Comprehensive Investigation,” </a:t>
            </a:r>
            <a:r>
              <a:rPr lang="en-GB" i="1" dirty="0"/>
              <a:t>Sensors 2021, Vol. 21, Page 1686</a:t>
            </a:r>
            <a:r>
              <a:rPr lang="en-GB" dirty="0"/>
              <a:t>, vol. 21, no. 5, p. 1686, Mar. 2021, </a:t>
            </a:r>
            <a:r>
              <a:rPr lang="en-GB" dirty="0" err="1"/>
              <a:t>doi</a:t>
            </a:r>
            <a:r>
              <a:rPr lang="en-GB" dirty="0"/>
              <a:t>: 10.3390/S21051686. – last access: 02/11/2025 – 20:30</a:t>
            </a:r>
          </a:p>
          <a:p>
            <a:r>
              <a:rPr lang="en-GB" dirty="0"/>
              <a:t>[3]	P. Quell, “Machinery components lecture – Rotor hubs and flanges”, 2025</a:t>
            </a:r>
          </a:p>
        </p:txBody>
      </p:sp>
      <p:sp>
        <p:nvSpPr>
          <p:cNvPr id="4" name="Date Placeholder 3">
            <a:extLst>
              <a:ext uri="{FF2B5EF4-FFF2-40B4-BE49-F238E27FC236}">
                <a16:creationId xmlns:a16="http://schemas.microsoft.com/office/drawing/2014/main" id="{436DCFDA-231B-19B5-9BD6-C286A3EE920D}"/>
              </a:ext>
            </a:extLst>
          </p:cNvPr>
          <p:cNvSpPr>
            <a:spLocks noGrp="1"/>
          </p:cNvSpPr>
          <p:nvPr>
            <p:ph type="dt" sz="half" idx="10"/>
          </p:nvPr>
        </p:nvSpPr>
        <p:spPr/>
        <p:txBody>
          <a:bodyPr/>
          <a:lstStyle/>
          <a:p>
            <a:fld id="{02AEE8E4-D792-40D2-B8D4-0007E21A0CF8}" type="datetime1">
              <a:rPr lang="en-GB" smtClean="0"/>
              <a:t>03/11/2025</a:t>
            </a:fld>
            <a:endParaRPr lang="en-GB" dirty="0"/>
          </a:p>
        </p:txBody>
      </p:sp>
      <p:sp>
        <p:nvSpPr>
          <p:cNvPr id="5" name="Footer Placeholder 4">
            <a:extLst>
              <a:ext uri="{FF2B5EF4-FFF2-40B4-BE49-F238E27FC236}">
                <a16:creationId xmlns:a16="http://schemas.microsoft.com/office/drawing/2014/main" id="{111B7E1A-2367-FCFA-EFAB-D982EC2920FA}"/>
              </a:ext>
            </a:extLst>
          </p:cNvPr>
          <p:cNvSpPr>
            <a:spLocks noGrp="1"/>
          </p:cNvSpPr>
          <p:nvPr>
            <p:ph type="ftr" sz="quarter" idx="11"/>
          </p:nvPr>
        </p:nvSpPr>
        <p:spPr/>
        <p:txBody>
          <a:bodyPr/>
          <a:lstStyle/>
          <a:p>
            <a:r>
              <a:rPr lang="en-GB" dirty="0"/>
              <a:t>Management Team - SI / Optimus Syria</a:t>
            </a:r>
          </a:p>
        </p:txBody>
      </p:sp>
      <p:sp>
        <p:nvSpPr>
          <p:cNvPr id="6" name="Slide Number Placeholder 5">
            <a:extLst>
              <a:ext uri="{FF2B5EF4-FFF2-40B4-BE49-F238E27FC236}">
                <a16:creationId xmlns:a16="http://schemas.microsoft.com/office/drawing/2014/main" id="{F9D2C1F7-0EA4-37F4-D42C-63002DAA0059}"/>
              </a:ext>
            </a:extLst>
          </p:cNvPr>
          <p:cNvSpPr>
            <a:spLocks noGrp="1"/>
          </p:cNvSpPr>
          <p:nvPr>
            <p:ph type="sldNum" sz="quarter" idx="12"/>
          </p:nvPr>
        </p:nvSpPr>
        <p:spPr/>
        <p:txBody>
          <a:bodyPr/>
          <a:lstStyle/>
          <a:p>
            <a:fld id="{013F6232-4F06-48BA-8F69-BF531F607829}" type="slidenum">
              <a:rPr lang="en-GB" smtClean="0"/>
              <a:pPr/>
              <a:t>21</a:t>
            </a:fld>
            <a:endParaRPr lang="en-GB" dirty="0"/>
          </a:p>
        </p:txBody>
      </p:sp>
      <p:sp>
        <p:nvSpPr>
          <p:cNvPr id="7" name="Text Placeholder 6">
            <a:extLst>
              <a:ext uri="{FF2B5EF4-FFF2-40B4-BE49-F238E27FC236}">
                <a16:creationId xmlns:a16="http://schemas.microsoft.com/office/drawing/2014/main" id="{45A8A897-26FD-6016-0195-7D9752F48269}"/>
              </a:ext>
            </a:extLst>
          </p:cNvPr>
          <p:cNvSpPr>
            <a:spLocks noGrp="1"/>
          </p:cNvSpPr>
          <p:nvPr>
            <p:ph type="body" sz="quarter" idx="18"/>
          </p:nvPr>
        </p:nvSpPr>
        <p:spPr/>
        <p:txBody>
          <a:bodyPr/>
          <a:lstStyle/>
          <a:p>
            <a:r>
              <a:rPr lang="en-GB" dirty="0"/>
              <a:t>Federico De Mita</a:t>
            </a:r>
          </a:p>
        </p:txBody>
      </p:sp>
    </p:spTree>
    <p:extLst>
      <p:ext uri="{BB962C8B-B14F-4D97-AF65-F5344CB8AC3E}">
        <p14:creationId xmlns:p14="http://schemas.microsoft.com/office/powerpoint/2010/main" val="1690945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FEA9E435-1738-7D95-8565-A990E44382F3}"/>
              </a:ext>
            </a:extLst>
          </p:cNvPr>
          <p:cNvSpPr>
            <a:spLocks noGrp="1"/>
          </p:cNvSpPr>
          <p:nvPr>
            <p:ph type="ctrTitle"/>
          </p:nvPr>
        </p:nvSpPr>
        <p:spPr>
          <a:xfrm>
            <a:off x="911137" y="2212165"/>
            <a:ext cx="10369726" cy="912598"/>
          </a:xfrm>
        </p:spPr>
        <p:txBody>
          <a:bodyPr/>
          <a:lstStyle/>
          <a:p>
            <a:r>
              <a:rPr lang="en-GB" dirty="0"/>
              <a:t>Weekly report: Team Project Development</a:t>
            </a:r>
          </a:p>
        </p:txBody>
      </p:sp>
      <p:sp>
        <p:nvSpPr>
          <p:cNvPr id="12" name="Textplatzhalter 11">
            <a:extLst>
              <a:ext uri="{FF2B5EF4-FFF2-40B4-BE49-F238E27FC236}">
                <a16:creationId xmlns:a16="http://schemas.microsoft.com/office/drawing/2014/main" id="{163E18F3-41FB-B5AE-43D3-9203434B5F01}"/>
              </a:ext>
            </a:extLst>
          </p:cNvPr>
          <p:cNvSpPr>
            <a:spLocks noGrp="1"/>
          </p:cNvSpPr>
          <p:nvPr>
            <p:ph type="body" idx="10"/>
          </p:nvPr>
        </p:nvSpPr>
        <p:spPr>
          <a:xfrm>
            <a:off x="2181108" y="4626114"/>
            <a:ext cx="7829784" cy="627065"/>
          </a:xfrm>
        </p:spPr>
        <p:txBody>
          <a:bodyPr/>
          <a:lstStyle/>
          <a:p>
            <a:r>
              <a:rPr lang="en-GB" sz="1600" dirty="0"/>
              <a:t>Group members: </a:t>
            </a:r>
            <a:r>
              <a:rPr lang="tr-TR" sz="1600" dirty="0"/>
              <a:t>Luis Urhahn, Ahmed Sallam, Ceren Cetin, Sohail Mansuri</a:t>
            </a:r>
            <a:endParaRPr lang="en-GB" sz="1600" dirty="0"/>
          </a:p>
          <a:p>
            <a:r>
              <a:rPr lang="en-GB" sz="1600" dirty="0"/>
              <a:t>Presenter:</a:t>
            </a:r>
            <a:r>
              <a:rPr lang="tr-TR" sz="1600" b="1" dirty="0"/>
              <a:t>Sila</a:t>
            </a:r>
            <a:r>
              <a:rPr lang="en-GB" sz="1600" dirty="0"/>
              <a:t> </a:t>
            </a:r>
            <a:r>
              <a:rPr lang="en-GB" sz="1600" b="1" dirty="0"/>
              <a:t>Ceren Cetin</a:t>
            </a:r>
          </a:p>
        </p:txBody>
      </p:sp>
      <p:sp>
        <p:nvSpPr>
          <p:cNvPr id="5" name="Datumsplatzhalter 4">
            <a:extLst>
              <a:ext uri="{FF2B5EF4-FFF2-40B4-BE49-F238E27FC236}">
                <a16:creationId xmlns:a16="http://schemas.microsoft.com/office/drawing/2014/main" id="{626B2514-13D3-FEE4-A76A-25778AA00477}"/>
              </a:ext>
            </a:extLst>
          </p:cNvPr>
          <p:cNvSpPr>
            <a:spLocks noGrp="1"/>
          </p:cNvSpPr>
          <p:nvPr>
            <p:ph type="dt" sz="half" idx="11"/>
          </p:nvPr>
        </p:nvSpPr>
        <p:spPr/>
        <p:txBody>
          <a:bodyPr/>
          <a:lstStyle/>
          <a:p>
            <a:fld id="{02AEE8E4-D792-40D2-B8D4-0007E21A0CF8}" type="datetime1">
              <a:rPr lang="en-GB" smtClean="0"/>
              <a:t>03/11/2025</a:t>
            </a:fld>
            <a:endParaRPr lang="en-GB" dirty="0"/>
          </a:p>
        </p:txBody>
      </p:sp>
      <p:sp>
        <p:nvSpPr>
          <p:cNvPr id="6" name="Fußzeilenplatzhalter 5">
            <a:extLst>
              <a:ext uri="{FF2B5EF4-FFF2-40B4-BE49-F238E27FC236}">
                <a16:creationId xmlns:a16="http://schemas.microsoft.com/office/drawing/2014/main" id="{8F11D7F1-39D2-6CD0-A45E-2199A3CF9435}"/>
              </a:ext>
            </a:extLst>
          </p:cNvPr>
          <p:cNvSpPr>
            <a:spLocks noGrp="1"/>
          </p:cNvSpPr>
          <p:nvPr>
            <p:ph type="ftr" sz="quarter" idx="12"/>
          </p:nvPr>
        </p:nvSpPr>
        <p:spPr/>
        <p:txBody>
          <a:bodyPr/>
          <a:lstStyle/>
          <a:p>
            <a:r>
              <a:rPr lang="en-GB" dirty="0"/>
              <a:t>Project Development / Optimus Syria</a:t>
            </a:r>
          </a:p>
        </p:txBody>
      </p:sp>
      <p:sp>
        <p:nvSpPr>
          <p:cNvPr id="7" name="Foliennummernplatzhalter 6">
            <a:extLst>
              <a:ext uri="{FF2B5EF4-FFF2-40B4-BE49-F238E27FC236}">
                <a16:creationId xmlns:a16="http://schemas.microsoft.com/office/drawing/2014/main" id="{4E7ED1BF-5D66-636D-5730-97FE37F44811}"/>
              </a:ext>
            </a:extLst>
          </p:cNvPr>
          <p:cNvSpPr>
            <a:spLocks noGrp="1"/>
          </p:cNvSpPr>
          <p:nvPr>
            <p:ph type="sldNum" sz="quarter" idx="13"/>
          </p:nvPr>
        </p:nvSpPr>
        <p:spPr/>
        <p:txBody>
          <a:bodyPr/>
          <a:lstStyle/>
          <a:p>
            <a:fld id="{013F6232-4F06-48BA-8F69-BF531F607829}" type="slidenum">
              <a:rPr lang="en-GB" smtClean="0"/>
              <a:pPr/>
              <a:t>22</a:t>
            </a:fld>
            <a:endParaRPr lang="en-GB" dirty="0"/>
          </a:p>
        </p:txBody>
      </p:sp>
      <p:sp>
        <p:nvSpPr>
          <p:cNvPr id="13" name="Subtitle 2">
            <a:extLst>
              <a:ext uri="{FF2B5EF4-FFF2-40B4-BE49-F238E27FC236}">
                <a16:creationId xmlns:a16="http://schemas.microsoft.com/office/drawing/2014/main" id="{80DF395A-2830-9AA6-9F70-51EE213DECC2}"/>
              </a:ext>
            </a:extLst>
          </p:cNvPr>
          <p:cNvSpPr txBox="1">
            <a:spLocks/>
          </p:cNvSpPr>
          <p:nvPr/>
        </p:nvSpPr>
        <p:spPr>
          <a:xfrm>
            <a:off x="1524000" y="3429000"/>
            <a:ext cx="9144000" cy="114300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Aptos (Textkörp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t>Week number: 06</a:t>
            </a:r>
          </a:p>
          <a:p>
            <a:r>
              <a:rPr lang="it-IT" sz="2000" dirty="0"/>
              <a:t>Date: </a:t>
            </a:r>
            <a:fld id="{02AEE8E4-D792-40D2-B8D4-0007E21A0CF8}" type="datetime1">
              <a:rPr lang="en-GB" sz="2000"/>
              <a:pPr/>
              <a:t>03/11/2025</a:t>
            </a:fld>
            <a:endParaRPr lang="it-IT" sz="2000" dirty="0"/>
          </a:p>
          <a:p>
            <a:r>
              <a:rPr lang="it-IT" sz="2000" dirty="0"/>
              <a:t>Supervisor: Dr. Marina Blohm</a:t>
            </a:r>
          </a:p>
        </p:txBody>
      </p:sp>
    </p:spTree>
    <p:extLst>
      <p:ext uri="{BB962C8B-B14F-4D97-AF65-F5344CB8AC3E}">
        <p14:creationId xmlns:p14="http://schemas.microsoft.com/office/powerpoint/2010/main" val="2474511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2038-1662-44C0-4024-779714D6EB4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E20099E-4E4D-2370-59F4-7A57EC667C8F}"/>
              </a:ext>
            </a:extLst>
          </p:cNvPr>
          <p:cNvSpPr>
            <a:spLocks noGrp="1"/>
          </p:cNvSpPr>
          <p:nvPr>
            <p:ph type="title"/>
          </p:nvPr>
        </p:nvSpPr>
        <p:spPr/>
        <p:txBody>
          <a:bodyPr/>
          <a:lstStyle/>
          <a:p>
            <a:r>
              <a:rPr lang="de-DE" dirty="0"/>
              <a:t>Tasks of the week</a:t>
            </a:r>
          </a:p>
        </p:txBody>
      </p:sp>
      <p:sp>
        <p:nvSpPr>
          <p:cNvPr id="4" name="Datumsplatzhalter 3">
            <a:extLst>
              <a:ext uri="{FF2B5EF4-FFF2-40B4-BE49-F238E27FC236}">
                <a16:creationId xmlns:a16="http://schemas.microsoft.com/office/drawing/2014/main" id="{974FC19F-9DC0-32C4-8FD5-DD7BABF45B4B}"/>
              </a:ext>
            </a:extLst>
          </p:cNvPr>
          <p:cNvSpPr>
            <a:spLocks noGrp="1"/>
          </p:cNvSpPr>
          <p:nvPr>
            <p:ph type="dt" sz="half" idx="10"/>
          </p:nvPr>
        </p:nvSpPr>
        <p:spPr/>
        <p:txBody>
          <a:bodyPr/>
          <a:lstStyle/>
          <a:p>
            <a:fld id="{4FB90975-892A-460D-9B99-2E14471E45A4}" type="datetime1">
              <a:rPr lang="en-GB" smtClean="0"/>
              <a:t>03/11/2025</a:t>
            </a:fld>
            <a:endParaRPr lang="de-DE"/>
          </a:p>
        </p:txBody>
      </p:sp>
      <p:sp>
        <p:nvSpPr>
          <p:cNvPr id="5" name="Fußzeilenplatzhalter 4">
            <a:extLst>
              <a:ext uri="{FF2B5EF4-FFF2-40B4-BE49-F238E27FC236}">
                <a16:creationId xmlns:a16="http://schemas.microsoft.com/office/drawing/2014/main" id="{E0A81A4B-7741-F1FA-124D-7A7B40F12583}"/>
              </a:ext>
            </a:extLst>
          </p:cNvPr>
          <p:cNvSpPr>
            <a:spLocks noGrp="1"/>
          </p:cNvSpPr>
          <p:nvPr>
            <p:ph type="ftr" sz="quarter" idx="11"/>
          </p:nvPr>
        </p:nvSpPr>
        <p:spPr/>
        <p:txBody>
          <a:bodyPr/>
          <a:lstStyle/>
          <a:p>
            <a:r>
              <a:rPr lang="de-DE" dirty="0"/>
              <a:t>Project Development / Optimus Syria</a:t>
            </a:r>
          </a:p>
        </p:txBody>
      </p:sp>
      <p:sp>
        <p:nvSpPr>
          <p:cNvPr id="6" name="Foliennummernplatzhalter 5">
            <a:extLst>
              <a:ext uri="{FF2B5EF4-FFF2-40B4-BE49-F238E27FC236}">
                <a16:creationId xmlns:a16="http://schemas.microsoft.com/office/drawing/2014/main" id="{23A7793D-D3E2-FE91-C365-36C5FC959660}"/>
              </a:ext>
            </a:extLst>
          </p:cNvPr>
          <p:cNvSpPr>
            <a:spLocks noGrp="1"/>
          </p:cNvSpPr>
          <p:nvPr>
            <p:ph type="sldNum" sz="quarter" idx="12"/>
          </p:nvPr>
        </p:nvSpPr>
        <p:spPr/>
        <p:txBody>
          <a:bodyPr/>
          <a:lstStyle/>
          <a:p>
            <a:fld id="{65A6D213-0805-4C3E-849D-17C75FD348C3}" type="slidenum">
              <a:rPr lang="de-DE" smtClean="0"/>
              <a:t>23</a:t>
            </a:fld>
            <a:endParaRPr lang="de-DE"/>
          </a:p>
        </p:txBody>
      </p:sp>
      <p:sp>
        <p:nvSpPr>
          <p:cNvPr id="3" name="Textplatzhalter 2">
            <a:extLst>
              <a:ext uri="{FF2B5EF4-FFF2-40B4-BE49-F238E27FC236}">
                <a16:creationId xmlns:a16="http://schemas.microsoft.com/office/drawing/2014/main" id="{E0DA6DB4-5F6C-730F-3314-D1A10A68EE7B}"/>
              </a:ext>
            </a:extLst>
          </p:cNvPr>
          <p:cNvSpPr>
            <a:spLocks noGrp="1"/>
          </p:cNvSpPr>
          <p:nvPr>
            <p:ph type="body" sz="quarter" idx="18"/>
          </p:nvPr>
        </p:nvSpPr>
        <p:spPr/>
        <p:txBody>
          <a:bodyPr/>
          <a:lstStyle/>
          <a:p>
            <a:r>
              <a:rPr lang="tr-TR" dirty="0"/>
              <a:t>Sila Ceren Cetin</a:t>
            </a:r>
            <a:endParaRPr lang="en-GB" dirty="0"/>
          </a:p>
        </p:txBody>
      </p:sp>
      <p:sp>
        <p:nvSpPr>
          <p:cNvPr id="2" name="Inhaltsplatzhalter 12">
            <a:extLst>
              <a:ext uri="{FF2B5EF4-FFF2-40B4-BE49-F238E27FC236}">
                <a16:creationId xmlns:a16="http://schemas.microsoft.com/office/drawing/2014/main" id="{AB3B52C8-DCB7-8FF9-9B17-A00EF572B4CB}"/>
              </a:ext>
            </a:extLst>
          </p:cNvPr>
          <p:cNvSpPr>
            <a:spLocks noGrp="1"/>
          </p:cNvSpPr>
          <p:nvPr>
            <p:ph idx="1"/>
          </p:nvPr>
        </p:nvSpPr>
        <p:spPr>
          <a:xfrm>
            <a:off x="838199" y="1339273"/>
            <a:ext cx="10515599" cy="5153602"/>
          </a:xfrm>
        </p:spPr>
        <p:txBody>
          <a:bodyPr anchor="ctr"/>
          <a:lstStyle/>
          <a:p>
            <a:pPr marL="514350" lvl="0" indent="-514350">
              <a:buFont typeface="+mj-lt"/>
              <a:buAutoNum type="romanUcPeriod"/>
            </a:pPr>
            <a:r>
              <a:rPr lang="de-DE" dirty="0"/>
              <a:t>Update on the electricity prices/LCOE in Syria</a:t>
            </a:r>
          </a:p>
          <a:p>
            <a:pPr marL="514350" lvl="0" indent="-514350">
              <a:buFont typeface="+mj-lt"/>
              <a:buAutoNum type="romanUcPeriod"/>
            </a:pPr>
            <a:r>
              <a:rPr lang="de-DE" dirty="0"/>
              <a:t>Progress: WindPro Simulation</a:t>
            </a:r>
            <a:endParaRPr lang="tr-TR" dirty="0"/>
          </a:p>
          <a:p>
            <a:pPr marL="514350" lvl="0" indent="-514350">
              <a:buFont typeface="+mj-lt"/>
              <a:buAutoNum type="romanUcPeriod"/>
            </a:pPr>
            <a:r>
              <a:rPr lang="tr-TR" dirty="0"/>
              <a:t>Logistics</a:t>
            </a:r>
          </a:p>
          <a:p>
            <a:pPr marL="514350" lvl="0" indent="-514350">
              <a:buFont typeface="+mj-lt"/>
              <a:buAutoNum type="romanUcPeriod"/>
            </a:pPr>
            <a:r>
              <a:rPr lang="tr-TR" dirty="0"/>
              <a:t>QGIS</a:t>
            </a:r>
            <a:endParaRPr lang="de-DE" dirty="0"/>
          </a:p>
        </p:txBody>
      </p:sp>
    </p:spTree>
    <p:extLst>
      <p:ext uri="{BB962C8B-B14F-4D97-AF65-F5344CB8AC3E}">
        <p14:creationId xmlns:p14="http://schemas.microsoft.com/office/powerpoint/2010/main" val="4287138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596DE-A35A-9367-EC66-ED1F7F8E318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0372C87-0676-1A37-2626-D3C79FC62645}"/>
              </a:ext>
            </a:extLst>
          </p:cNvPr>
          <p:cNvSpPr>
            <a:spLocks noGrp="1"/>
          </p:cNvSpPr>
          <p:nvPr>
            <p:ph type="title"/>
          </p:nvPr>
        </p:nvSpPr>
        <p:spPr/>
        <p:txBody>
          <a:bodyPr/>
          <a:lstStyle/>
          <a:p>
            <a:r>
              <a:rPr lang="de-DE" dirty="0"/>
              <a:t>Update electricity prices Syria</a:t>
            </a:r>
          </a:p>
        </p:txBody>
      </p:sp>
      <p:sp>
        <p:nvSpPr>
          <p:cNvPr id="4" name="Datumsplatzhalter 3">
            <a:extLst>
              <a:ext uri="{FF2B5EF4-FFF2-40B4-BE49-F238E27FC236}">
                <a16:creationId xmlns:a16="http://schemas.microsoft.com/office/drawing/2014/main" id="{1C5A8934-F929-BB61-71F2-AE8205AD6891}"/>
              </a:ext>
            </a:extLst>
          </p:cNvPr>
          <p:cNvSpPr>
            <a:spLocks noGrp="1"/>
          </p:cNvSpPr>
          <p:nvPr>
            <p:ph type="dt" sz="half" idx="10"/>
          </p:nvPr>
        </p:nvSpPr>
        <p:spPr/>
        <p:txBody>
          <a:bodyPr/>
          <a:lstStyle/>
          <a:p>
            <a:fld id="{4FB90975-892A-460D-9B99-2E14471E45A4}" type="datetime1">
              <a:rPr lang="en-GB" smtClean="0"/>
              <a:t>03/11/2025</a:t>
            </a:fld>
            <a:endParaRPr lang="de-DE"/>
          </a:p>
        </p:txBody>
      </p:sp>
      <p:sp>
        <p:nvSpPr>
          <p:cNvPr id="5" name="Fußzeilenplatzhalter 4">
            <a:extLst>
              <a:ext uri="{FF2B5EF4-FFF2-40B4-BE49-F238E27FC236}">
                <a16:creationId xmlns:a16="http://schemas.microsoft.com/office/drawing/2014/main" id="{CD24AD72-781E-6860-D931-CEB7609B71D7}"/>
              </a:ext>
            </a:extLst>
          </p:cNvPr>
          <p:cNvSpPr>
            <a:spLocks noGrp="1"/>
          </p:cNvSpPr>
          <p:nvPr>
            <p:ph type="ftr" sz="quarter" idx="11"/>
          </p:nvPr>
        </p:nvSpPr>
        <p:spPr/>
        <p:txBody>
          <a:bodyPr/>
          <a:lstStyle/>
          <a:p>
            <a:r>
              <a:rPr lang="de-DE" dirty="0"/>
              <a:t>Project Development / Optimus Syria</a:t>
            </a:r>
          </a:p>
        </p:txBody>
      </p:sp>
      <p:sp>
        <p:nvSpPr>
          <p:cNvPr id="6" name="Foliennummernplatzhalter 5">
            <a:extLst>
              <a:ext uri="{FF2B5EF4-FFF2-40B4-BE49-F238E27FC236}">
                <a16:creationId xmlns:a16="http://schemas.microsoft.com/office/drawing/2014/main" id="{1F40B938-8268-6E07-12B8-A93CAA04C449}"/>
              </a:ext>
            </a:extLst>
          </p:cNvPr>
          <p:cNvSpPr>
            <a:spLocks noGrp="1"/>
          </p:cNvSpPr>
          <p:nvPr>
            <p:ph type="sldNum" sz="quarter" idx="12"/>
          </p:nvPr>
        </p:nvSpPr>
        <p:spPr/>
        <p:txBody>
          <a:bodyPr/>
          <a:lstStyle/>
          <a:p>
            <a:fld id="{65A6D213-0805-4C3E-849D-17C75FD348C3}" type="slidenum">
              <a:rPr lang="de-DE" smtClean="0"/>
              <a:t>24</a:t>
            </a:fld>
            <a:endParaRPr lang="de-DE"/>
          </a:p>
        </p:txBody>
      </p:sp>
      <p:sp>
        <p:nvSpPr>
          <p:cNvPr id="3" name="Textplatzhalter 2">
            <a:extLst>
              <a:ext uri="{FF2B5EF4-FFF2-40B4-BE49-F238E27FC236}">
                <a16:creationId xmlns:a16="http://schemas.microsoft.com/office/drawing/2014/main" id="{BAF84E6D-960A-33C1-DDB0-4D8947136DD5}"/>
              </a:ext>
            </a:extLst>
          </p:cNvPr>
          <p:cNvSpPr>
            <a:spLocks noGrp="1"/>
          </p:cNvSpPr>
          <p:nvPr>
            <p:ph type="body" sz="quarter" idx="18"/>
          </p:nvPr>
        </p:nvSpPr>
        <p:spPr/>
        <p:txBody>
          <a:bodyPr/>
          <a:lstStyle/>
          <a:p>
            <a:r>
              <a:rPr lang="tr-TR" dirty="0"/>
              <a:t>Sila Ceren Cetin</a:t>
            </a:r>
            <a:endParaRPr lang="en-GB" dirty="0"/>
          </a:p>
        </p:txBody>
      </p:sp>
      <p:sp>
        <p:nvSpPr>
          <p:cNvPr id="2" name="Inhaltsplatzhalter 12">
            <a:extLst>
              <a:ext uri="{FF2B5EF4-FFF2-40B4-BE49-F238E27FC236}">
                <a16:creationId xmlns:a16="http://schemas.microsoft.com/office/drawing/2014/main" id="{200C47F8-D439-7025-952A-BBDB7BEFFBFC}"/>
              </a:ext>
            </a:extLst>
          </p:cNvPr>
          <p:cNvSpPr>
            <a:spLocks noGrp="1"/>
          </p:cNvSpPr>
          <p:nvPr>
            <p:ph idx="1"/>
          </p:nvPr>
        </p:nvSpPr>
        <p:spPr>
          <a:xfrm>
            <a:off x="838200" y="1339273"/>
            <a:ext cx="10515600" cy="5153602"/>
          </a:xfrm>
        </p:spPr>
        <p:txBody>
          <a:bodyPr anchor="t">
            <a:normAutofit/>
          </a:bodyPr>
          <a:lstStyle/>
          <a:p>
            <a:pPr marL="0" lvl="0" indent="0">
              <a:lnSpc>
                <a:spcPct val="100000"/>
              </a:lnSpc>
              <a:spcBef>
                <a:spcPts val="0"/>
              </a:spcBef>
              <a:buNone/>
              <a:defRPr sz="1800" b="0" i="0" u="none" strike="noStrike" kern="0" cap="none" spc="0" baseline="0">
                <a:solidFill>
                  <a:srgbClr val="000000"/>
                </a:solidFill>
                <a:uFillTx/>
              </a:defRPr>
            </a:pPr>
            <a:r>
              <a:rPr lang="de-DE" sz="2000" dirty="0">
                <a:solidFill>
                  <a:srgbClr val="000000"/>
                </a:solidFill>
              </a:rPr>
              <a:t>Research on the current electricity prices in Syria:</a:t>
            </a:r>
          </a:p>
          <a:p>
            <a:pPr marL="0" lvl="0" indent="0">
              <a:lnSpc>
                <a:spcPct val="100000"/>
              </a:lnSpc>
              <a:spcBef>
                <a:spcPts val="0"/>
              </a:spcBef>
              <a:buNone/>
              <a:defRPr sz="1800" b="0" i="0" u="none" strike="noStrike" kern="0" cap="none" spc="0" baseline="0">
                <a:solidFill>
                  <a:srgbClr val="000000"/>
                </a:solidFill>
                <a:uFillTx/>
              </a:defRPr>
            </a:pPr>
            <a:endParaRPr lang="de-DE" sz="1000" dirty="0">
              <a:solidFill>
                <a:srgbClr val="000000"/>
              </a:solidFill>
            </a:endParaRPr>
          </a:p>
          <a:p>
            <a:pPr marL="457200" lvl="1" indent="0">
              <a:lnSpc>
                <a:spcPct val="100000"/>
              </a:lnSpc>
              <a:spcBef>
                <a:spcPts val="0"/>
              </a:spcBef>
              <a:buNone/>
              <a:defRPr sz="1800" b="0" i="0" u="none" strike="noStrike" kern="0" cap="none" spc="0" baseline="0">
                <a:solidFill>
                  <a:srgbClr val="000000"/>
                </a:solidFill>
                <a:uFillTx/>
              </a:defRPr>
            </a:pPr>
            <a:r>
              <a:rPr lang="de-DE" b="1" dirty="0">
                <a:solidFill>
                  <a:srgbClr val="000000"/>
                </a:solidFill>
              </a:rPr>
              <a:t>Households: 	1.6 €Cents/kWh</a:t>
            </a:r>
          </a:p>
          <a:p>
            <a:pPr marL="457200" lvl="1" indent="0">
              <a:lnSpc>
                <a:spcPct val="100000"/>
              </a:lnSpc>
              <a:spcBef>
                <a:spcPts val="0"/>
              </a:spcBef>
              <a:buNone/>
              <a:defRPr sz="1800" b="0" i="0" u="none" strike="noStrike" kern="0" cap="none" spc="0" baseline="0">
                <a:solidFill>
                  <a:srgbClr val="000000"/>
                </a:solidFill>
                <a:uFillTx/>
              </a:defRPr>
            </a:pPr>
            <a:r>
              <a:rPr lang="de-DE" b="1" dirty="0">
                <a:solidFill>
                  <a:srgbClr val="000000"/>
                </a:solidFill>
              </a:rPr>
              <a:t>Industry: 		4.6 €Cent/kWh</a:t>
            </a:r>
          </a:p>
          <a:p>
            <a:pPr marL="0" indent="-285750">
              <a:lnSpc>
                <a:spcPct val="100000"/>
              </a:lnSpc>
              <a:spcBef>
                <a:spcPts val="0"/>
              </a:spcBef>
              <a:buNone/>
              <a:defRPr sz="1800" b="0" i="0" u="none" strike="noStrike" kern="0" cap="none" spc="0" baseline="0">
                <a:solidFill>
                  <a:srgbClr val="000000"/>
                </a:solidFill>
                <a:uFillTx/>
              </a:defRPr>
            </a:pPr>
            <a:endParaRPr lang="en-GB" sz="1800" dirty="0"/>
          </a:p>
          <a:p>
            <a:pPr marL="0" indent="-285750">
              <a:lnSpc>
                <a:spcPct val="100000"/>
              </a:lnSpc>
              <a:spcBef>
                <a:spcPts val="0"/>
              </a:spcBef>
              <a:buNone/>
              <a:defRPr sz="1800" b="0" i="0" u="none" strike="noStrike" kern="0" cap="none" spc="0" baseline="0">
                <a:solidFill>
                  <a:srgbClr val="000000"/>
                </a:solidFill>
                <a:uFillTx/>
              </a:defRPr>
            </a:pPr>
            <a:r>
              <a:rPr lang="en-GB" sz="1800" dirty="0"/>
              <a:t>The Syrian Pound has a volatile and variable exchange rate, making a precise conversion unreliable.</a:t>
            </a:r>
            <a:endParaRPr lang="de-DE" sz="2400" b="1" dirty="0">
              <a:solidFill>
                <a:srgbClr val="000000"/>
              </a:solidFill>
            </a:endParaRPr>
          </a:p>
          <a:p>
            <a:pPr marL="0" indent="-285750">
              <a:lnSpc>
                <a:spcPct val="100000"/>
              </a:lnSpc>
              <a:spcBef>
                <a:spcPts val="0"/>
              </a:spcBef>
              <a:buNone/>
              <a:defRPr sz="1800" b="0" i="0" u="none" strike="noStrike" kern="0" cap="none" spc="0" baseline="0">
                <a:solidFill>
                  <a:srgbClr val="000000"/>
                </a:solidFill>
                <a:uFillTx/>
              </a:defRPr>
            </a:pPr>
            <a:endParaRPr lang="de-DE" sz="1200" dirty="0">
              <a:solidFill>
                <a:srgbClr val="000000"/>
              </a:solidFill>
            </a:endParaRPr>
          </a:p>
          <a:p>
            <a:pPr marL="0" indent="-285750">
              <a:lnSpc>
                <a:spcPct val="100000"/>
              </a:lnSpc>
              <a:spcBef>
                <a:spcPts val="0"/>
              </a:spcBef>
              <a:buNone/>
              <a:defRPr sz="1800" b="0" i="0" u="none" strike="noStrike" kern="0" cap="none" spc="0" baseline="0">
                <a:solidFill>
                  <a:srgbClr val="000000"/>
                </a:solidFill>
                <a:uFillTx/>
              </a:defRPr>
            </a:pPr>
            <a:r>
              <a:rPr lang="de-DE" sz="1200" dirty="0">
                <a:solidFill>
                  <a:srgbClr val="000000"/>
                </a:solidFill>
              </a:rPr>
              <a:t>[2] Source: </a:t>
            </a:r>
            <a:r>
              <a:rPr lang="en-GB" sz="1200" dirty="0">
                <a:hlinkClick r:id="rId3"/>
              </a:rPr>
              <a:t>Syria energy prices | GlobalPetrolPrices.com</a:t>
            </a:r>
            <a:endParaRPr lang="en-GB" sz="1200" dirty="0"/>
          </a:p>
          <a:p>
            <a:pPr lvl="0">
              <a:defRPr sz="1800" b="0" i="0" u="none" strike="noStrike" kern="0" cap="none" spc="0" baseline="0">
                <a:solidFill>
                  <a:srgbClr val="000000"/>
                </a:solidFill>
                <a:uFillTx/>
              </a:defRPr>
            </a:pPr>
            <a:endParaRPr lang="de-DE" sz="1800" dirty="0">
              <a:solidFill>
                <a:srgbClr val="000000"/>
              </a:solidFill>
            </a:endParaRPr>
          </a:p>
          <a:p>
            <a:pPr marL="0" lvl="0" indent="0">
              <a:lnSpc>
                <a:spcPct val="100000"/>
              </a:lnSpc>
              <a:spcBef>
                <a:spcPts val="0"/>
              </a:spcBef>
              <a:buNone/>
              <a:defRPr sz="1800" b="0" i="0" u="none" strike="noStrike" kern="0" cap="none" spc="0" baseline="0">
                <a:solidFill>
                  <a:srgbClr val="000000"/>
                </a:solidFill>
                <a:uFillTx/>
              </a:defRPr>
            </a:pPr>
            <a:r>
              <a:rPr lang="en-US" sz="2000" kern="0" dirty="0">
                <a:solidFill>
                  <a:srgbClr val="000000"/>
                </a:solidFill>
              </a:rPr>
              <a:t>Worldwide LCOE for Wind turbine (onshore, 2024):</a:t>
            </a:r>
          </a:p>
          <a:p>
            <a:pPr marL="0" lvl="0" indent="0">
              <a:lnSpc>
                <a:spcPct val="100000"/>
              </a:lnSpc>
              <a:spcBef>
                <a:spcPts val="0"/>
              </a:spcBef>
              <a:buNone/>
              <a:defRPr sz="1800" b="0" i="0" u="none" strike="noStrike" kern="0" cap="none" spc="0" baseline="0">
                <a:solidFill>
                  <a:srgbClr val="000000"/>
                </a:solidFill>
                <a:uFillTx/>
              </a:defRPr>
            </a:pPr>
            <a:endParaRPr lang="en-US" sz="1000" kern="0" dirty="0">
              <a:solidFill>
                <a:srgbClr val="000000"/>
              </a:solidFill>
            </a:endParaRPr>
          </a:p>
          <a:p>
            <a:pPr marL="457200" lvl="1" indent="0">
              <a:lnSpc>
                <a:spcPct val="100000"/>
              </a:lnSpc>
              <a:spcBef>
                <a:spcPts val="0"/>
              </a:spcBef>
              <a:buNone/>
              <a:defRPr sz="1800" b="0" i="0" u="none" strike="noStrike" kern="0" cap="none" spc="0" baseline="0">
                <a:solidFill>
                  <a:srgbClr val="000000"/>
                </a:solidFill>
                <a:uFillTx/>
              </a:defRPr>
            </a:pPr>
            <a:r>
              <a:rPr lang="en-US" b="1" kern="0" dirty="0">
                <a:solidFill>
                  <a:srgbClr val="000000"/>
                </a:solidFill>
              </a:rPr>
              <a:t>LCOE: 		4.3 – 9.2 €Cents/kWh </a:t>
            </a:r>
          </a:p>
          <a:p>
            <a:pPr marL="0" lvl="0" indent="0">
              <a:buNone/>
              <a:defRPr sz="1800" b="0" i="0" u="none" strike="noStrike" kern="0" cap="none" spc="0" baseline="0">
                <a:solidFill>
                  <a:srgbClr val="000000"/>
                </a:solidFill>
                <a:uFillTx/>
              </a:defRPr>
            </a:pPr>
            <a:r>
              <a:rPr lang="de-DE" sz="1200" dirty="0">
                <a:solidFill>
                  <a:srgbClr val="000000"/>
                </a:solidFill>
              </a:rPr>
              <a:t>[3]  </a:t>
            </a:r>
            <a:r>
              <a:rPr lang="en-US" sz="1200" kern="0" dirty="0">
                <a:solidFill>
                  <a:srgbClr val="000000"/>
                </a:solidFill>
              </a:rPr>
              <a:t>Source: </a:t>
            </a:r>
            <a:r>
              <a:rPr lang="en-US" sz="1200" kern="0" dirty="0">
                <a:solidFill>
                  <a:srgbClr val="000000"/>
                </a:solidFill>
                <a:hlinkClick r:id="rId4"/>
              </a:rPr>
              <a:t>https://www.ise.fraunhofer.de/content/dam/ise/en/documents/publications/studies/EN2024_ISE_Study_Levelized_Cost_of_Electricity_Renewable_Energy_Technologies.pdf</a:t>
            </a:r>
            <a:endParaRPr lang="en-US" sz="1200" kern="0" dirty="0">
              <a:solidFill>
                <a:srgbClr val="000000"/>
              </a:solidFill>
            </a:endParaRPr>
          </a:p>
          <a:p>
            <a:pPr marL="0" lvl="0" indent="0">
              <a:buNone/>
              <a:defRPr sz="1800" b="0" i="0" u="none" strike="noStrike" kern="0" cap="none" spc="0" baseline="0">
                <a:solidFill>
                  <a:srgbClr val="000000"/>
                </a:solidFill>
                <a:uFillTx/>
              </a:defRPr>
            </a:pPr>
            <a:endParaRPr lang="en-US" sz="1800" kern="0" dirty="0">
              <a:solidFill>
                <a:srgbClr val="000000"/>
              </a:solidFill>
            </a:endParaRPr>
          </a:p>
          <a:p>
            <a:pPr lvl="0" algn="ctr">
              <a:buFont typeface="Wingdings" panose="05000000000000000000" pitchFamily="2" charset="2"/>
              <a:buChar char="à"/>
              <a:defRPr sz="1800" b="0" i="0" u="none" strike="noStrike" kern="0" cap="none" spc="0" baseline="0">
                <a:solidFill>
                  <a:srgbClr val="000000"/>
                </a:solidFill>
                <a:uFillTx/>
              </a:defRPr>
            </a:pPr>
            <a:r>
              <a:rPr lang="en-US" sz="2000" kern="0" dirty="0">
                <a:solidFill>
                  <a:srgbClr val="000000"/>
                </a:solidFill>
                <a:sym typeface="Wingdings" panose="05000000000000000000" pitchFamily="2" charset="2"/>
              </a:rPr>
              <a:t>Shows that our turbine needs to be very </a:t>
            </a:r>
            <a:r>
              <a:rPr lang="en-US" sz="2000" b="1" kern="0" dirty="0">
                <a:solidFill>
                  <a:srgbClr val="FF0000"/>
                </a:solidFill>
                <a:sym typeface="Wingdings" panose="05000000000000000000" pitchFamily="2" charset="2"/>
              </a:rPr>
              <a:t>cost-efficient</a:t>
            </a:r>
            <a:r>
              <a:rPr lang="en-US" sz="2000" kern="0" dirty="0">
                <a:solidFill>
                  <a:srgbClr val="000000"/>
                </a:solidFill>
                <a:sym typeface="Wingdings" panose="05000000000000000000" pitchFamily="2" charset="2"/>
              </a:rPr>
              <a:t>!</a:t>
            </a:r>
            <a:endParaRPr lang="en-US" sz="2000" kern="0" dirty="0">
              <a:solidFill>
                <a:srgbClr val="000000"/>
              </a:solidFill>
            </a:endParaRPr>
          </a:p>
        </p:txBody>
      </p:sp>
    </p:spTree>
    <p:extLst>
      <p:ext uri="{BB962C8B-B14F-4D97-AF65-F5344CB8AC3E}">
        <p14:creationId xmlns:p14="http://schemas.microsoft.com/office/powerpoint/2010/main" val="410224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umsplatzhalter 22">
            <a:extLst>
              <a:ext uri="{FF2B5EF4-FFF2-40B4-BE49-F238E27FC236}">
                <a16:creationId xmlns:a16="http://schemas.microsoft.com/office/drawing/2014/main" id="{278CF838-7112-4F3F-EAE6-B2D4ED8FB4EE}"/>
              </a:ext>
            </a:extLst>
          </p:cNvPr>
          <p:cNvSpPr>
            <a:spLocks noGrp="1"/>
          </p:cNvSpPr>
          <p:nvPr>
            <p:ph type="dt" sz="half" idx="10"/>
          </p:nvPr>
        </p:nvSpPr>
        <p:spPr/>
        <p:txBody>
          <a:bodyPr/>
          <a:lstStyle/>
          <a:p>
            <a:fld id="{1B2647D9-CCE9-448B-BCAE-B6078094F078}" type="datetime1">
              <a:rPr lang="en-GB" smtClean="0"/>
              <a:t>03/11/2025</a:t>
            </a:fld>
            <a:endParaRPr lang="en-GB" dirty="0"/>
          </a:p>
        </p:txBody>
      </p:sp>
      <p:sp>
        <p:nvSpPr>
          <p:cNvPr id="24" name="Fußzeilenplatzhalter 23">
            <a:extLst>
              <a:ext uri="{FF2B5EF4-FFF2-40B4-BE49-F238E27FC236}">
                <a16:creationId xmlns:a16="http://schemas.microsoft.com/office/drawing/2014/main" id="{7A4CB245-78A9-C73E-8215-8D18B2739C00}"/>
              </a:ext>
            </a:extLst>
          </p:cNvPr>
          <p:cNvSpPr>
            <a:spLocks noGrp="1"/>
          </p:cNvSpPr>
          <p:nvPr>
            <p:ph type="ftr" sz="quarter" idx="11"/>
          </p:nvPr>
        </p:nvSpPr>
        <p:spPr/>
        <p:txBody>
          <a:bodyPr/>
          <a:lstStyle/>
          <a:p>
            <a:r>
              <a:rPr lang="en-GB" dirty="0"/>
              <a:t>Project Development / Optimus Syria</a:t>
            </a:r>
          </a:p>
        </p:txBody>
      </p:sp>
      <p:sp>
        <p:nvSpPr>
          <p:cNvPr id="25" name="Foliennummernplatzhalter 24">
            <a:extLst>
              <a:ext uri="{FF2B5EF4-FFF2-40B4-BE49-F238E27FC236}">
                <a16:creationId xmlns:a16="http://schemas.microsoft.com/office/drawing/2014/main" id="{1F1D02DB-C1C0-0C64-772D-D708982E9FB1}"/>
              </a:ext>
            </a:extLst>
          </p:cNvPr>
          <p:cNvSpPr>
            <a:spLocks noGrp="1"/>
          </p:cNvSpPr>
          <p:nvPr>
            <p:ph type="sldNum" sz="quarter" idx="12"/>
          </p:nvPr>
        </p:nvSpPr>
        <p:spPr/>
        <p:txBody>
          <a:bodyPr/>
          <a:lstStyle/>
          <a:p>
            <a:fld id="{013F6232-4F06-48BA-8F69-BF531F607829}" type="slidenum">
              <a:rPr lang="en-GB" smtClean="0"/>
              <a:t>25</a:t>
            </a:fld>
            <a:endParaRPr lang="en-GB"/>
          </a:p>
        </p:txBody>
      </p:sp>
      <p:sp>
        <p:nvSpPr>
          <p:cNvPr id="2" name="Textplatzhalter 1">
            <a:extLst>
              <a:ext uri="{FF2B5EF4-FFF2-40B4-BE49-F238E27FC236}">
                <a16:creationId xmlns:a16="http://schemas.microsoft.com/office/drawing/2014/main" id="{AB50A548-9038-155C-8BC6-63C2D94B9A13}"/>
              </a:ext>
            </a:extLst>
          </p:cNvPr>
          <p:cNvSpPr>
            <a:spLocks noGrp="1"/>
          </p:cNvSpPr>
          <p:nvPr>
            <p:ph type="body" sz="quarter" idx="18"/>
          </p:nvPr>
        </p:nvSpPr>
        <p:spPr/>
        <p:txBody>
          <a:bodyPr>
            <a:normAutofit/>
          </a:bodyPr>
          <a:lstStyle/>
          <a:p>
            <a:r>
              <a:rPr lang="tr-TR" dirty="0"/>
              <a:t>Sila Ceren Cetin</a:t>
            </a:r>
            <a:endParaRPr lang="en-GB" dirty="0"/>
          </a:p>
        </p:txBody>
      </p:sp>
      <p:sp>
        <p:nvSpPr>
          <p:cNvPr id="9" name="TextBox 8">
            <a:extLst>
              <a:ext uri="{FF2B5EF4-FFF2-40B4-BE49-F238E27FC236}">
                <a16:creationId xmlns:a16="http://schemas.microsoft.com/office/drawing/2014/main" id="{DD176CBB-BA0A-E5EC-EFE5-B8A79F093099}"/>
              </a:ext>
            </a:extLst>
          </p:cNvPr>
          <p:cNvSpPr txBox="1"/>
          <p:nvPr/>
        </p:nvSpPr>
        <p:spPr>
          <a:xfrm>
            <a:off x="160098" y="590174"/>
            <a:ext cx="7054839" cy="523220"/>
          </a:xfrm>
          <a:prstGeom prst="rect">
            <a:avLst/>
          </a:prstGeom>
          <a:noFill/>
        </p:spPr>
        <p:txBody>
          <a:bodyPr wrap="square" rtlCol="0">
            <a:spAutoFit/>
          </a:bodyPr>
          <a:lstStyle/>
          <a:p>
            <a:pPr algn="l"/>
            <a:r>
              <a:rPr lang="en-US" sz="2800" dirty="0"/>
              <a:t>Rough estimation of wind turbine Price  </a:t>
            </a:r>
            <a:endParaRPr lang="LID4096" sz="2800" dirty="0"/>
          </a:p>
        </p:txBody>
      </p:sp>
      <p:pic>
        <p:nvPicPr>
          <p:cNvPr id="11" name="Picture 10" descr="A table with numbers and symbols&#10;&#10;AI-generated content may be incorrect.">
            <a:extLst>
              <a:ext uri="{FF2B5EF4-FFF2-40B4-BE49-F238E27FC236}">
                <a16:creationId xmlns:a16="http://schemas.microsoft.com/office/drawing/2014/main" id="{0FE213E9-1D2D-F279-CD73-3C2AD090F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003" y="2308601"/>
            <a:ext cx="6447079" cy="2796782"/>
          </a:xfrm>
          <a:prstGeom prst="rect">
            <a:avLst/>
          </a:prstGeom>
        </p:spPr>
      </p:pic>
      <p:sp>
        <p:nvSpPr>
          <p:cNvPr id="12" name="TextBox 11">
            <a:extLst>
              <a:ext uri="{FF2B5EF4-FFF2-40B4-BE49-F238E27FC236}">
                <a16:creationId xmlns:a16="http://schemas.microsoft.com/office/drawing/2014/main" id="{15EF4403-843B-5370-8EC7-87E3FC09F6C4}"/>
              </a:ext>
            </a:extLst>
          </p:cNvPr>
          <p:cNvSpPr txBox="1"/>
          <p:nvPr/>
        </p:nvSpPr>
        <p:spPr>
          <a:xfrm>
            <a:off x="7905135" y="5105383"/>
            <a:ext cx="4286865" cy="275303"/>
          </a:xfrm>
          <a:prstGeom prst="rect">
            <a:avLst/>
          </a:prstGeom>
          <a:noFill/>
        </p:spPr>
        <p:txBody>
          <a:bodyPr wrap="square" rtlCol="0">
            <a:spAutoFit/>
          </a:bodyPr>
          <a:lstStyle/>
          <a:p>
            <a:pPr algn="l"/>
            <a:r>
              <a:rPr lang="en-US" sz="1200" dirty="0"/>
              <a:t>Project development lecture </a:t>
            </a:r>
            <a:endParaRPr lang="LID4096" sz="1200" dirty="0"/>
          </a:p>
        </p:txBody>
      </p:sp>
      <p:sp>
        <p:nvSpPr>
          <p:cNvPr id="4" name="TextBox 3">
            <a:extLst>
              <a:ext uri="{FF2B5EF4-FFF2-40B4-BE49-F238E27FC236}">
                <a16:creationId xmlns:a16="http://schemas.microsoft.com/office/drawing/2014/main" id="{A1D161B5-6918-4A48-35B4-84BB418F9265}"/>
              </a:ext>
            </a:extLst>
          </p:cNvPr>
          <p:cNvSpPr txBox="1"/>
          <p:nvPr/>
        </p:nvSpPr>
        <p:spPr>
          <a:xfrm>
            <a:off x="299125" y="2787761"/>
            <a:ext cx="4944083" cy="2031325"/>
          </a:xfrm>
          <a:prstGeom prst="rect">
            <a:avLst/>
          </a:prstGeom>
          <a:noFill/>
        </p:spPr>
        <p:txBody>
          <a:bodyPr wrap="square">
            <a:spAutoFit/>
          </a:bodyPr>
          <a:lstStyle/>
          <a:p>
            <a:pPr algn="l">
              <a:buFont typeface="Arial" panose="020B0604020202020204" pitchFamily="34" charset="0"/>
              <a:buChar char="•"/>
            </a:pPr>
            <a:r>
              <a:rPr lang="en-US" b="0" i="0" dirty="0">
                <a:effectLst/>
                <a:latin typeface="fkGroteskNeue"/>
              </a:rPr>
              <a:t>Determining the true price of a 5 MW wind turbine is challenging due to differences between manufacturers.</a:t>
            </a:r>
          </a:p>
          <a:p>
            <a:pPr algn="l">
              <a:buFont typeface="Arial" panose="020B0604020202020204" pitchFamily="34" charset="0"/>
              <a:buChar char="•"/>
            </a:pPr>
            <a:r>
              <a:rPr lang="en-US" b="1" i="0" dirty="0">
                <a:effectLst/>
                <a:latin typeface="fkGroteskNeue"/>
              </a:rPr>
              <a:t>Initial cost estimation </a:t>
            </a:r>
            <a:r>
              <a:rPr lang="en-US" b="0" i="0" dirty="0">
                <a:effectLst/>
                <a:latin typeface="fkGroteskNeue"/>
              </a:rPr>
              <a:t>for calculations is set at </a:t>
            </a:r>
            <a:r>
              <a:rPr lang="en-US" b="1" i="0" dirty="0">
                <a:effectLst/>
                <a:latin typeface="fkGroteskNeue"/>
              </a:rPr>
              <a:t>6.5 million euros.</a:t>
            </a:r>
          </a:p>
          <a:p>
            <a:pPr algn="l">
              <a:buFont typeface="Arial" panose="020B0604020202020204" pitchFamily="34" charset="0"/>
              <a:buChar char="•"/>
            </a:pPr>
            <a:r>
              <a:rPr lang="en-US" b="0" i="0" dirty="0">
                <a:effectLst/>
                <a:latin typeface="fkGroteskNeue"/>
              </a:rPr>
              <a:t>Price range for </a:t>
            </a:r>
            <a:r>
              <a:rPr lang="en-US" b="1" i="0" dirty="0">
                <a:effectLst/>
                <a:latin typeface="fkGroteskNeue"/>
              </a:rPr>
              <a:t>5 MW turbines </a:t>
            </a:r>
            <a:r>
              <a:rPr lang="en-US" b="0" i="0" dirty="0">
                <a:effectLst/>
                <a:latin typeface="fkGroteskNeue"/>
              </a:rPr>
              <a:t>from different manufacturers </a:t>
            </a:r>
            <a:r>
              <a:rPr lang="en-US" b="1" i="0" dirty="0">
                <a:effectLst/>
                <a:latin typeface="fkGroteskNeue"/>
              </a:rPr>
              <a:t>is 5.5 to 7 million euros.</a:t>
            </a:r>
          </a:p>
        </p:txBody>
      </p:sp>
    </p:spTree>
    <p:extLst>
      <p:ext uri="{BB962C8B-B14F-4D97-AF65-F5344CB8AC3E}">
        <p14:creationId xmlns:p14="http://schemas.microsoft.com/office/powerpoint/2010/main" val="270519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74941C66-F67D-47E9-8D08-622A52F2EA14}"/>
              </a:ext>
            </a:extLst>
          </p:cNvPr>
          <p:cNvSpPr>
            <a:spLocks noGrp="1"/>
          </p:cNvSpPr>
          <p:nvPr>
            <p:ph type="body" sz="quarter" idx="18"/>
          </p:nvPr>
        </p:nvSpPr>
        <p:spPr/>
        <p:txBody>
          <a:bodyPr/>
          <a:lstStyle/>
          <a:p>
            <a:r>
              <a:rPr lang="tr-TR" dirty="0"/>
              <a:t>Sila Ceren Cetin</a:t>
            </a:r>
            <a:endParaRPr lang="en-GB" dirty="0"/>
          </a:p>
        </p:txBody>
      </p:sp>
      <p:sp>
        <p:nvSpPr>
          <p:cNvPr id="2" name="Datumsplatzhalter 1">
            <a:extLst>
              <a:ext uri="{FF2B5EF4-FFF2-40B4-BE49-F238E27FC236}">
                <a16:creationId xmlns:a16="http://schemas.microsoft.com/office/drawing/2014/main" id="{E9FDD682-B40F-C5C9-1855-56A85BC15BC8}"/>
              </a:ext>
            </a:extLst>
          </p:cNvPr>
          <p:cNvSpPr>
            <a:spLocks noGrp="1"/>
          </p:cNvSpPr>
          <p:nvPr>
            <p:ph type="dt" sz="half" idx="19"/>
          </p:nvPr>
        </p:nvSpPr>
        <p:spPr/>
        <p:txBody>
          <a:bodyPr/>
          <a:lstStyle/>
          <a:p>
            <a:fld id="{2D1EE79A-E6D4-4691-9116-935A2AA336A9}" type="datetime1">
              <a:rPr lang="en-GB" smtClean="0"/>
              <a:t>03/11/2025</a:t>
            </a:fld>
            <a:endParaRPr lang="en-GB"/>
          </a:p>
        </p:txBody>
      </p:sp>
      <p:sp>
        <p:nvSpPr>
          <p:cNvPr id="3" name="Fußzeilenplatzhalter 2">
            <a:extLst>
              <a:ext uri="{FF2B5EF4-FFF2-40B4-BE49-F238E27FC236}">
                <a16:creationId xmlns:a16="http://schemas.microsoft.com/office/drawing/2014/main" id="{D668328F-481A-A412-4E89-23ACFE133DF4}"/>
              </a:ext>
            </a:extLst>
          </p:cNvPr>
          <p:cNvSpPr>
            <a:spLocks noGrp="1"/>
          </p:cNvSpPr>
          <p:nvPr>
            <p:ph type="ftr" sz="quarter" idx="20"/>
          </p:nvPr>
        </p:nvSpPr>
        <p:spPr/>
        <p:txBody>
          <a:bodyPr/>
          <a:lstStyle/>
          <a:p>
            <a:r>
              <a:rPr lang="en-GB" dirty="0"/>
              <a:t>Project Development / Optimus Syria</a:t>
            </a:r>
          </a:p>
        </p:txBody>
      </p:sp>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t>26</a:t>
            </a:fld>
            <a:endParaRPr lang="en-GB"/>
          </a:p>
        </p:txBody>
      </p:sp>
      <p:sp>
        <p:nvSpPr>
          <p:cNvPr id="10" name="Inhaltsplatzhalter 2">
            <a:extLst>
              <a:ext uri="{FF2B5EF4-FFF2-40B4-BE49-F238E27FC236}">
                <a16:creationId xmlns:a16="http://schemas.microsoft.com/office/drawing/2014/main" id="{711AAC40-D4A5-6AC8-BE73-CD4035EA05F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pic>
        <p:nvPicPr>
          <p:cNvPr id="9" name="Picture 8" descr="A screenshot of a computer&#10;&#10;AI-generated content may be incorrect.">
            <a:extLst>
              <a:ext uri="{FF2B5EF4-FFF2-40B4-BE49-F238E27FC236}">
                <a16:creationId xmlns:a16="http://schemas.microsoft.com/office/drawing/2014/main" id="{310E8735-FBA0-4597-8A72-71C21999B067}"/>
              </a:ext>
            </a:extLst>
          </p:cNvPr>
          <p:cNvPicPr>
            <a:picLocks noChangeAspect="1"/>
          </p:cNvPicPr>
          <p:nvPr/>
        </p:nvPicPr>
        <p:blipFill>
          <a:blip r:embed="rId3">
            <a:extLst>
              <a:ext uri="{28A0092B-C50C-407E-A947-70E740481C1C}">
                <a14:useLocalDpi xmlns:a14="http://schemas.microsoft.com/office/drawing/2010/main" val="0"/>
              </a:ext>
            </a:extLst>
          </a:blip>
          <a:srcRect l="1771" t="-4601" r="64691" b="-14038"/>
          <a:stretch>
            <a:fillRect/>
          </a:stretch>
        </p:blipFill>
        <p:spPr>
          <a:xfrm>
            <a:off x="382332" y="1775417"/>
            <a:ext cx="4467346" cy="4286929"/>
          </a:xfrm>
          <a:prstGeom prst="rect">
            <a:avLst/>
          </a:prstGeom>
        </p:spPr>
      </p:pic>
      <p:sp>
        <p:nvSpPr>
          <p:cNvPr id="11" name="TextBox 10">
            <a:extLst>
              <a:ext uri="{FF2B5EF4-FFF2-40B4-BE49-F238E27FC236}">
                <a16:creationId xmlns:a16="http://schemas.microsoft.com/office/drawing/2014/main" id="{535BDC05-DE51-72F9-B573-CFF65AEF8221}"/>
              </a:ext>
            </a:extLst>
          </p:cNvPr>
          <p:cNvSpPr txBox="1"/>
          <p:nvPr/>
        </p:nvSpPr>
        <p:spPr>
          <a:xfrm>
            <a:off x="127820" y="795654"/>
            <a:ext cx="7098891" cy="400110"/>
          </a:xfrm>
          <a:prstGeom prst="rect">
            <a:avLst/>
          </a:prstGeom>
          <a:noFill/>
        </p:spPr>
        <p:txBody>
          <a:bodyPr wrap="square" rtlCol="0">
            <a:spAutoFit/>
          </a:bodyPr>
          <a:lstStyle/>
          <a:p>
            <a:pPr algn="l"/>
            <a:r>
              <a:rPr lang="en-US" sz="2000" dirty="0"/>
              <a:t>The initial assumptions and inputs for our Excel sheet </a:t>
            </a:r>
            <a:endParaRPr lang="LID4096" sz="2000" dirty="0"/>
          </a:p>
        </p:txBody>
      </p:sp>
      <p:sp>
        <p:nvSpPr>
          <p:cNvPr id="7" name="TextBox 6">
            <a:extLst>
              <a:ext uri="{FF2B5EF4-FFF2-40B4-BE49-F238E27FC236}">
                <a16:creationId xmlns:a16="http://schemas.microsoft.com/office/drawing/2014/main" id="{DDEB8ADE-5353-8B98-2C84-EF263F393432}"/>
              </a:ext>
            </a:extLst>
          </p:cNvPr>
          <p:cNvSpPr txBox="1"/>
          <p:nvPr/>
        </p:nvSpPr>
        <p:spPr>
          <a:xfrm>
            <a:off x="5031138" y="1822935"/>
            <a:ext cx="6141202" cy="1200329"/>
          </a:xfrm>
          <a:prstGeom prst="rect">
            <a:avLst/>
          </a:prstGeom>
          <a:noFill/>
        </p:spPr>
        <p:txBody>
          <a:bodyPr wrap="square">
            <a:spAutoFit/>
          </a:bodyPr>
          <a:lstStyle/>
          <a:p>
            <a:pPr algn="l">
              <a:buFont typeface="Arial" panose="020B0604020202020204" pitchFamily="34" charset="0"/>
              <a:buChar char="•"/>
            </a:pPr>
            <a:r>
              <a:rPr lang="en-US" b="0" i="0" dirty="0">
                <a:effectLst/>
                <a:latin typeface="fkGroteskNeue"/>
              </a:rPr>
              <a:t>Electricity price based on </a:t>
            </a:r>
            <a:r>
              <a:rPr lang="en-US" b="1" i="0" dirty="0">
                <a:effectLst/>
                <a:latin typeface="fkGroteskNeue"/>
              </a:rPr>
              <a:t>Syria’s Electricity Law No. 32 </a:t>
            </a:r>
            <a:r>
              <a:rPr lang="en-US" b="0" i="0" dirty="0">
                <a:effectLst/>
                <a:latin typeface="fkGroteskNeue"/>
              </a:rPr>
              <a:t>(2010): guaranteed at </a:t>
            </a:r>
            <a:r>
              <a:rPr lang="en-US" b="1" i="0" dirty="0">
                <a:effectLst/>
                <a:latin typeface="fkGroteskNeue"/>
              </a:rPr>
              <a:t>8 cent€/kWh for first 2 years</a:t>
            </a:r>
          </a:p>
          <a:p>
            <a:pPr algn="l">
              <a:buFont typeface="Arial" panose="020B0604020202020204" pitchFamily="34" charset="0"/>
              <a:buChar char="•"/>
            </a:pPr>
            <a:r>
              <a:rPr lang="en-US" b="1" i="0" dirty="0">
                <a:effectLst/>
                <a:latin typeface="fkGroteskNeue"/>
              </a:rPr>
              <a:t>If</a:t>
            </a:r>
            <a:r>
              <a:rPr lang="en-US" b="0" i="0" dirty="0">
                <a:effectLst/>
                <a:latin typeface="fkGroteskNeue"/>
              </a:rPr>
              <a:t> annual production </a:t>
            </a:r>
            <a:r>
              <a:rPr lang="en-US" b="1" i="0" dirty="0">
                <a:effectLst/>
                <a:latin typeface="fkGroteskNeue"/>
              </a:rPr>
              <a:t>exceeds 2500 hours</a:t>
            </a:r>
            <a:r>
              <a:rPr lang="en-US" b="0" i="0" dirty="0">
                <a:effectLst/>
                <a:latin typeface="fkGroteskNeue"/>
              </a:rPr>
              <a:t>, </a:t>
            </a:r>
            <a:r>
              <a:rPr lang="en-US" b="1" i="0" dirty="0">
                <a:effectLst/>
                <a:latin typeface="fkGroteskNeue"/>
              </a:rPr>
              <a:t>price adjusted </a:t>
            </a:r>
            <a:r>
              <a:rPr lang="en-US" b="0" i="0" dirty="0">
                <a:effectLst/>
                <a:latin typeface="fkGroteskNeue"/>
              </a:rPr>
              <a:t>by formula; otherwise, remains at 8 cent€/kWh</a:t>
            </a:r>
          </a:p>
        </p:txBody>
      </p:sp>
      <p:sp>
        <p:nvSpPr>
          <p:cNvPr id="12" name="TextBox 11">
            <a:extLst>
              <a:ext uri="{FF2B5EF4-FFF2-40B4-BE49-F238E27FC236}">
                <a16:creationId xmlns:a16="http://schemas.microsoft.com/office/drawing/2014/main" id="{73F25B57-E345-365C-688D-2F6E46287582}"/>
              </a:ext>
            </a:extLst>
          </p:cNvPr>
          <p:cNvSpPr txBox="1"/>
          <p:nvPr/>
        </p:nvSpPr>
        <p:spPr>
          <a:xfrm>
            <a:off x="5031138" y="3023264"/>
            <a:ext cx="6141202" cy="1754326"/>
          </a:xfrm>
          <a:prstGeom prst="rect">
            <a:avLst/>
          </a:prstGeom>
          <a:noFill/>
        </p:spPr>
        <p:txBody>
          <a:bodyPr wrap="square">
            <a:spAutoFit/>
          </a:bodyPr>
          <a:lstStyle/>
          <a:p>
            <a:pPr algn="l">
              <a:buFont typeface="Arial" panose="020B0604020202020204" pitchFamily="34" charset="0"/>
              <a:buChar char="•"/>
            </a:pPr>
            <a:r>
              <a:rPr lang="tr-TR" b="1" i="0" dirty="0">
                <a:effectLst/>
                <a:latin typeface="fkGroteskNeue"/>
              </a:rPr>
              <a:t>European</a:t>
            </a:r>
            <a:r>
              <a:rPr lang="tr-TR" b="0" i="0" dirty="0">
                <a:effectLst/>
                <a:latin typeface="fkGroteskNeue"/>
              </a:rPr>
              <a:t> </a:t>
            </a:r>
            <a:r>
              <a:rPr lang="tr-TR" b="1" i="0" dirty="0">
                <a:effectLst/>
                <a:latin typeface="fkGroteskNeue"/>
              </a:rPr>
              <a:t>O&amp;M cost reference</a:t>
            </a:r>
            <a:r>
              <a:rPr lang="tr-TR" b="0" i="0" dirty="0">
                <a:effectLst/>
                <a:latin typeface="fkGroteskNeue"/>
              </a:rPr>
              <a:t>: </a:t>
            </a:r>
            <a:r>
              <a:rPr lang="tr-TR" b="1" i="0" dirty="0">
                <a:effectLst/>
                <a:latin typeface="fkGroteskNeue"/>
              </a:rPr>
              <a:t>1.2–1.5 cent€/kWh </a:t>
            </a:r>
            <a:r>
              <a:rPr lang="tr-TR" b="0" i="0" dirty="0">
                <a:effectLst/>
                <a:latin typeface="fkGroteskNeue"/>
              </a:rPr>
              <a:t>(Germany, Spain, UK, Denmark)                                                        </a:t>
            </a:r>
          </a:p>
          <a:p>
            <a:pPr algn="l"/>
            <a:r>
              <a:rPr lang="tr-TR" dirty="0">
                <a:latin typeface="fkGroteskNeue"/>
              </a:rPr>
              <a:t>                                                                                                 [4]</a:t>
            </a:r>
          </a:p>
          <a:p>
            <a:pPr algn="l"/>
            <a:endParaRPr lang="tr-TR" b="0" i="0" dirty="0">
              <a:effectLst/>
              <a:latin typeface="fkGroteskNeue"/>
            </a:endParaRPr>
          </a:p>
          <a:p>
            <a:pPr algn="l">
              <a:buFont typeface="Arial" panose="020B0604020202020204" pitchFamily="34" charset="0"/>
              <a:buChar char="•"/>
            </a:pPr>
            <a:r>
              <a:rPr lang="tr-TR" b="0" i="0" dirty="0">
                <a:effectLst/>
                <a:latin typeface="fkGroteskNeue"/>
              </a:rPr>
              <a:t>Cost breakdown: </a:t>
            </a:r>
            <a:r>
              <a:rPr lang="tr-TR" b="1" i="0" dirty="0">
                <a:effectLst/>
                <a:latin typeface="fkGroteskNeue"/>
              </a:rPr>
              <a:t>55%</a:t>
            </a:r>
            <a:r>
              <a:rPr lang="tr-TR" b="0" i="0" dirty="0">
                <a:effectLst/>
                <a:latin typeface="fkGroteskNeue"/>
              </a:rPr>
              <a:t> investment </a:t>
            </a:r>
            <a:r>
              <a:rPr lang="tr-TR" b="1" i="0" dirty="0">
                <a:effectLst/>
                <a:latin typeface="fkGroteskNeue"/>
              </a:rPr>
              <a:t>(CAPEX)</a:t>
            </a:r>
            <a:r>
              <a:rPr lang="tr-TR" b="0" i="0" dirty="0">
                <a:effectLst/>
                <a:latin typeface="fkGroteskNeue"/>
              </a:rPr>
              <a:t>, </a:t>
            </a:r>
            <a:r>
              <a:rPr lang="tr-TR" b="1" i="0" dirty="0">
                <a:effectLst/>
                <a:latin typeface="fkGroteskNeue"/>
              </a:rPr>
              <a:t>45%</a:t>
            </a:r>
            <a:r>
              <a:rPr lang="tr-TR" b="0" i="0" dirty="0">
                <a:effectLst/>
                <a:latin typeface="fkGroteskNeue"/>
              </a:rPr>
              <a:t> operational expenses </a:t>
            </a:r>
            <a:r>
              <a:rPr lang="tr-TR" b="1" i="0" dirty="0">
                <a:effectLst/>
                <a:latin typeface="fkGroteskNeue"/>
              </a:rPr>
              <a:t>(OPEX), maintenance </a:t>
            </a:r>
            <a:r>
              <a:rPr lang="tr-TR" b="0" i="0" dirty="0">
                <a:effectLst/>
                <a:latin typeface="fkGroteskNeue"/>
              </a:rPr>
              <a:t>= </a:t>
            </a:r>
            <a:r>
              <a:rPr lang="tr-TR" b="1" i="0" dirty="0">
                <a:effectLst/>
                <a:latin typeface="fkGroteskNeue"/>
              </a:rPr>
              <a:t>25% of OPEX</a:t>
            </a:r>
          </a:p>
        </p:txBody>
      </p:sp>
      <p:sp>
        <p:nvSpPr>
          <p:cNvPr id="13" name="TextBox 12">
            <a:extLst>
              <a:ext uri="{FF2B5EF4-FFF2-40B4-BE49-F238E27FC236}">
                <a16:creationId xmlns:a16="http://schemas.microsoft.com/office/drawing/2014/main" id="{53762C88-97C5-CB11-6200-EBE091A24F19}"/>
              </a:ext>
            </a:extLst>
          </p:cNvPr>
          <p:cNvSpPr txBox="1"/>
          <p:nvPr/>
        </p:nvSpPr>
        <p:spPr>
          <a:xfrm>
            <a:off x="1720311" y="5610386"/>
            <a:ext cx="982448" cy="276999"/>
          </a:xfrm>
          <a:prstGeom prst="rect">
            <a:avLst/>
          </a:prstGeom>
          <a:noFill/>
        </p:spPr>
        <p:txBody>
          <a:bodyPr wrap="none" rtlCol="0">
            <a:spAutoFit/>
          </a:bodyPr>
          <a:lstStyle/>
          <a:p>
            <a:pPr algn="l"/>
            <a:r>
              <a:rPr lang="tr-TR" sz="1200" dirty="0"/>
              <a:t>Own source</a:t>
            </a:r>
          </a:p>
        </p:txBody>
      </p:sp>
    </p:spTree>
    <p:extLst>
      <p:ext uri="{BB962C8B-B14F-4D97-AF65-F5344CB8AC3E}">
        <p14:creationId xmlns:p14="http://schemas.microsoft.com/office/powerpoint/2010/main" val="819879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document&#10;&#10;AI-generated content may be incorrect.">
            <a:extLst>
              <a:ext uri="{FF2B5EF4-FFF2-40B4-BE49-F238E27FC236}">
                <a16:creationId xmlns:a16="http://schemas.microsoft.com/office/drawing/2014/main" id="{C53C8746-111B-7A08-5A71-D13BC9B300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19" y="1401544"/>
            <a:ext cx="11926562" cy="4970339"/>
          </a:xfrm>
        </p:spPr>
      </p:pic>
      <p:sp>
        <p:nvSpPr>
          <p:cNvPr id="4" name="Text Placeholder 3">
            <a:extLst>
              <a:ext uri="{FF2B5EF4-FFF2-40B4-BE49-F238E27FC236}">
                <a16:creationId xmlns:a16="http://schemas.microsoft.com/office/drawing/2014/main" id="{57276785-667D-427C-73D0-7A49D7A0859D}"/>
              </a:ext>
            </a:extLst>
          </p:cNvPr>
          <p:cNvSpPr>
            <a:spLocks noGrp="1"/>
          </p:cNvSpPr>
          <p:nvPr>
            <p:ph type="body" sz="quarter" idx="18"/>
          </p:nvPr>
        </p:nvSpPr>
        <p:spPr/>
        <p:txBody>
          <a:bodyPr/>
          <a:lstStyle/>
          <a:p>
            <a:r>
              <a:rPr lang="tr-TR" dirty="0"/>
              <a:t>Sila Ceren Cetin</a:t>
            </a:r>
            <a:endParaRPr lang="LID4096" dirty="0"/>
          </a:p>
        </p:txBody>
      </p:sp>
      <p:sp>
        <p:nvSpPr>
          <p:cNvPr id="5" name="Date Placeholder 4">
            <a:extLst>
              <a:ext uri="{FF2B5EF4-FFF2-40B4-BE49-F238E27FC236}">
                <a16:creationId xmlns:a16="http://schemas.microsoft.com/office/drawing/2014/main" id="{851D4354-A0FE-CF6B-CAE1-5F9F7943BA2C}"/>
              </a:ext>
            </a:extLst>
          </p:cNvPr>
          <p:cNvSpPr>
            <a:spLocks noGrp="1"/>
          </p:cNvSpPr>
          <p:nvPr>
            <p:ph type="dt" sz="half" idx="19"/>
          </p:nvPr>
        </p:nvSpPr>
        <p:spPr/>
        <p:txBody>
          <a:bodyPr/>
          <a:lstStyle/>
          <a:p>
            <a:fld id="{02AEE8E4-D792-40D2-B8D4-0007E21A0CF8}" type="datetime1">
              <a:rPr lang="en-GB" smtClean="0"/>
              <a:t>03/11/2025</a:t>
            </a:fld>
            <a:endParaRPr lang="en-GB" dirty="0"/>
          </a:p>
        </p:txBody>
      </p:sp>
      <p:sp>
        <p:nvSpPr>
          <p:cNvPr id="6" name="Footer Placeholder 5">
            <a:extLst>
              <a:ext uri="{FF2B5EF4-FFF2-40B4-BE49-F238E27FC236}">
                <a16:creationId xmlns:a16="http://schemas.microsoft.com/office/drawing/2014/main" id="{DB8635B4-E0B1-9D2E-D190-7395CFEE3DE7}"/>
              </a:ext>
            </a:extLst>
          </p:cNvPr>
          <p:cNvSpPr>
            <a:spLocks noGrp="1"/>
          </p:cNvSpPr>
          <p:nvPr>
            <p:ph type="ftr" sz="quarter" idx="20"/>
          </p:nvPr>
        </p:nvSpPr>
        <p:spPr/>
        <p:txBody>
          <a:bodyPr/>
          <a:lstStyle/>
          <a:p>
            <a:r>
              <a:rPr lang="en-GB"/>
              <a:t>Team Name / Optimus Syria</a:t>
            </a:r>
            <a:endParaRPr lang="en-GB" dirty="0"/>
          </a:p>
        </p:txBody>
      </p:sp>
      <p:sp>
        <p:nvSpPr>
          <p:cNvPr id="7" name="Slide Number Placeholder 6">
            <a:extLst>
              <a:ext uri="{FF2B5EF4-FFF2-40B4-BE49-F238E27FC236}">
                <a16:creationId xmlns:a16="http://schemas.microsoft.com/office/drawing/2014/main" id="{12516A03-DFC6-1EF3-8B7F-3F12785FDCFB}"/>
              </a:ext>
            </a:extLst>
          </p:cNvPr>
          <p:cNvSpPr>
            <a:spLocks noGrp="1"/>
          </p:cNvSpPr>
          <p:nvPr>
            <p:ph type="sldNum" sz="quarter" idx="21"/>
          </p:nvPr>
        </p:nvSpPr>
        <p:spPr/>
        <p:txBody>
          <a:bodyPr/>
          <a:lstStyle/>
          <a:p>
            <a:fld id="{013F6232-4F06-48BA-8F69-BF531F607829}" type="slidenum">
              <a:rPr lang="en-GB" smtClean="0"/>
              <a:pPr/>
              <a:t>27</a:t>
            </a:fld>
            <a:endParaRPr lang="en-GB" dirty="0"/>
          </a:p>
        </p:txBody>
      </p:sp>
      <p:sp>
        <p:nvSpPr>
          <p:cNvPr id="11" name="TextBox 10">
            <a:extLst>
              <a:ext uri="{FF2B5EF4-FFF2-40B4-BE49-F238E27FC236}">
                <a16:creationId xmlns:a16="http://schemas.microsoft.com/office/drawing/2014/main" id="{CEDD21F3-AA67-E044-73D5-D03A312CCBD8}"/>
              </a:ext>
            </a:extLst>
          </p:cNvPr>
          <p:cNvSpPr txBox="1"/>
          <p:nvPr/>
        </p:nvSpPr>
        <p:spPr>
          <a:xfrm>
            <a:off x="132719" y="615369"/>
            <a:ext cx="10255045" cy="523220"/>
          </a:xfrm>
          <a:prstGeom prst="rect">
            <a:avLst/>
          </a:prstGeom>
          <a:noFill/>
        </p:spPr>
        <p:txBody>
          <a:bodyPr wrap="square" rtlCol="0">
            <a:spAutoFit/>
          </a:bodyPr>
          <a:lstStyle/>
          <a:p>
            <a:pPr algn="l"/>
            <a:r>
              <a:rPr lang="en-US" sz="2800" dirty="0"/>
              <a:t>The main structure  and the calculations of NPV and discount rate </a:t>
            </a:r>
            <a:endParaRPr lang="LID4096" sz="2800" dirty="0"/>
          </a:p>
        </p:txBody>
      </p:sp>
      <p:sp>
        <p:nvSpPr>
          <p:cNvPr id="2" name="TextBox 1">
            <a:extLst>
              <a:ext uri="{FF2B5EF4-FFF2-40B4-BE49-F238E27FC236}">
                <a16:creationId xmlns:a16="http://schemas.microsoft.com/office/drawing/2014/main" id="{8055A664-0828-C0B0-6996-736AF0B26A55}"/>
              </a:ext>
            </a:extLst>
          </p:cNvPr>
          <p:cNvSpPr txBox="1"/>
          <p:nvPr/>
        </p:nvSpPr>
        <p:spPr>
          <a:xfrm>
            <a:off x="1557579" y="5773118"/>
            <a:ext cx="982448" cy="276999"/>
          </a:xfrm>
          <a:prstGeom prst="rect">
            <a:avLst/>
          </a:prstGeom>
          <a:noFill/>
        </p:spPr>
        <p:txBody>
          <a:bodyPr wrap="none" rtlCol="0">
            <a:spAutoFit/>
          </a:bodyPr>
          <a:lstStyle/>
          <a:p>
            <a:pPr algn="l"/>
            <a:r>
              <a:rPr lang="tr-TR" sz="1200" dirty="0"/>
              <a:t>Own source</a:t>
            </a:r>
          </a:p>
        </p:txBody>
      </p:sp>
    </p:spTree>
    <p:extLst>
      <p:ext uri="{BB962C8B-B14F-4D97-AF65-F5344CB8AC3E}">
        <p14:creationId xmlns:p14="http://schemas.microsoft.com/office/powerpoint/2010/main" val="974175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04AB0-3878-A516-F642-28CCBE0423F4}"/>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BDFB2A6-7299-D372-B204-BB6FB0FB343F}"/>
              </a:ext>
            </a:extLst>
          </p:cNvPr>
          <p:cNvSpPr>
            <a:spLocks noGrp="1"/>
          </p:cNvSpPr>
          <p:nvPr>
            <p:ph type="title"/>
          </p:nvPr>
        </p:nvSpPr>
        <p:spPr/>
        <p:txBody>
          <a:bodyPr/>
          <a:lstStyle/>
          <a:p>
            <a:r>
              <a:rPr lang="de-DE" dirty="0"/>
              <a:t>Progress: WindPro Simulation</a:t>
            </a:r>
          </a:p>
        </p:txBody>
      </p:sp>
      <p:sp>
        <p:nvSpPr>
          <p:cNvPr id="4" name="Datumsplatzhalter 3">
            <a:extLst>
              <a:ext uri="{FF2B5EF4-FFF2-40B4-BE49-F238E27FC236}">
                <a16:creationId xmlns:a16="http://schemas.microsoft.com/office/drawing/2014/main" id="{36BF406C-F4F1-C2AF-E05C-C851A90DBD66}"/>
              </a:ext>
            </a:extLst>
          </p:cNvPr>
          <p:cNvSpPr>
            <a:spLocks noGrp="1"/>
          </p:cNvSpPr>
          <p:nvPr>
            <p:ph type="dt" sz="half" idx="10"/>
          </p:nvPr>
        </p:nvSpPr>
        <p:spPr/>
        <p:txBody>
          <a:bodyPr/>
          <a:lstStyle/>
          <a:p>
            <a:fld id="{4FB90975-892A-460D-9B99-2E14471E45A4}" type="datetime1">
              <a:rPr lang="en-GB" smtClean="0"/>
              <a:t>03/11/2025</a:t>
            </a:fld>
            <a:endParaRPr lang="de-DE"/>
          </a:p>
        </p:txBody>
      </p:sp>
      <p:sp>
        <p:nvSpPr>
          <p:cNvPr id="5" name="Fußzeilenplatzhalter 4">
            <a:extLst>
              <a:ext uri="{FF2B5EF4-FFF2-40B4-BE49-F238E27FC236}">
                <a16:creationId xmlns:a16="http://schemas.microsoft.com/office/drawing/2014/main" id="{62941216-C1E9-F8FC-7781-0B9042FF3AE5}"/>
              </a:ext>
            </a:extLst>
          </p:cNvPr>
          <p:cNvSpPr>
            <a:spLocks noGrp="1"/>
          </p:cNvSpPr>
          <p:nvPr>
            <p:ph type="ftr" sz="quarter" idx="11"/>
          </p:nvPr>
        </p:nvSpPr>
        <p:spPr/>
        <p:txBody>
          <a:bodyPr/>
          <a:lstStyle/>
          <a:p>
            <a:r>
              <a:rPr lang="de-DE" dirty="0"/>
              <a:t>Project Development / Optimus Syria</a:t>
            </a:r>
          </a:p>
        </p:txBody>
      </p:sp>
      <p:sp>
        <p:nvSpPr>
          <p:cNvPr id="6" name="Foliennummernplatzhalter 5">
            <a:extLst>
              <a:ext uri="{FF2B5EF4-FFF2-40B4-BE49-F238E27FC236}">
                <a16:creationId xmlns:a16="http://schemas.microsoft.com/office/drawing/2014/main" id="{49F1366C-2DA8-EA50-8FDB-8720326622A5}"/>
              </a:ext>
            </a:extLst>
          </p:cNvPr>
          <p:cNvSpPr>
            <a:spLocks noGrp="1"/>
          </p:cNvSpPr>
          <p:nvPr>
            <p:ph type="sldNum" sz="quarter" idx="12"/>
          </p:nvPr>
        </p:nvSpPr>
        <p:spPr/>
        <p:txBody>
          <a:bodyPr/>
          <a:lstStyle/>
          <a:p>
            <a:fld id="{65A6D213-0805-4C3E-849D-17C75FD348C3}" type="slidenum">
              <a:rPr lang="de-DE" smtClean="0"/>
              <a:t>28</a:t>
            </a:fld>
            <a:endParaRPr lang="de-DE"/>
          </a:p>
        </p:txBody>
      </p:sp>
      <p:sp>
        <p:nvSpPr>
          <p:cNvPr id="3" name="Textplatzhalter 2">
            <a:extLst>
              <a:ext uri="{FF2B5EF4-FFF2-40B4-BE49-F238E27FC236}">
                <a16:creationId xmlns:a16="http://schemas.microsoft.com/office/drawing/2014/main" id="{2BD80D60-9C6C-0FAD-0010-CBF85E13DCC0}"/>
              </a:ext>
            </a:extLst>
          </p:cNvPr>
          <p:cNvSpPr>
            <a:spLocks noGrp="1"/>
          </p:cNvSpPr>
          <p:nvPr>
            <p:ph type="body" sz="quarter" idx="18"/>
          </p:nvPr>
        </p:nvSpPr>
        <p:spPr/>
        <p:txBody>
          <a:bodyPr/>
          <a:lstStyle/>
          <a:p>
            <a:r>
              <a:rPr lang="tr-TR" dirty="0"/>
              <a:t>Sila Ceren Cetin</a:t>
            </a:r>
            <a:endParaRPr lang="en-GB" dirty="0"/>
          </a:p>
        </p:txBody>
      </p:sp>
      <p:sp>
        <p:nvSpPr>
          <p:cNvPr id="2" name="Inhaltsplatzhalter 12">
            <a:extLst>
              <a:ext uri="{FF2B5EF4-FFF2-40B4-BE49-F238E27FC236}">
                <a16:creationId xmlns:a16="http://schemas.microsoft.com/office/drawing/2014/main" id="{16A4F417-E331-903E-CAE3-7C8DE03D57B0}"/>
              </a:ext>
            </a:extLst>
          </p:cNvPr>
          <p:cNvSpPr>
            <a:spLocks noGrp="1"/>
          </p:cNvSpPr>
          <p:nvPr>
            <p:ph idx="1"/>
          </p:nvPr>
        </p:nvSpPr>
        <p:spPr>
          <a:xfrm>
            <a:off x="838199" y="1339273"/>
            <a:ext cx="6278034" cy="5153602"/>
          </a:xfrm>
        </p:spPr>
        <p:txBody>
          <a:bodyPr anchor="ctr">
            <a:normAutofit fontScale="77500" lnSpcReduction="20000"/>
          </a:bodyPr>
          <a:lstStyle/>
          <a:p>
            <a:pPr marL="0" lvl="0" indent="0">
              <a:buNone/>
            </a:pPr>
            <a:r>
              <a:rPr lang="de-DE" dirty="0"/>
              <a:t>Wind Ressource Implementation in the WindPro model:</a:t>
            </a:r>
          </a:p>
          <a:p>
            <a:pPr marL="0" lvl="0" indent="0">
              <a:buNone/>
            </a:pPr>
            <a:endParaRPr lang="de-DE" dirty="0"/>
          </a:p>
          <a:p>
            <a:pPr lvl="1">
              <a:buFont typeface="Wingdings" panose="05000000000000000000" pitchFamily="2" charset="2"/>
              <a:buChar char="ü"/>
            </a:pPr>
            <a:r>
              <a:rPr lang="de-DE" dirty="0"/>
              <a:t>Long Term Data – ERA5 (Gaussian Grid)</a:t>
            </a:r>
          </a:p>
          <a:p>
            <a:pPr lvl="2"/>
            <a:r>
              <a:rPr lang="de-DE" sz="1600" dirty="0"/>
              <a:t>1995 up to 2025, 30 years</a:t>
            </a:r>
          </a:p>
          <a:p>
            <a:pPr lvl="2"/>
            <a:r>
              <a:rPr lang="de-DE" sz="1600" dirty="0"/>
              <a:t>Different from measured data (lower)</a:t>
            </a:r>
          </a:p>
          <a:p>
            <a:pPr lvl="2"/>
            <a:r>
              <a:rPr lang="de-DE" sz="1600" dirty="0"/>
              <a:t>8 km from location</a:t>
            </a:r>
          </a:p>
          <a:p>
            <a:pPr lvl="1">
              <a:buFont typeface="Wingdings" panose="05000000000000000000" pitchFamily="2" charset="2"/>
              <a:buChar char="ü"/>
            </a:pPr>
            <a:endParaRPr lang="de-DE" dirty="0"/>
          </a:p>
          <a:p>
            <a:pPr lvl="1">
              <a:buFont typeface="Wingdings" panose="05000000000000000000" pitchFamily="2" charset="2"/>
              <a:buChar char="ü"/>
            </a:pPr>
            <a:r>
              <a:rPr lang="de-DE" dirty="0"/>
              <a:t>Lonf Term Data – ERA5(T) (Rectangular Grid)</a:t>
            </a:r>
          </a:p>
          <a:p>
            <a:pPr lvl="2"/>
            <a:r>
              <a:rPr lang="de-DE" sz="1600" dirty="0"/>
              <a:t>30 years, very similar to first LTD, 13 km</a:t>
            </a:r>
          </a:p>
          <a:p>
            <a:pPr marL="457200" lvl="1" indent="0">
              <a:buNone/>
            </a:pPr>
            <a:endParaRPr lang="de-DE" dirty="0"/>
          </a:p>
          <a:p>
            <a:pPr lvl="1">
              <a:buFont typeface="Aptos" panose="020B0004020202020204" pitchFamily="34" charset="0"/>
              <a:buChar char="X"/>
            </a:pPr>
            <a:r>
              <a:rPr lang="de-DE" dirty="0"/>
              <a:t>Trying to include the measured data</a:t>
            </a:r>
          </a:p>
          <a:p>
            <a:pPr lvl="2"/>
            <a:r>
              <a:rPr lang="de-DE" sz="1600" dirty="0"/>
              <a:t>Failed so far, need to review again</a:t>
            </a:r>
          </a:p>
          <a:p>
            <a:pPr lvl="1"/>
            <a:endParaRPr lang="de-DE" sz="1600" dirty="0"/>
          </a:p>
          <a:p>
            <a:pPr lvl="1">
              <a:buFont typeface="Wingdings" panose="05000000000000000000" pitchFamily="2" charset="2"/>
              <a:buChar char="ü"/>
            </a:pPr>
            <a:r>
              <a:rPr lang="de-DE" dirty="0"/>
              <a:t>Including StatGen </a:t>
            </a:r>
          </a:p>
          <a:p>
            <a:pPr lvl="2"/>
            <a:r>
              <a:rPr lang="de-DE" sz="1600" dirty="0"/>
              <a:t>For the generation of Wind Statistics</a:t>
            </a:r>
          </a:p>
          <a:p>
            <a:pPr lvl="2"/>
            <a:endParaRPr lang="de-DE" sz="1600" dirty="0"/>
          </a:p>
          <a:p>
            <a:pPr lvl="1">
              <a:buFont typeface="Aptos" panose="020B0004020202020204" pitchFamily="34" charset="0"/>
              <a:buChar char="X"/>
            </a:pPr>
            <a:r>
              <a:rPr lang="de-DE" dirty="0"/>
              <a:t>Including ResGen</a:t>
            </a:r>
          </a:p>
          <a:p>
            <a:pPr lvl="2"/>
            <a:r>
              <a:rPr lang="de-DE" sz="1600" dirty="0"/>
              <a:t>For the generation of Wind Energy Resources</a:t>
            </a:r>
          </a:p>
          <a:p>
            <a:pPr lvl="2"/>
            <a:r>
              <a:rPr lang="de-DE" sz="1600" dirty="0"/>
              <a:t>Need to try again with measured data</a:t>
            </a:r>
          </a:p>
          <a:p>
            <a:pPr lvl="2"/>
            <a:endParaRPr lang="de-DE" sz="1600" dirty="0"/>
          </a:p>
          <a:p>
            <a:pPr lvl="1">
              <a:buFont typeface="Wingdings" panose="05000000000000000000" pitchFamily="2" charset="2"/>
              <a:buChar char="ü"/>
            </a:pPr>
            <a:r>
              <a:rPr lang="de-DE" dirty="0"/>
              <a:t>Setup of WTG</a:t>
            </a:r>
          </a:p>
          <a:p>
            <a:pPr lvl="2"/>
            <a:r>
              <a:rPr lang="de-DE" sz="1600" dirty="0"/>
              <a:t>Starting with 5 MW turbine (SG 5.0-145 @ HH102m, for assumption)</a:t>
            </a:r>
          </a:p>
          <a:p>
            <a:pPr lvl="2"/>
            <a:r>
              <a:rPr lang="de-DE" sz="1600" dirty="0"/>
              <a:t>Will be echanged when final turbine data available</a:t>
            </a:r>
          </a:p>
        </p:txBody>
      </p:sp>
      <p:sp>
        <p:nvSpPr>
          <p:cNvPr id="10" name="TextBox 9">
            <a:extLst>
              <a:ext uri="{FF2B5EF4-FFF2-40B4-BE49-F238E27FC236}">
                <a16:creationId xmlns:a16="http://schemas.microsoft.com/office/drawing/2014/main" id="{361438E4-759F-ED15-4CCF-CC93F7412DC2}"/>
              </a:ext>
            </a:extLst>
          </p:cNvPr>
          <p:cNvSpPr txBox="1"/>
          <p:nvPr/>
        </p:nvSpPr>
        <p:spPr>
          <a:xfrm>
            <a:off x="10239014" y="3190374"/>
            <a:ext cx="1952986" cy="400110"/>
          </a:xfrm>
          <a:prstGeom prst="rect">
            <a:avLst/>
          </a:prstGeom>
          <a:noFill/>
        </p:spPr>
        <p:txBody>
          <a:bodyPr wrap="square" rtlCol="0">
            <a:spAutoFit/>
          </a:bodyPr>
          <a:lstStyle/>
          <a:p>
            <a:pPr algn="l"/>
            <a:r>
              <a:rPr lang="en-GB" sz="1000" dirty="0"/>
              <a:t>Figure 1: Screenshot of the wind rose at 100m in </a:t>
            </a:r>
            <a:r>
              <a:rPr lang="en-GB" sz="1000" dirty="0" err="1"/>
              <a:t>WindPro</a:t>
            </a:r>
            <a:r>
              <a:rPr lang="en-GB" sz="1000" dirty="0"/>
              <a:t> [8]</a:t>
            </a:r>
            <a:endParaRPr lang="en-DE" sz="1000" dirty="0"/>
          </a:p>
        </p:txBody>
      </p:sp>
      <p:pic>
        <p:nvPicPr>
          <p:cNvPr id="11" name="Picture 10">
            <a:extLst>
              <a:ext uri="{FF2B5EF4-FFF2-40B4-BE49-F238E27FC236}">
                <a16:creationId xmlns:a16="http://schemas.microsoft.com/office/drawing/2014/main" id="{5441C5CB-CE30-1104-4250-99C1E850D60D}"/>
              </a:ext>
            </a:extLst>
          </p:cNvPr>
          <p:cNvPicPr>
            <a:picLocks noChangeAspect="1"/>
          </p:cNvPicPr>
          <p:nvPr/>
        </p:nvPicPr>
        <p:blipFill>
          <a:blip r:embed="rId3"/>
          <a:stretch>
            <a:fillRect/>
          </a:stretch>
        </p:blipFill>
        <p:spPr>
          <a:xfrm>
            <a:off x="7395818" y="1339273"/>
            <a:ext cx="2843196" cy="2251211"/>
          </a:xfrm>
          <a:prstGeom prst="rect">
            <a:avLst/>
          </a:prstGeom>
        </p:spPr>
      </p:pic>
      <p:pic>
        <p:nvPicPr>
          <p:cNvPr id="13" name="Picture 12" descr="A graph with green lines&#10;&#10;AI-generated content may be incorrect.">
            <a:extLst>
              <a:ext uri="{FF2B5EF4-FFF2-40B4-BE49-F238E27FC236}">
                <a16:creationId xmlns:a16="http://schemas.microsoft.com/office/drawing/2014/main" id="{1E14C5BE-D3FB-2C5E-999F-C3AFF57F9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827" y="3851749"/>
            <a:ext cx="3859177" cy="2451099"/>
          </a:xfrm>
          <a:prstGeom prst="rect">
            <a:avLst/>
          </a:prstGeom>
        </p:spPr>
      </p:pic>
      <p:sp>
        <p:nvSpPr>
          <p:cNvPr id="14" name="TextBox 13">
            <a:extLst>
              <a:ext uri="{FF2B5EF4-FFF2-40B4-BE49-F238E27FC236}">
                <a16:creationId xmlns:a16="http://schemas.microsoft.com/office/drawing/2014/main" id="{4F9F3A9D-9830-4667-4A1C-0EBE4D70FDD5}"/>
              </a:ext>
            </a:extLst>
          </p:cNvPr>
          <p:cNvSpPr txBox="1"/>
          <p:nvPr/>
        </p:nvSpPr>
        <p:spPr>
          <a:xfrm>
            <a:off x="10747004" y="5748850"/>
            <a:ext cx="1406896" cy="707886"/>
          </a:xfrm>
          <a:prstGeom prst="rect">
            <a:avLst/>
          </a:prstGeom>
          <a:noFill/>
        </p:spPr>
        <p:txBody>
          <a:bodyPr wrap="square" rtlCol="0">
            <a:spAutoFit/>
          </a:bodyPr>
          <a:lstStyle/>
          <a:p>
            <a:pPr algn="l"/>
            <a:r>
              <a:rPr lang="en-GB" sz="1000" dirty="0"/>
              <a:t>Figure 2: Screenshot of the Weibull distribution at 100m in </a:t>
            </a:r>
            <a:r>
              <a:rPr lang="en-GB" sz="1000" dirty="0" err="1"/>
              <a:t>WindPro</a:t>
            </a:r>
            <a:r>
              <a:rPr lang="en-GB" sz="1000" dirty="0"/>
              <a:t> [8]</a:t>
            </a:r>
            <a:endParaRPr lang="en-DE" sz="1000" dirty="0"/>
          </a:p>
        </p:txBody>
      </p:sp>
    </p:spTree>
    <p:extLst>
      <p:ext uri="{BB962C8B-B14F-4D97-AF65-F5344CB8AC3E}">
        <p14:creationId xmlns:p14="http://schemas.microsoft.com/office/powerpoint/2010/main" val="1957034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A6FB4-55D5-F385-4E11-150AD86B554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BB241D0-E222-6DC2-F2DF-54994250AB7B}"/>
              </a:ext>
            </a:extLst>
          </p:cNvPr>
          <p:cNvSpPr>
            <a:spLocks noGrp="1"/>
          </p:cNvSpPr>
          <p:nvPr>
            <p:ph type="title"/>
          </p:nvPr>
        </p:nvSpPr>
        <p:spPr/>
        <p:txBody>
          <a:bodyPr/>
          <a:lstStyle/>
          <a:p>
            <a:r>
              <a:rPr lang="de-DE" dirty="0"/>
              <a:t>Progress: WindPro Simulation</a:t>
            </a:r>
          </a:p>
        </p:txBody>
      </p:sp>
      <p:sp>
        <p:nvSpPr>
          <p:cNvPr id="4" name="Datumsplatzhalter 3">
            <a:extLst>
              <a:ext uri="{FF2B5EF4-FFF2-40B4-BE49-F238E27FC236}">
                <a16:creationId xmlns:a16="http://schemas.microsoft.com/office/drawing/2014/main" id="{A01E81D7-FA5C-BC04-D46D-4B3A8AA458AC}"/>
              </a:ext>
            </a:extLst>
          </p:cNvPr>
          <p:cNvSpPr>
            <a:spLocks noGrp="1"/>
          </p:cNvSpPr>
          <p:nvPr>
            <p:ph type="dt" sz="half" idx="10"/>
          </p:nvPr>
        </p:nvSpPr>
        <p:spPr/>
        <p:txBody>
          <a:bodyPr/>
          <a:lstStyle/>
          <a:p>
            <a:fld id="{4FB90975-892A-460D-9B99-2E14471E45A4}" type="datetime1">
              <a:rPr lang="en-GB" smtClean="0"/>
              <a:t>03/11/2025</a:t>
            </a:fld>
            <a:endParaRPr lang="de-DE"/>
          </a:p>
        </p:txBody>
      </p:sp>
      <p:sp>
        <p:nvSpPr>
          <p:cNvPr id="5" name="Fußzeilenplatzhalter 4">
            <a:extLst>
              <a:ext uri="{FF2B5EF4-FFF2-40B4-BE49-F238E27FC236}">
                <a16:creationId xmlns:a16="http://schemas.microsoft.com/office/drawing/2014/main" id="{1ABBDBE8-2347-CFCF-F543-1E153245C736}"/>
              </a:ext>
            </a:extLst>
          </p:cNvPr>
          <p:cNvSpPr>
            <a:spLocks noGrp="1"/>
          </p:cNvSpPr>
          <p:nvPr>
            <p:ph type="ftr" sz="quarter" idx="11"/>
          </p:nvPr>
        </p:nvSpPr>
        <p:spPr/>
        <p:txBody>
          <a:bodyPr/>
          <a:lstStyle/>
          <a:p>
            <a:r>
              <a:rPr lang="de-DE" dirty="0"/>
              <a:t>Project Development / Optimus Syria</a:t>
            </a:r>
          </a:p>
        </p:txBody>
      </p:sp>
      <p:sp>
        <p:nvSpPr>
          <p:cNvPr id="6" name="Foliennummernplatzhalter 5">
            <a:extLst>
              <a:ext uri="{FF2B5EF4-FFF2-40B4-BE49-F238E27FC236}">
                <a16:creationId xmlns:a16="http://schemas.microsoft.com/office/drawing/2014/main" id="{A87066E5-BACA-779F-D256-7D5F3FFB38AE}"/>
              </a:ext>
            </a:extLst>
          </p:cNvPr>
          <p:cNvSpPr>
            <a:spLocks noGrp="1"/>
          </p:cNvSpPr>
          <p:nvPr>
            <p:ph type="sldNum" sz="quarter" idx="12"/>
          </p:nvPr>
        </p:nvSpPr>
        <p:spPr/>
        <p:txBody>
          <a:bodyPr/>
          <a:lstStyle/>
          <a:p>
            <a:fld id="{65A6D213-0805-4C3E-849D-17C75FD348C3}" type="slidenum">
              <a:rPr lang="de-DE" smtClean="0"/>
              <a:t>29</a:t>
            </a:fld>
            <a:endParaRPr lang="de-DE"/>
          </a:p>
        </p:txBody>
      </p:sp>
      <p:sp>
        <p:nvSpPr>
          <p:cNvPr id="3" name="Textplatzhalter 2">
            <a:extLst>
              <a:ext uri="{FF2B5EF4-FFF2-40B4-BE49-F238E27FC236}">
                <a16:creationId xmlns:a16="http://schemas.microsoft.com/office/drawing/2014/main" id="{966D8915-C72B-A938-CD1D-8C55E2131CCC}"/>
              </a:ext>
            </a:extLst>
          </p:cNvPr>
          <p:cNvSpPr>
            <a:spLocks noGrp="1"/>
          </p:cNvSpPr>
          <p:nvPr>
            <p:ph type="body" sz="quarter" idx="18"/>
          </p:nvPr>
        </p:nvSpPr>
        <p:spPr/>
        <p:txBody>
          <a:bodyPr/>
          <a:lstStyle/>
          <a:p>
            <a:r>
              <a:rPr lang="tr-TR" dirty="0"/>
              <a:t>Sila Ceren Cetin</a:t>
            </a:r>
            <a:endParaRPr lang="en-GB" dirty="0"/>
          </a:p>
        </p:txBody>
      </p:sp>
      <p:sp>
        <p:nvSpPr>
          <p:cNvPr id="14" name="TextBox 13">
            <a:extLst>
              <a:ext uri="{FF2B5EF4-FFF2-40B4-BE49-F238E27FC236}">
                <a16:creationId xmlns:a16="http://schemas.microsoft.com/office/drawing/2014/main" id="{A564E341-F54B-94A7-7309-57C7C248B76B}"/>
              </a:ext>
            </a:extLst>
          </p:cNvPr>
          <p:cNvSpPr txBox="1"/>
          <p:nvPr/>
        </p:nvSpPr>
        <p:spPr>
          <a:xfrm>
            <a:off x="10306320" y="5939953"/>
            <a:ext cx="1809480" cy="400110"/>
          </a:xfrm>
          <a:prstGeom prst="rect">
            <a:avLst/>
          </a:prstGeom>
          <a:noFill/>
        </p:spPr>
        <p:txBody>
          <a:bodyPr wrap="square" rtlCol="0">
            <a:spAutoFit/>
          </a:bodyPr>
          <a:lstStyle/>
          <a:p>
            <a:pPr algn="l"/>
            <a:r>
              <a:rPr lang="en-GB" sz="1000" dirty="0"/>
              <a:t>Figure 3: Screenshot of the Optimus Turbine location [8]</a:t>
            </a:r>
            <a:endParaRPr lang="en-DE" sz="1000" dirty="0"/>
          </a:p>
        </p:txBody>
      </p:sp>
      <p:pic>
        <p:nvPicPr>
          <p:cNvPr id="15" name="Picture 14">
            <a:extLst>
              <a:ext uri="{FF2B5EF4-FFF2-40B4-BE49-F238E27FC236}">
                <a16:creationId xmlns:a16="http://schemas.microsoft.com/office/drawing/2014/main" id="{1ED40BD1-427D-C19D-EFB3-904E1EB4A6DC}"/>
              </a:ext>
            </a:extLst>
          </p:cNvPr>
          <p:cNvPicPr>
            <a:picLocks noChangeAspect="1"/>
          </p:cNvPicPr>
          <p:nvPr/>
        </p:nvPicPr>
        <p:blipFill>
          <a:blip r:embed="rId3"/>
          <a:stretch>
            <a:fillRect/>
          </a:stretch>
        </p:blipFill>
        <p:spPr>
          <a:xfrm>
            <a:off x="1885680" y="1485900"/>
            <a:ext cx="8420640" cy="4854163"/>
          </a:xfrm>
          <a:prstGeom prst="rect">
            <a:avLst/>
          </a:prstGeom>
        </p:spPr>
      </p:pic>
      <p:sp>
        <p:nvSpPr>
          <p:cNvPr id="16" name="TextBox 15">
            <a:extLst>
              <a:ext uri="{FF2B5EF4-FFF2-40B4-BE49-F238E27FC236}">
                <a16:creationId xmlns:a16="http://schemas.microsoft.com/office/drawing/2014/main" id="{85AC34C0-3169-1105-A8DD-B917609A9AF8}"/>
              </a:ext>
            </a:extLst>
          </p:cNvPr>
          <p:cNvSpPr txBox="1"/>
          <p:nvPr/>
        </p:nvSpPr>
        <p:spPr>
          <a:xfrm>
            <a:off x="0" y="2773689"/>
            <a:ext cx="1885680" cy="1261884"/>
          </a:xfrm>
          <a:prstGeom prst="rect">
            <a:avLst/>
          </a:prstGeom>
          <a:noFill/>
        </p:spPr>
        <p:txBody>
          <a:bodyPr wrap="square" rtlCol="0">
            <a:spAutoFit/>
          </a:bodyPr>
          <a:lstStyle/>
          <a:p>
            <a:pPr marL="285750" indent="-285750" algn="l">
              <a:buFont typeface="Wingdings" panose="05000000000000000000" pitchFamily="2" charset="2"/>
              <a:buChar char="à"/>
            </a:pPr>
            <a:r>
              <a:rPr lang="en-GB" sz="1400" dirty="0">
                <a:solidFill>
                  <a:srgbClr val="FF0000"/>
                </a:solidFill>
              </a:rPr>
              <a:t>Critical to build a larger Wind Farm</a:t>
            </a:r>
          </a:p>
          <a:p>
            <a:pPr marL="742950" lvl="1" indent="-285750">
              <a:buFont typeface="Arial" panose="020B0604020202020204" pitchFamily="34" charset="0"/>
              <a:buChar char="•"/>
            </a:pPr>
            <a:r>
              <a:rPr lang="en-GB" sz="1200" dirty="0"/>
              <a:t>Close to the buildings</a:t>
            </a:r>
          </a:p>
          <a:p>
            <a:pPr marL="742950" lvl="1" indent="-285750">
              <a:buFont typeface="Arial" panose="020B0604020202020204" pitchFamily="34" charset="0"/>
              <a:buChar char="•"/>
            </a:pPr>
            <a:r>
              <a:rPr lang="en-GB" sz="1200" dirty="0"/>
              <a:t>Close to the powerline</a:t>
            </a:r>
          </a:p>
        </p:txBody>
      </p:sp>
    </p:spTree>
    <p:extLst>
      <p:ext uri="{BB962C8B-B14F-4D97-AF65-F5344CB8AC3E}">
        <p14:creationId xmlns:p14="http://schemas.microsoft.com/office/powerpoint/2010/main" val="215875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C01C5AA7-5821-01BD-1AC8-74837347C777}"/>
              </a:ext>
            </a:extLst>
          </p:cNvPr>
          <p:cNvSpPr>
            <a:spLocks noGrp="1"/>
          </p:cNvSpPr>
          <p:nvPr>
            <p:ph type="title"/>
          </p:nvPr>
        </p:nvSpPr>
        <p:spPr/>
        <p:txBody>
          <a:bodyPr/>
          <a:lstStyle/>
          <a:p>
            <a:r>
              <a:rPr lang="de-DE" dirty="0"/>
              <a:t>List of contents</a:t>
            </a:r>
          </a:p>
        </p:txBody>
      </p:sp>
      <p:sp>
        <p:nvSpPr>
          <p:cNvPr id="23" name="Datumsplatzhalter 22">
            <a:extLst>
              <a:ext uri="{FF2B5EF4-FFF2-40B4-BE49-F238E27FC236}">
                <a16:creationId xmlns:a16="http://schemas.microsoft.com/office/drawing/2014/main" id="{278CF838-7112-4F3F-EAE6-B2D4ED8FB4EE}"/>
              </a:ext>
            </a:extLst>
          </p:cNvPr>
          <p:cNvSpPr>
            <a:spLocks noGrp="1"/>
          </p:cNvSpPr>
          <p:nvPr>
            <p:ph type="dt" sz="half" idx="10"/>
          </p:nvPr>
        </p:nvSpPr>
        <p:spPr/>
        <p:txBody>
          <a:bodyPr/>
          <a:lstStyle/>
          <a:p>
            <a:fld id="{1B2647D9-CCE9-448B-BCAE-B6078094F078}" type="datetime1">
              <a:rPr lang="en-GB" smtClean="0"/>
              <a:t>03/11/2025</a:t>
            </a:fld>
            <a:endParaRPr lang="en-GB" dirty="0"/>
          </a:p>
        </p:txBody>
      </p:sp>
      <p:sp>
        <p:nvSpPr>
          <p:cNvPr id="24" name="Fußzeilenplatzhalter 23">
            <a:extLst>
              <a:ext uri="{FF2B5EF4-FFF2-40B4-BE49-F238E27FC236}">
                <a16:creationId xmlns:a16="http://schemas.microsoft.com/office/drawing/2014/main" id="{7A4CB245-78A9-C73E-8215-8D18B2739C00}"/>
              </a:ext>
            </a:extLst>
          </p:cNvPr>
          <p:cNvSpPr>
            <a:spLocks noGrp="1"/>
          </p:cNvSpPr>
          <p:nvPr>
            <p:ph type="ftr" sz="quarter" idx="11"/>
          </p:nvPr>
        </p:nvSpPr>
        <p:spPr/>
        <p:txBody>
          <a:bodyPr/>
          <a:lstStyle/>
          <a:p>
            <a:r>
              <a:rPr lang="en-GB" dirty="0"/>
              <a:t>Management Team PM/ Optimus Syria</a:t>
            </a:r>
          </a:p>
        </p:txBody>
      </p:sp>
      <p:sp>
        <p:nvSpPr>
          <p:cNvPr id="25" name="Foliennummernplatzhalter 24">
            <a:extLst>
              <a:ext uri="{FF2B5EF4-FFF2-40B4-BE49-F238E27FC236}">
                <a16:creationId xmlns:a16="http://schemas.microsoft.com/office/drawing/2014/main" id="{1F1D02DB-C1C0-0C64-772D-D708982E9FB1}"/>
              </a:ext>
            </a:extLst>
          </p:cNvPr>
          <p:cNvSpPr>
            <a:spLocks noGrp="1"/>
          </p:cNvSpPr>
          <p:nvPr>
            <p:ph type="sldNum" sz="quarter" idx="12"/>
          </p:nvPr>
        </p:nvSpPr>
        <p:spPr/>
        <p:txBody>
          <a:bodyPr/>
          <a:lstStyle/>
          <a:p>
            <a:fld id="{013F6232-4F06-48BA-8F69-BF531F607829}" type="slidenum">
              <a:rPr lang="en-GB" smtClean="0"/>
              <a:t>3</a:t>
            </a:fld>
            <a:endParaRPr lang="en-GB"/>
          </a:p>
        </p:txBody>
      </p:sp>
      <p:sp>
        <p:nvSpPr>
          <p:cNvPr id="2" name="Textplatzhalter 1">
            <a:extLst>
              <a:ext uri="{FF2B5EF4-FFF2-40B4-BE49-F238E27FC236}">
                <a16:creationId xmlns:a16="http://schemas.microsoft.com/office/drawing/2014/main" id="{AB50A548-9038-155C-8BC6-63C2D94B9A13}"/>
              </a:ext>
            </a:extLst>
          </p:cNvPr>
          <p:cNvSpPr>
            <a:spLocks noGrp="1"/>
          </p:cNvSpPr>
          <p:nvPr>
            <p:ph type="body" sz="quarter" idx="18"/>
          </p:nvPr>
        </p:nvSpPr>
        <p:spPr/>
        <p:txBody>
          <a:bodyPr/>
          <a:lstStyle/>
          <a:p>
            <a:r>
              <a:rPr lang="en-GB" dirty="0"/>
              <a:t>Bakhtyar </a:t>
            </a:r>
            <a:r>
              <a:rPr lang="en-GB" dirty="0" err="1"/>
              <a:t>karim</a:t>
            </a:r>
            <a:endParaRPr lang="en-GB" dirty="0"/>
          </a:p>
        </p:txBody>
      </p:sp>
      <p:sp>
        <p:nvSpPr>
          <p:cNvPr id="3" name="Content Placeholder 2">
            <a:extLst>
              <a:ext uri="{FF2B5EF4-FFF2-40B4-BE49-F238E27FC236}">
                <a16:creationId xmlns:a16="http://schemas.microsoft.com/office/drawing/2014/main" id="{2ACA9DE4-3193-6E74-5611-A9D096A4EB6F}"/>
              </a:ext>
            </a:extLst>
          </p:cNvPr>
          <p:cNvSpPr txBox="1">
            <a:spLocks/>
          </p:cNvSpPr>
          <p:nvPr/>
        </p:nvSpPr>
        <p:spPr>
          <a:xfrm>
            <a:off x="838200" y="1612265"/>
            <a:ext cx="10515600" cy="4351338"/>
          </a:xfrm>
          <a:prstGeom prst="rect">
            <a:avLst/>
          </a:prstGeom>
        </p:spPr>
        <p:txBody>
          <a:bodyPr vert="horz" lIns="91440" tIns="45720" rIns="91440" bIns="45720" rtlCol="0">
            <a:normAutofit/>
          </a:bodyPr>
          <a:lstStyle>
            <a:lvl1pPr marL="514350" indent="-514350" algn="l" defTabSz="914400" rtl="0" eaLnBrk="1" latinLnBrk="0" hangingPunct="1">
              <a:lnSpc>
                <a:spcPct val="90000"/>
              </a:lnSpc>
              <a:spcBef>
                <a:spcPts val="1000"/>
              </a:spcBef>
              <a:buFont typeface="+mj-lt"/>
              <a:buAutoNum type="arabicPeriod"/>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de-DE" dirty="0"/>
              <a:t>Looking out for our mates</a:t>
            </a:r>
          </a:p>
          <a:p>
            <a:pPr lvl="1"/>
            <a:r>
              <a:rPr lang="de-DE" dirty="0"/>
              <a:t>Growing together</a:t>
            </a:r>
          </a:p>
          <a:p>
            <a:pPr lvl="1"/>
            <a:r>
              <a:rPr lang="de-DE" dirty="0"/>
              <a:t>Team progress from</a:t>
            </a:r>
          </a:p>
          <a:p>
            <a:pPr lvl="1"/>
            <a:r>
              <a:rPr lang="de-DE" dirty="0"/>
              <a:t>Listing to your feedback</a:t>
            </a:r>
          </a:p>
          <a:p>
            <a:pPr lvl="1"/>
            <a:r>
              <a:rPr lang="de-DE" dirty="0"/>
              <a:t>Technical weekly report</a:t>
            </a:r>
          </a:p>
          <a:p>
            <a:pPr lvl="1"/>
            <a:endParaRPr lang="de-DE" dirty="0"/>
          </a:p>
          <a:p>
            <a:r>
              <a:rPr lang="de-DE" dirty="0"/>
              <a:t>Introduction to necell</a:t>
            </a:r>
          </a:p>
          <a:p>
            <a:pPr lvl="1"/>
            <a:r>
              <a:rPr lang="de-DE" dirty="0"/>
              <a:t>Necell mass distribution</a:t>
            </a:r>
          </a:p>
          <a:p>
            <a:pPr lvl="1"/>
            <a:r>
              <a:rPr lang="de-DE" dirty="0"/>
              <a:t>Benchmarks</a:t>
            </a:r>
          </a:p>
          <a:p>
            <a:r>
              <a:rPr lang="de-DE" dirty="0"/>
              <a:t>Next Week</a:t>
            </a:r>
          </a:p>
          <a:p>
            <a:pPr lvl="1"/>
            <a:endParaRPr lang="de-DE" dirty="0"/>
          </a:p>
          <a:p>
            <a:endParaRPr lang="de-DE" dirty="0"/>
          </a:p>
          <a:p>
            <a:pPr lvl="1"/>
            <a:endParaRPr lang="de-DE" dirty="0"/>
          </a:p>
        </p:txBody>
      </p:sp>
    </p:spTree>
    <p:extLst>
      <p:ext uri="{BB962C8B-B14F-4D97-AF65-F5344CB8AC3E}">
        <p14:creationId xmlns:p14="http://schemas.microsoft.com/office/powerpoint/2010/main" val="1106553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4299A4-1D29-B8CD-86A3-BAA208688914}"/>
              </a:ext>
            </a:extLst>
          </p:cNvPr>
          <p:cNvSpPr>
            <a:spLocks noGrp="1"/>
          </p:cNvSpPr>
          <p:nvPr>
            <p:ph type="title"/>
          </p:nvPr>
        </p:nvSpPr>
        <p:spPr/>
        <p:txBody>
          <a:bodyPr/>
          <a:lstStyle/>
          <a:p>
            <a:r>
              <a:rPr lang="tr-TR" dirty="0"/>
              <a:t>Wind Turbine Cost Distribution in Turkey</a:t>
            </a:r>
          </a:p>
        </p:txBody>
      </p:sp>
      <p:sp>
        <p:nvSpPr>
          <p:cNvPr id="5" name="Date Placeholder 4">
            <a:extLst>
              <a:ext uri="{FF2B5EF4-FFF2-40B4-BE49-F238E27FC236}">
                <a16:creationId xmlns:a16="http://schemas.microsoft.com/office/drawing/2014/main" id="{203ED20B-C46B-1D52-DDB7-3E759ADE6A55}"/>
              </a:ext>
            </a:extLst>
          </p:cNvPr>
          <p:cNvSpPr>
            <a:spLocks noGrp="1"/>
          </p:cNvSpPr>
          <p:nvPr>
            <p:ph type="dt" sz="half" idx="14"/>
          </p:nvPr>
        </p:nvSpPr>
        <p:spPr/>
        <p:txBody>
          <a:bodyPr/>
          <a:lstStyle/>
          <a:p>
            <a:fld id="{02AEE8E4-D792-40D2-B8D4-0007E21A0CF8}" type="datetime1">
              <a:rPr lang="en-GB" smtClean="0"/>
              <a:t>03/11/2025</a:t>
            </a:fld>
            <a:endParaRPr lang="en-GB" dirty="0"/>
          </a:p>
        </p:txBody>
      </p:sp>
      <p:sp>
        <p:nvSpPr>
          <p:cNvPr id="6" name="Footer Placeholder 5">
            <a:extLst>
              <a:ext uri="{FF2B5EF4-FFF2-40B4-BE49-F238E27FC236}">
                <a16:creationId xmlns:a16="http://schemas.microsoft.com/office/drawing/2014/main" id="{C1417307-1EC8-43E2-17D1-79B83939E213}"/>
              </a:ext>
            </a:extLst>
          </p:cNvPr>
          <p:cNvSpPr>
            <a:spLocks noGrp="1"/>
          </p:cNvSpPr>
          <p:nvPr>
            <p:ph type="ftr" sz="quarter" idx="15"/>
          </p:nvPr>
        </p:nvSpPr>
        <p:spPr/>
        <p:txBody>
          <a:bodyPr/>
          <a:lstStyle/>
          <a:p>
            <a:r>
              <a:rPr lang="en-GB"/>
              <a:t>Optimus Syria</a:t>
            </a:r>
            <a:endParaRPr lang="en-GB" dirty="0"/>
          </a:p>
        </p:txBody>
      </p:sp>
      <p:sp>
        <p:nvSpPr>
          <p:cNvPr id="7" name="Slide Number Placeholder 6">
            <a:extLst>
              <a:ext uri="{FF2B5EF4-FFF2-40B4-BE49-F238E27FC236}">
                <a16:creationId xmlns:a16="http://schemas.microsoft.com/office/drawing/2014/main" id="{5945FA60-4948-0952-A149-B481D3C81BC1}"/>
              </a:ext>
            </a:extLst>
          </p:cNvPr>
          <p:cNvSpPr>
            <a:spLocks noGrp="1"/>
          </p:cNvSpPr>
          <p:nvPr>
            <p:ph type="sldNum" sz="quarter" idx="16"/>
          </p:nvPr>
        </p:nvSpPr>
        <p:spPr/>
        <p:txBody>
          <a:bodyPr/>
          <a:lstStyle/>
          <a:p>
            <a:fld id="{013F6232-4F06-48BA-8F69-BF531F607829}" type="slidenum">
              <a:rPr lang="en-GB" smtClean="0"/>
              <a:pPr/>
              <a:t>30</a:t>
            </a:fld>
            <a:endParaRPr lang="en-GB" dirty="0"/>
          </a:p>
        </p:txBody>
      </p:sp>
      <p:pic>
        <p:nvPicPr>
          <p:cNvPr id="1026" name="Picture 2" descr="Wind Turbine Project Cost Distribution (Full White Background, No Side Margins)">
            <a:extLst>
              <a:ext uri="{FF2B5EF4-FFF2-40B4-BE49-F238E27FC236}">
                <a16:creationId xmlns:a16="http://schemas.microsoft.com/office/drawing/2014/main" id="{2D307E77-67FD-A8E7-9F52-2634D3D3BA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00" r="15890"/>
          <a:stretch>
            <a:fillRect/>
          </a:stretch>
        </p:blipFill>
        <p:spPr bwMode="auto">
          <a:xfrm>
            <a:off x="9840" y="1309657"/>
            <a:ext cx="5943600" cy="5254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 Turbine Capacity and Cost Range (White Background, English Labels)">
            <a:extLst>
              <a:ext uri="{FF2B5EF4-FFF2-40B4-BE49-F238E27FC236}">
                <a16:creationId xmlns:a16="http://schemas.microsoft.com/office/drawing/2014/main" id="{3F01ECC1-05A6-BBB8-50D3-3FDA9462E6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675"/>
          <a:stretch>
            <a:fillRect/>
          </a:stretch>
        </p:blipFill>
        <p:spPr bwMode="auto">
          <a:xfrm>
            <a:off x="5880547" y="1306967"/>
            <a:ext cx="6019623" cy="48161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D91695-C404-8F92-F644-4F4A40DCA105}"/>
              </a:ext>
            </a:extLst>
          </p:cNvPr>
          <p:cNvSpPr txBox="1"/>
          <p:nvPr/>
        </p:nvSpPr>
        <p:spPr>
          <a:xfrm>
            <a:off x="11277600" y="5880298"/>
            <a:ext cx="914400" cy="338554"/>
          </a:xfrm>
          <a:prstGeom prst="rect">
            <a:avLst/>
          </a:prstGeom>
          <a:noFill/>
        </p:spPr>
        <p:txBody>
          <a:bodyPr wrap="square" rtlCol="0">
            <a:spAutoFit/>
          </a:bodyPr>
          <a:lstStyle/>
          <a:p>
            <a:pPr algn="l"/>
            <a:r>
              <a:rPr lang="tr-TR" sz="1600" b="1" dirty="0"/>
              <a:t>[8]</a:t>
            </a:r>
          </a:p>
        </p:txBody>
      </p:sp>
      <p:pic>
        <p:nvPicPr>
          <p:cNvPr id="4" name="Picture 3">
            <a:extLst>
              <a:ext uri="{FF2B5EF4-FFF2-40B4-BE49-F238E27FC236}">
                <a16:creationId xmlns:a16="http://schemas.microsoft.com/office/drawing/2014/main" id="{5B326784-F88F-F247-C566-541E1B39162F}"/>
              </a:ext>
            </a:extLst>
          </p:cNvPr>
          <p:cNvPicPr>
            <a:picLocks noChangeAspect="1"/>
          </p:cNvPicPr>
          <p:nvPr/>
        </p:nvPicPr>
        <p:blipFill>
          <a:blip r:embed="rId4"/>
          <a:stretch>
            <a:fillRect/>
          </a:stretch>
        </p:blipFill>
        <p:spPr>
          <a:xfrm>
            <a:off x="2777930" y="6564113"/>
            <a:ext cx="5596613" cy="365792"/>
          </a:xfrm>
          <a:prstGeom prst="rect">
            <a:avLst/>
          </a:prstGeom>
        </p:spPr>
      </p:pic>
    </p:spTree>
    <p:extLst>
      <p:ext uri="{BB962C8B-B14F-4D97-AF65-F5344CB8AC3E}">
        <p14:creationId xmlns:p14="http://schemas.microsoft.com/office/powerpoint/2010/main" val="3030994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0C49-C8A2-3C03-43E6-6D9409B9A1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EEF2E0-6152-D305-AC6E-AC70FF544DB7}"/>
              </a:ext>
            </a:extLst>
          </p:cNvPr>
          <p:cNvSpPr>
            <a:spLocks noGrp="1"/>
          </p:cNvSpPr>
          <p:nvPr>
            <p:ph type="title"/>
          </p:nvPr>
        </p:nvSpPr>
        <p:spPr/>
        <p:txBody>
          <a:bodyPr/>
          <a:lstStyle/>
          <a:p>
            <a:r>
              <a:rPr lang="tr-TR" dirty="0"/>
              <a:t>Transportation: Tartus Port-Homs City</a:t>
            </a:r>
          </a:p>
        </p:txBody>
      </p:sp>
      <p:sp>
        <p:nvSpPr>
          <p:cNvPr id="5" name="Date Placeholder 4">
            <a:extLst>
              <a:ext uri="{FF2B5EF4-FFF2-40B4-BE49-F238E27FC236}">
                <a16:creationId xmlns:a16="http://schemas.microsoft.com/office/drawing/2014/main" id="{0634A68B-A139-2315-19A6-AAD6D36D32AC}"/>
              </a:ext>
            </a:extLst>
          </p:cNvPr>
          <p:cNvSpPr>
            <a:spLocks noGrp="1"/>
          </p:cNvSpPr>
          <p:nvPr>
            <p:ph type="dt" sz="half" idx="14"/>
          </p:nvPr>
        </p:nvSpPr>
        <p:spPr/>
        <p:txBody>
          <a:bodyPr/>
          <a:lstStyle/>
          <a:p>
            <a:fld id="{02AEE8E4-D792-40D2-B8D4-0007E21A0CF8}" type="datetime1">
              <a:rPr lang="en-GB" smtClean="0"/>
              <a:t>03/11/2025</a:t>
            </a:fld>
            <a:endParaRPr lang="en-GB" dirty="0"/>
          </a:p>
        </p:txBody>
      </p:sp>
      <p:sp>
        <p:nvSpPr>
          <p:cNvPr id="6" name="Footer Placeholder 5">
            <a:extLst>
              <a:ext uri="{FF2B5EF4-FFF2-40B4-BE49-F238E27FC236}">
                <a16:creationId xmlns:a16="http://schemas.microsoft.com/office/drawing/2014/main" id="{A9FCE322-60BD-CCAA-0197-369EDDF3C203}"/>
              </a:ext>
            </a:extLst>
          </p:cNvPr>
          <p:cNvSpPr>
            <a:spLocks noGrp="1"/>
          </p:cNvSpPr>
          <p:nvPr>
            <p:ph type="ftr" sz="quarter" idx="15"/>
          </p:nvPr>
        </p:nvSpPr>
        <p:spPr/>
        <p:txBody>
          <a:bodyPr/>
          <a:lstStyle/>
          <a:p>
            <a:r>
              <a:rPr lang="en-GB"/>
              <a:t>Optimus Syria</a:t>
            </a:r>
            <a:endParaRPr lang="en-GB" dirty="0"/>
          </a:p>
        </p:txBody>
      </p:sp>
      <p:sp>
        <p:nvSpPr>
          <p:cNvPr id="7" name="Slide Number Placeholder 6">
            <a:extLst>
              <a:ext uri="{FF2B5EF4-FFF2-40B4-BE49-F238E27FC236}">
                <a16:creationId xmlns:a16="http://schemas.microsoft.com/office/drawing/2014/main" id="{039970B4-22F6-41F0-04E9-47A214C86F25}"/>
              </a:ext>
            </a:extLst>
          </p:cNvPr>
          <p:cNvSpPr>
            <a:spLocks noGrp="1"/>
          </p:cNvSpPr>
          <p:nvPr>
            <p:ph type="sldNum" sz="quarter" idx="16"/>
          </p:nvPr>
        </p:nvSpPr>
        <p:spPr/>
        <p:txBody>
          <a:bodyPr/>
          <a:lstStyle/>
          <a:p>
            <a:fld id="{013F6232-4F06-48BA-8F69-BF531F607829}" type="slidenum">
              <a:rPr lang="en-GB" smtClean="0"/>
              <a:pPr/>
              <a:t>31</a:t>
            </a:fld>
            <a:endParaRPr lang="en-GB" dirty="0"/>
          </a:p>
        </p:txBody>
      </p:sp>
      <p:pic>
        <p:nvPicPr>
          <p:cNvPr id="2" name="Picture 2" descr="Obstacles and Required Actions up to Homs City (Occurrences)">
            <a:extLst>
              <a:ext uri="{FF2B5EF4-FFF2-40B4-BE49-F238E27FC236}">
                <a16:creationId xmlns:a16="http://schemas.microsoft.com/office/drawing/2014/main" id="{AAD54850-30EF-F6A5-D435-9A477B2C0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557" y="1386296"/>
            <a:ext cx="7766726" cy="51778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91E5AB-6774-9042-8E05-502EDD6DDD57}"/>
              </a:ext>
            </a:extLst>
          </p:cNvPr>
          <p:cNvSpPr txBox="1"/>
          <p:nvPr/>
        </p:nvSpPr>
        <p:spPr>
          <a:xfrm>
            <a:off x="7186309" y="3111738"/>
            <a:ext cx="4704134" cy="2031325"/>
          </a:xfrm>
          <a:prstGeom prst="rect">
            <a:avLst/>
          </a:prstGeom>
          <a:noFill/>
        </p:spPr>
        <p:txBody>
          <a:bodyPr wrap="square">
            <a:spAutoFit/>
          </a:bodyPr>
          <a:lstStyle/>
          <a:p>
            <a:pPr algn="l">
              <a:buFont typeface="Arial" panose="020B0604020202020204" pitchFamily="34" charset="0"/>
              <a:buChar char="•"/>
            </a:pPr>
            <a:r>
              <a:rPr lang="en-US" b="1" i="0" dirty="0">
                <a:effectLst/>
                <a:latin typeface="fkGroteskNeue"/>
              </a:rPr>
              <a:t>Military checking point should be removed: </a:t>
            </a:r>
            <a:r>
              <a:rPr lang="en-US" b="0" i="0" dirty="0">
                <a:effectLst/>
                <a:latin typeface="fkGroteskNeue"/>
              </a:rPr>
              <a:t>8</a:t>
            </a:r>
          </a:p>
          <a:p>
            <a:pPr algn="l">
              <a:buFont typeface="Arial" panose="020B0604020202020204" pitchFamily="34" charset="0"/>
              <a:buChar char="•"/>
            </a:pPr>
            <a:r>
              <a:rPr lang="en-US" b="1" i="0" dirty="0">
                <a:effectLst/>
                <a:latin typeface="fkGroteskNeue"/>
              </a:rPr>
              <a:t>Bridge has to be supported: </a:t>
            </a:r>
            <a:r>
              <a:rPr lang="en-US" b="0" i="0" dirty="0">
                <a:effectLst/>
                <a:latin typeface="fkGroteskNeue"/>
              </a:rPr>
              <a:t>7</a:t>
            </a:r>
          </a:p>
          <a:p>
            <a:pPr algn="l">
              <a:buFont typeface="Arial" panose="020B0604020202020204" pitchFamily="34" charset="0"/>
              <a:buChar char="•"/>
            </a:pPr>
            <a:r>
              <a:rPr lang="en-US" b="1" i="0" dirty="0">
                <a:effectLst/>
                <a:latin typeface="fkGroteskNeue"/>
              </a:rPr>
              <a:t>Concrete/block/material/stockpile removal: </a:t>
            </a:r>
            <a:r>
              <a:rPr lang="en-US" b="0" i="0" dirty="0">
                <a:effectLst/>
                <a:latin typeface="fkGroteskNeue"/>
              </a:rPr>
              <a:t>7</a:t>
            </a:r>
          </a:p>
          <a:p>
            <a:pPr algn="l">
              <a:buFont typeface="Arial" panose="020B0604020202020204" pitchFamily="34" charset="0"/>
              <a:buChar char="•"/>
            </a:pPr>
            <a:r>
              <a:rPr lang="en-US" b="1" i="0" dirty="0">
                <a:effectLst/>
                <a:latin typeface="fkGroteskNeue"/>
              </a:rPr>
              <a:t>Road/bypass/turn/exits/layout intervention:</a:t>
            </a:r>
            <a:r>
              <a:rPr lang="en-US" b="0" i="0" dirty="0">
                <a:effectLst/>
                <a:latin typeface="fkGroteskNeue"/>
              </a:rPr>
              <a:t> 8</a:t>
            </a:r>
          </a:p>
          <a:p>
            <a:pPr algn="l">
              <a:buFont typeface="Arial" panose="020B0604020202020204" pitchFamily="34" charset="0"/>
              <a:buChar char="•"/>
            </a:pPr>
            <a:r>
              <a:rPr lang="en-US" b="1" i="0" dirty="0">
                <a:effectLst/>
                <a:latin typeface="fkGroteskNeue"/>
              </a:rPr>
              <a:t>Electric wires and Telephone cable should be moved up: </a:t>
            </a:r>
            <a:r>
              <a:rPr lang="en-US" b="0" i="0" dirty="0">
                <a:effectLst/>
                <a:latin typeface="fkGroteskNeue"/>
              </a:rPr>
              <a:t>1</a:t>
            </a:r>
          </a:p>
          <a:p>
            <a:pPr algn="l">
              <a:buFont typeface="Arial" panose="020B0604020202020204" pitchFamily="34" charset="0"/>
              <a:buChar char="•"/>
            </a:pPr>
            <a:r>
              <a:rPr lang="en-US" b="1" i="0" dirty="0">
                <a:effectLst/>
                <a:latin typeface="fkGroteskNeue"/>
              </a:rPr>
              <a:t>Road leveling is needed: </a:t>
            </a:r>
            <a:r>
              <a:rPr lang="en-US" b="0" i="0" dirty="0">
                <a:effectLst/>
                <a:latin typeface="fkGroteskNeue"/>
              </a:rPr>
              <a:t>1</a:t>
            </a:r>
          </a:p>
        </p:txBody>
      </p:sp>
      <p:sp>
        <p:nvSpPr>
          <p:cNvPr id="9" name="TextBox 8">
            <a:extLst>
              <a:ext uri="{FF2B5EF4-FFF2-40B4-BE49-F238E27FC236}">
                <a16:creationId xmlns:a16="http://schemas.microsoft.com/office/drawing/2014/main" id="{8EB0434B-AC4A-98C0-EBA7-6213A6F7BBFD}"/>
              </a:ext>
            </a:extLst>
          </p:cNvPr>
          <p:cNvSpPr txBox="1"/>
          <p:nvPr/>
        </p:nvSpPr>
        <p:spPr>
          <a:xfrm>
            <a:off x="5789678" y="6196126"/>
            <a:ext cx="1136415" cy="369332"/>
          </a:xfrm>
          <a:prstGeom prst="rect">
            <a:avLst/>
          </a:prstGeom>
          <a:noFill/>
        </p:spPr>
        <p:txBody>
          <a:bodyPr wrap="square" rtlCol="0">
            <a:spAutoFit/>
          </a:bodyPr>
          <a:lstStyle/>
          <a:p>
            <a:pPr algn="l"/>
            <a:r>
              <a:rPr lang="tr-TR" dirty="0"/>
              <a:t>[7]</a:t>
            </a:r>
          </a:p>
        </p:txBody>
      </p:sp>
      <p:pic>
        <p:nvPicPr>
          <p:cNvPr id="10" name="Picture 9">
            <a:extLst>
              <a:ext uri="{FF2B5EF4-FFF2-40B4-BE49-F238E27FC236}">
                <a16:creationId xmlns:a16="http://schemas.microsoft.com/office/drawing/2014/main" id="{F89BA025-6023-CA46-E3CE-5384E2CA7811}"/>
              </a:ext>
            </a:extLst>
          </p:cNvPr>
          <p:cNvPicPr>
            <a:picLocks noChangeAspect="1"/>
          </p:cNvPicPr>
          <p:nvPr/>
        </p:nvPicPr>
        <p:blipFill>
          <a:blip r:embed="rId3"/>
          <a:stretch>
            <a:fillRect/>
          </a:stretch>
        </p:blipFill>
        <p:spPr>
          <a:xfrm>
            <a:off x="2878000" y="6564113"/>
            <a:ext cx="5596613" cy="365792"/>
          </a:xfrm>
          <a:prstGeom prst="rect">
            <a:avLst/>
          </a:prstGeom>
        </p:spPr>
      </p:pic>
    </p:spTree>
    <p:extLst>
      <p:ext uri="{BB962C8B-B14F-4D97-AF65-F5344CB8AC3E}">
        <p14:creationId xmlns:p14="http://schemas.microsoft.com/office/powerpoint/2010/main" val="3014528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893F6D-288A-550A-C796-008FEA91A947}"/>
              </a:ext>
            </a:extLst>
          </p:cNvPr>
          <p:cNvSpPr>
            <a:spLocks noGrp="1"/>
          </p:cNvSpPr>
          <p:nvPr>
            <p:ph type="title"/>
          </p:nvPr>
        </p:nvSpPr>
        <p:spPr/>
        <p:txBody>
          <a:bodyPr/>
          <a:lstStyle/>
          <a:p>
            <a:r>
              <a:rPr lang="de-DE" dirty="0"/>
              <a:t> Progress : Detaile Site Analysis (QGIS) </a:t>
            </a:r>
            <a:br>
              <a:rPr lang="de-DE" dirty="0"/>
            </a:br>
            <a:endParaRPr lang="en-GB" dirty="0"/>
          </a:p>
        </p:txBody>
      </p:sp>
      <p:sp>
        <p:nvSpPr>
          <p:cNvPr id="14" name="Textplatzhalter 13">
            <a:extLst>
              <a:ext uri="{FF2B5EF4-FFF2-40B4-BE49-F238E27FC236}">
                <a16:creationId xmlns:a16="http://schemas.microsoft.com/office/drawing/2014/main" id="{74941C66-F67D-47E9-8D08-622A52F2EA14}"/>
              </a:ext>
            </a:extLst>
          </p:cNvPr>
          <p:cNvSpPr>
            <a:spLocks noGrp="1"/>
          </p:cNvSpPr>
          <p:nvPr>
            <p:ph type="body" sz="quarter" idx="18"/>
          </p:nvPr>
        </p:nvSpPr>
        <p:spPr/>
        <p:txBody>
          <a:bodyPr/>
          <a:lstStyle/>
          <a:p>
            <a:r>
              <a:rPr lang="tr-TR" dirty="0"/>
              <a:t>Sila Ceren Cetin</a:t>
            </a:r>
            <a:endParaRPr lang="en-GB" dirty="0"/>
          </a:p>
        </p:txBody>
      </p:sp>
      <p:sp>
        <p:nvSpPr>
          <p:cNvPr id="2" name="Datumsplatzhalter 1">
            <a:extLst>
              <a:ext uri="{FF2B5EF4-FFF2-40B4-BE49-F238E27FC236}">
                <a16:creationId xmlns:a16="http://schemas.microsoft.com/office/drawing/2014/main" id="{E9FDD682-B40F-C5C9-1855-56A85BC15BC8}"/>
              </a:ext>
            </a:extLst>
          </p:cNvPr>
          <p:cNvSpPr>
            <a:spLocks noGrp="1"/>
          </p:cNvSpPr>
          <p:nvPr>
            <p:ph type="dt" sz="half" idx="19"/>
          </p:nvPr>
        </p:nvSpPr>
        <p:spPr/>
        <p:txBody>
          <a:bodyPr/>
          <a:lstStyle/>
          <a:p>
            <a:r>
              <a:rPr lang="en-GB" dirty="0"/>
              <a:t>04/11/2025</a:t>
            </a:r>
          </a:p>
        </p:txBody>
      </p:sp>
      <p:sp>
        <p:nvSpPr>
          <p:cNvPr id="3" name="Fußzeilenplatzhalter 2">
            <a:extLst>
              <a:ext uri="{FF2B5EF4-FFF2-40B4-BE49-F238E27FC236}">
                <a16:creationId xmlns:a16="http://schemas.microsoft.com/office/drawing/2014/main" id="{D668328F-481A-A412-4E89-23ACFE133DF4}"/>
              </a:ext>
            </a:extLst>
          </p:cNvPr>
          <p:cNvSpPr>
            <a:spLocks noGrp="1"/>
          </p:cNvSpPr>
          <p:nvPr>
            <p:ph type="ftr" sz="quarter" idx="20"/>
          </p:nvPr>
        </p:nvSpPr>
        <p:spPr/>
        <p:txBody>
          <a:bodyPr/>
          <a:lstStyle/>
          <a:p>
            <a:r>
              <a:rPr lang="en-GB" dirty="0"/>
              <a:t>Project Development / Optimus Syria</a:t>
            </a:r>
          </a:p>
        </p:txBody>
      </p:sp>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t>32</a:t>
            </a:fld>
            <a:endParaRPr lang="en-GB"/>
          </a:p>
        </p:txBody>
      </p:sp>
      <p:sp>
        <p:nvSpPr>
          <p:cNvPr id="10" name="Inhaltsplatzhalter 2">
            <a:extLst>
              <a:ext uri="{FF2B5EF4-FFF2-40B4-BE49-F238E27FC236}">
                <a16:creationId xmlns:a16="http://schemas.microsoft.com/office/drawing/2014/main" id="{711AAC40-D4A5-6AC8-BE73-CD4035EA05F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pic>
        <p:nvPicPr>
          <p:cNvPr id="9" name="Picture 8" descr="A map of a city&#10;&#10;AI-generated content may be incorrect.">
            <a:extLst>
              <a:ext uri="{FF2B5EF4-FFF2-40B4-BE49-F238E27FC236}">
                <a16:creationId xmlns:a16="http://schemas.microsoft.com/office/drawing/2014/main" id="{4A4BCED1-856E-B1D6-C223-B8CCBA249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69" y="1063865"/>
            <a:ext cx="7772400" cy="5498903"/>
          </a:xfrm>
          <a:prstGeom prst="rect">
            <a:avLst/>
          </a:prstGeom>
        </p:spPr>
      </p:pic>
      <p:sp>
        <p:nvSpPr>
          <p:cNvPr id="6" name="TextBox 5">
            <a:extLst>
              <a:ext uri="{FF2B5EF4-FFF2-40B4-BE49-F238E27FC236}">
                <a16:creationId xmlns:a16="http://schemas.microsoft.com/office/drawing/2014/main" id="{78DBB77B-99C8-5353-89DD-867EBCE9E9A9}"/>
              </a:ext>
            </a:extLst>
          </p:cNvPr>
          <p:cNvSpPr txBox="1"/>
          <p:nvPr/>
        </p:nvSpPr>
        <p:spPr>
          <a:xfrm>
            <a:off x="10515600" y="5856051"/>
            <a:ext cx="622570" cy="338554"/>
          </a:xfrm>
          <a:prstGeom prst="rect">
            <a:avLst/>
          </a:prstGeom>
          <a:noFill/>
        </p:spPr>
        <p:txBody>
          <a:bodyPr wrap="square" rtlCol="0">
            <a:spAutoFit/>
          </a:bodyPr>
          <a:lstStyle/>
          <a:p>
            <a:pPr algn="l"/>
            <a:r>
              <a:rPr lang="tr-TR" sz="1600" dirty="0"/>
              <a:t>[9]</a:t>
            </a:r>
            <a:r>
              <a:rPr lang="tr-TR" sz="1200" dirty="0">
                <a:solidFill>
                  <a:schemeClr val="bg1"/>
                </a:solidFill>
              </a:rPr>
              <a:t>]</a:t>
            </a:r>
          </a:p>
        </p:txBody>
      </p:sp>
    </p:spTree>
    <p:extLst>
      <p:ext uri="{BB962C8B-B14F-4D97-AF65-F5344CB8AC3E}">
        <p14:creationId xmlns:p14="http://schemas.microsoft.com/office/powerpoint/2010/main" val="1279995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B6ED1-18E3-9640-3D93-84F8B0B15004}"/>
              </a:ext>
            </a:extLst>
          </p:cNvPr>
          <p:cNvSpPr>
            <a:spLocks noGrp="1"/>
          </p:cNvSpPr>
          <p:nvPr>
            <p:ph type="title"/>
          </p:nvPr>
        </p:nvSpPr>
        <p:spPr/>
        <p:txBody>
          <a:bodyPr/>
          <a:lstStyle/>
          <a:p>
            <a:r>
              <a:rPr lang="de-DE" dirty="0" err="1"/>
              <a:t>Bibliography</a:t>
            </a:r>
            <a:r>
              <a:rPr lang="de-DE" dirty="0"/>
              <a:t> – Project Development</a:t>
            </a:r>
          </a:p>
        </p:txBody>
      </p:sp>
      <p:sp>
        <p:nvSpPr>
          <p:cNvPr id="7" name="Content Placeholder 2">
            <a:extLst>
              <a:ext uri="{FF2B5EF4-FFF2-40B4-BE49-F238E27FC236}">
                <a16:creationId xmlns:a16="http://schemas.microsoft.com/office/drawing/2014/main" id="{F5C19340-9D16-A981-A772-1E4CF9E86436}"/>
              </a:ext>
            </a:extLst>
          </p:cNvPr>
          <p:cNvSpPr>
            <a:spLocks noGrp="1"/>
          </p:cNvSpPr>
          <p:nvPr>
            <p:ph idx="1" hasCustomPrompt="1"/>
          </p:nvPr>
        </p:nvSpPr>
        <p:spPr/>
        <p:txBody>
          <a:bodyPr>
            <a:normAutofit/>
          </a:bodyPr>
          <a:lstStyle>
            <a:lvl1pPr marL="0" indent="0">
              <a:buNone/>
              <a:defRPr sz="1600"/>
            </a:lvl1pPr>
          </a:lstStyle>
          <a:p>
            <a:pPr>
              <a:defRPr/>
            </a:pPr>
            <a:r>
              <a:rPr lang="de-DE" dirty="0"/>
              <a:t>[1] WindPro, University License for WindPro [Software] </a:t>
            </a:r>
            <a:r>
              <a:rPr lang="en-GB" dirty="0"/>
              <a:t>(latest on 30.10.25)</a:t>
            </a:r>
            <a:endParaRPr lang="de-DE" dirty="0"/>
          </a:p>
          <a:p>
            <a:pPr>
              <a:defRPr/>
            </a:pPr>
            <a:r>
              <a:rPr lang="de-DE" dirty="0"/>
              <a:t>[2] Syrian Energy Prices, </a:t>
            </a:r>
            <a:r>
              <a:rPr lang="de-DE" i="1" dirty="0"/>
              <a:t>GlobalPetrolPrices. </a:t>
            </a:r>
            <a:r>
              <a:rPr lang="de-DE" dirty="0"/>
              <a:t>[Online]. Available: </a:t>
            </a:r>
            <a:r>
              <a:rPr lang="en-GB" dirty="0">
                <a:hlinkClick r:id="rId3"/>
              </a:rPr>
              <a:t>Syria energy prices | GlobalPetrolPrices.com</a:t>
            </a:r>
            <a:r>
              <a:rPr lang="en-GB" dirty="0"/>
              <a:t> (latest on 28.10.25)</a:t>
            </a:r>
          </a:p>
          <a:p>
            <a:pPr>
              <a:defRPr/>
            </a:pPr>
            <a:r>
              <a:rPr lang="en-GB" dirty="0"/>
              <a:t>[3] Study Levelized Cost of Electricity Renewable Energy Technologies, </a:t>
            </a:r>
            <a:r>
              <a:rPr lang="en-GB" i="1" dirty="0"/>
              <a:t>ISE-Fraunhofer</a:t>
            </a:r>
            <a:r>
              <a:rPr lang="en-GB" dirty="0"/>
              <a:t> [Document].  </a:t>
            </a:r>
            <a:r>
              <a:rPr lang="en-US" kern="0" dirty="0">
                <a:solidFill>
                  <a:srgbClr val="000000"/>
                </a:solidFill>
                <a:hlinkClick r:id="rId4"/>
              </a:rPr>
              <a:t>https://www.ise.fraunhofer.de/content/dam/ise/en/documents/publications/studies/EN2024_ISE_Study_Levelized_Cost_of_Electricity_Renewable_Energy_Technologies.pdf</a:t>
            </a:r>
            <a:r>
              <a:rPr lang="en-US" kern="0" dirty="0">
                <a:solidFill>
                  <a:srgbClr val="000000"/>
                </a:solidFill>
              </a:rPr>
              <a:t> </a:t>
            </a:r>
            <a:r>
              <a:rPr lang="en-GB" dirty="0"/>
              <a:t>(latest on 28.10.25)</a:t>
            </a:r>
            <a:endParaRPr lang="en-US" dirty="0"/>
          </a:p>
          <a:p>
            <a:pPr lvl="0">
              <a:defRPr/>
            </a:pPr>
            <a:r>
              <a:rPr lang="tr-TR" dirty="0"/>
              <a:t>[4] </a:t>
            </a:r>
            <a:r>
              <a:rPr lang="en-US" dirty="0"/>
              <a:t>https://www.wind-energy-the-facts.org/operation-and-maintenance-costs-of-wind-generated-power.html</a:t>
            </a:r>
          </a:p>
          <a:p>
            <a:pPr lvl="0">
              <a:defRPr/>
            </a:pPr>
            <a:r>
              <a:rPr lang="tr-TR" dirty="0"/>
              <a:t>[5] https://english.enabbaladi.net/archives/2025/09/loans-starting-at-e50-million-offered-for-renewable-energy-projects-in-syria/</a:t>
            </a:r>
            <a:br>
              <a:rPr lang="en-US" dirty="0"/>
            </a:br>
            <a:r>
              <a:rPr lang="tr-TR" dirty="0"/>
              <a:t>[6]  </a:t>
            </a:r>
            <a:r>
              <a:rPr lang="en-US" dirty="0"/>
              <a:t>Damacus university shared files IRENA_Power_Generation_Costs_2021_pdf</a:t>
            </a:r>
            <a:endParaRPr lang="en-GB" dirty="0"/>
          </a:p>
          <a:p>
            <a:pPr>
              <a:defRPr/>
            </a:pPr>
            <a:r>
              <a:rPr lang="tr-TR" dirty="0"/>
              <a:t>[7] </a:t>
            </a:r>
            <a:r>
              <a:rPr lang="en-US" dirty="0"/>
              <a:t>Inspection road between Tatous and </a:t>
            </a:r>
            <a:r>
              <a:rPr lang="en-US" dirty="0" err="1"/>
              <a:t>dier</a:t>
            </a:r>
            <a:r>
              <a:rPr lang="en-US" dirty="0"/>
              <a:t> Ali power plant, unpublished report, 2025.</a:t>
            </a:r>
            <a:endParaRPr lang="tr-TR" dirty="0"/>
          </a:p>
          <a:p>
            <a:pPr lvl="0">
              <a:defRPr/>
            </a:pPr>
            <a:r>
              <a:rPr lang="tr-TR" dirty="0"/>
              <a:t>[8]</a:t>
            </a:r>
            <a:r>
              <a:rPr lang="en-US" dirty="0"/>
              <a:t> Wind Turbine Prices, Cost Analysis, and 1 MW Turbine Profit - Comprehensive Guide," </a:t>
            </a:r>
            <a:r>
              <a:rPr lang="en-US" dirty="0" err="1"/>
              <a:t>Aldatmaz</a:t>
            </a:r>
            <a:r>
              <a:rPr lang="en-US" dirty="0"/>
              <a:t> Global, [Online]. Available: </a:t>
            </a:r>
            <a:r>
              <a:rPr lang="en-US" b="1" dirty="0">
                <a:hlinkClick r:id="rId5"/>
              </a:rPr>
              <a:t>https://aldatmazglobal.com/ruzgar-turbini-fiyatlari-maliyet-analizi-ve-1-mw-turbin-kazanci-kapsamli-rehber/</a:t>
            </a:r>
            <a:r>
              <a:rPr lang="en-US" dirty="0"/>
              <a:t>. [Accessed: 30- Oct- 2025]</a:t>
            </a:r>
            <a:endParaRPr lang="tr-TR" dirty="0"/>
          </a:p>
          <a:p>
            <a:pPr>
              <a:defRPr/>
            </a:pPr>
            <a:r>
              <a:rPr lang="tr-TR" dirty="0"/>
              <a:t>[9] QGIS, Public Software [Software]</a:t>
            </a:r>
            <a:endParaRPr lang="en-GB" dirty="0"/>
          </a:p>
          <a:p>
            <a:pPr lvl="0">
              <a:defRPr/>
            </a:pPr>
            <a:endParaRPr lang="en-GB" dirty="0"/>
          </a:p>
        </p:txBody>
      </p:sp>
      <p:sp>
        <p:nvSpPr>
          <p:cNvPr id="4" name="Datumsplatzhalter 3">
            <a:extLst>
              <a:ext uri="{FF2B5EF4-FFF2-40B4-BE49-F238E27FC236}">
                <a16:creationId xmlns:a16="http://schemas.microsoft.com/office/drawing/2014/main" id="{D0D8ED35-2E13-75BD-2A2E-AC6374785462}"/>
              </a:ext>
            </a:extLst>
          </p:cNvPr>
          <p:cNvSpPr>
            <a:spLocks noGrp="1"/>
          </p:cNvSpPr>
          <p:nvPr>
            <p:ph type="dt" sz="half" idx="10"/>
          </p:nvPr>
        </p:nvSpPr>
        <p:spPr/>
        <p:txBody>
          <a:bodyPr/>
          <a:lstStyle/>
          <a:p>
            <a:fld id="{26D83DB4-11DF-4DC9-9AFB-FDB45DBDB9C4}" type="datetime1">
              <a:rPr lang="en-GB" smtClean="0"/>
              <a:t>03/11/2025</a:t>
            </a:fld>
            <a:endParaRPr lang="en-GB" dirty="0"/>
          </a:p>
        </p:txBody>
      </p:sp>
      <p:sp>
        <p:nvSpPr>
          <p:cNvPr id="6" name="Fußzeilenplatzhalter 5">
            <a:extLst>
              <a:ext uri="{FF2B5EF4-FFF2-40B4-BE49-F238E27FC236}">
                <a16:creationId xmlns:a16="http://schemas.microsoft.com/office/drawing/2014/main" id="{40055318-CDFF-2436-5D76-D30CE5CB6A48}"/>
              </a:ext>
            </a:extLst>
          </p:cNvPr>
          <p:cNvSpPr>
            <a:spLocks noGrp="1"/>
          </p:cNvSpPr>
          <p:nvPr>
            <p:ph type="ftr" sz="quarter" idx="11"/>
          </p:nvPr>
        </p:nvSpPr>
        <p:spPr/>
        <p:txBody>
          <a:bodyPr/>
          <a:lstStyle/>
          <a:p>
            <a:r>
              <a:rPr lang="en-GB" dirty="0"/>
              <a:t>Project Development / Optimus Syria</a:t>
            </a:r>
          </a:p>
        </p:txBody>
      </p:sp>
      <p:sp>
        <p:nvSpPr>
          <p:cNvPr id="5" name="Foliennummernplatzhalter 4">
            <a:extLst>
              <a:ext uri="{FF2B5EF4-FFF2-40B4-BE49-F238E27FC236}">
                <a16:creationId xmlns:a16="http://schemas.microsoft.com/office/drawing/2014/main" id="{162673D2-F682-F630-F59F-C4FFF6A906E1}"/>
              </a:ext>
            </a:extLst>
          </p:cNvPr>
          <p:cNvSpPr>
            <a:spLocks noGrp="1"/>
          </p:cNvSpPr>
          <p:nvPr>
            <p:ph type="sldNum" sz="quarter" idx="12"/>
          </p:nvPr>
        </p:nvSpPr>
        <p:spPr/>
        <p:txBody>
          <a:bodyPr/>
          <a:lstStyle/>
          <a:p>
            <a:fld id="{013F6232-4F06-48BA-8F69-BF531F607829}" type="slidenum">
              <a:rPr lang="en-GB" smtClean="0"/>
              <a:pPr/>
              <a:t>33</a:t>
            </a:fld>
            <a:endParaRPr lang="en-GB" dirty="0"/>
          </a:p>
        </p:txBody>
      </p:sp>
      <p:sp>
        <p:nvSpPr>
          <p:cNvPr id="3" name="Textplatzhalter 2">
            <a:extLst>
              <a:ext uri="{FF2B5EF4-FFF2-40B4-BE49-F238E27FC236}">
                <a16:creationId xmlns:a16="http://schemas.microsoft.com/office/drawing/2014/main" id="{04F89852-0382-5806-3356-FA1C77F6D283}"/>
              </a:ext>
            </a:extLst>
          </p:cNvPr>
          <p:cNvSpPr>
            <a:spLocks noGrp="1"/>
          </p:cNvSpPr>
          <p:nvPr>
            <p:ph type="body" sz="quarter" idx="18"/>
          </p:nvPr>
        </p:nvSpPr>
        <p:spPr/>
        <p:txBody>
          <a:bodyPr/>
          <a:lstStyle/>
          <a:p>
            <a:r>
              <a:rPr lang="tr-TR" dirty="0"/>
              <a:t>Sila Ceren Cetin</a:t>
            </a:r>
            <a:endParaRPr lang="en-GB" dirty="0"/>
          </a:p>
        </p:txBody>
      </p:sp>
    </p:spTree>
    <p:extLst>
      <p:ext uri="{BB962C8B-B14F-4D97-AF65-F5344CB8AC3E}">
        <p14:creationId xmlns:p14="http://schemas.microsoft.com/office/powerpoint/2010/main" val="1160303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7672-3CC8-A3D9-5404-84F2B78B6280}"/>
              </a:ext>
            </a:extLst>
          </p:cNvPr>
          <p:cNvSpPr>
            <a:spLocks noGrp="1"/>
          </p:cNvSpPr>
          <p:nvPr>
            <p:ph type="ctrTitle"/>
          </p:nvPr>
        </p:nvSpPr>
        <p:spPr>
          <a:xfrm>
            <a:off x="1412841" y="2206093"/>
            <a:ext cx="9144000" cy="912598"/>
          </a:xfrm>
        </p:spPr>
        <p:txBody>
          <a:bodyPr>
            <a:noAutofit/>
          </a:bodyPr>
          <a:lstStyle/>
          <a:p>
            <a:r>
              <a:rPr lang="it-IT" sz="4400" dirty="0"/>
              <a:t>Weekly report: Load &amp; Dynamics</a:t>
            </a:r>
            <a:endParaRPr lang="en-GB" sz="4400" dirty="0"/>
          </a:p>
        </p:txBody>
      </p:sp>
      <p:sp>
        <p:nvSpPr>
          <p:cNvPr id="3" name="Subtitle 2">
            <a:extLst>
              <a:ext uri="{FF2B5EF4-FFF2-40B4-BE49-F238E27FC236}">
                <a16:creationId xmlns:a16="http://schemas.microsoft.com/office/drawing/2014/main" id="{277A63BB-08BE-619B-2533-3CC69CC19E93}"/>
              </a:ext>
            </a:extLst>
          </p:cNvPr>
          <p:cNvSpPr>
            <a:spLocks noGrp="1"/>
          </p:cNvSpPr>
          <p:nvPr>
            <p:ph type="subTitle" idx="1"/>
          </p:nvPr>
        </p:nvSpPr>
        <p:spPr>
          <a:xfrm>
            <a:off x="1524000" y="3429000"/>
            <a:ext cx="9144000" cy="1795324"/>
          </a:xfrm>
        </p:spPr>
        <p:txBody>
          <a:bodyPr>
            <a:normAutofit/>
          </a:bodyPr>
          <a:lstStyle/>
          <a:p>
            <a:r>
              <a:rPr lang="it-IT" sz="2000" dirty="0"/>
              <a:t>Week number: 06</a:t>
            </a:r>
          </a:p>
          <a:p>
            <a:r>
              <a:rPr lang="it-IT" sz="2000" dirty="0"/>
              <a:t>Date: 04/11/2025</a:t>
            </a:r>
          </a:p>
          <a:p>
            <a:r>
              <a:rPr lang="it-IT" sz="2000" dirty="0"/>
              <a:t>Supervisor: Mr. </a:t>
            </a:r>
            <a:r>
              <a:rPr lang="en-US" sz="2000" dirty="0" err="1"/>
              <a:t>Manjock</a:t>
            </a:r>
            <a:endParaRPr lang="en-GB" sz="2000" dirty="0"/>
          </a:p>
        </p:txBody>
      </p:sp>
      <p:pic>
        <p:nvPicPr>
          <p:cNvPr id="8" name="Picture 8" descr="Hochschule Flensburg (Fachhochschule) – Wikipedia">
            <a:extLst>
              <a:ext uri="{FF2B5EF4-FFF2-40B4-BE49-F238E27FC236}">
                <a16:creationId xmlns:a16="http://schemas.microsoft.com/office/drawing/2014/main" id="{E88D30C2-B846-594F-69A8-55F5538046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39" y="264131"/>
            <a:ext cx="2518129" cy="167212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14" descr="A black background with blue text&#10;&#10;AI-generated content may be incorrect.">
            <a:extLst>
              <a:ext uri="{FF2B5EF4-FFF2-40B4-BE49-F238E27FC236}">
                <a16:creationId xmlns:a16="http://schemas.microsoft.com/office/drawing/2014/main" id="{EE7EEC8C-633A-AEB3-3E8A-978E3C75A1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45647" y="719916"/>
            <a:ext cx="3586922" cy="1040207"/>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noFill/>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D13120F1-DE8B-A6AA-A1D5-19926A98F028}"/>
              </a:ext>
            </a:extLst>
          </p:cNvPr>
          <p:cNvPicPr>
            <a:picLocks noChangeAspect="1"/>
          </p:cNvPicPr>
          <p:nvPr/>
        </p:nvPicPr>
        <p:blipFill>
          <a:blip r:embed="rId5"/>
          <a:stretch>
            <a:fillRect/>
          </a:stretch>
        </p:blipFill>
        <p:spPr>
          <a:xfrm>
            <a:off x="3825103" y="243054"/>
            <a:ext cx="3684008" cy="1703223"/>
          </a:xfrm>
          <a:prstGeom prst="rect">
            <a:avLst/>
          </a:prstGeom>
        </p:spPr>
      </p:pic>
      <p:sp>
        <p:nvSpPr>
          <p:cNvPr id="13" name="Textfeld 12">
            <a:extLst>
              <a:ext uri="{FF2B5EF4-FFF2-40B4-BE49-F238E27FC236}">
                <a16:creationId xmlns:a16="http://schemas.microsoft.com/office/drawing/2014/main" id="{132D16E5-6BE7-8FC8-CFB3-81C918BB45F1}"/>
              </a:ext>
            </a:extLst>
          </p:cNvPr>
          <p:cNvSpPr txBox="1"/>
          <p:nvPr/>
        </p:nvSpPr>
        <p:spPr>
          <a:xfrm>
            <a:off x="2172911" y="4701104"/>
            <a:ext cx="7370674" cy="738664"/>
          </a:xfrm>
          <a:prstGeom prst="rect">
            <a:avLst/>
          </a:prstGeom>
          <a:noFill/>
        </p:spPr>
        <p:txBody>
          <a:bodyPr wrap="square" rtlCol="0">
            <a:spAutoFit/>
          </a:bodyPr>
          <a:lstStyle/>
          <a:p>
            <a:pPr algn="ctr"/>
            <a:r>
              <a:rPr lang="de-DE" sz="1400" dirty="0"/>
              <a:t>Group members:  </a:t>
            </a:r>
            <a:r>
              <a:rPr lang="en-US" sz="1400" dirty="0"/>
              <a:t>Md Aman, Arham Memon, Paresh </a:t>
            </a:r>
            <a:r>
              <a:rPr lang="en-US" sz="1400" dirty="0" err="1"/>
              <a:t>Nakum</a:t>
            </a:r>
            <a:endParaRPr lang="en-US" sz="1400" dirty="0"/>
          </a:p>
          <a:p>
            <a:pPr algn="ctr"/>
            <a:endParaRPr lang="en-US" sz="1400" dirty="0"/>
          </a:p>
          <a:p>
            <a:pPr algn="ctr"/>
            <a:r>
              <a:rPr lang="en-US" sz="1400" dirty="0"/>
              <a:t>Presenter  – Md Aman</a:t>
            </a:r>
          </a:p>
        </p:txBody>
      </p:sp>
      <p:sp>
        <p:nvSpPr>
          <p:cNvPr id="34" name="Free-form: Shape 13">
            <a:extLst>
              <a:ext uri="{FF2B5EF4-FFF2-40B4-BE49-F238E27FC236}">
                <a16:creationId xmlns:a16="http://schemas.microsoft.com/office/drawing/2014/main" id="{44C88E41-E5B3-0D11-A4D3-711DA18380C9}"/>
              </a:ext>
            </a:extLst>
          </p:cNvPr>
          <p:cNvSpPr/>
          <p:nvPr/>
        </p:nvSpPr>
        <p:spPr>
          <a:xfrm>
            <a:off x="0" y="5526425"/>
            <a:ext cx="12218376" cy="72825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solidFill>
              <a:schemeClr val="bg1"/>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13">
            <a:extLst>
              <a:ext uri="{FF2B5EF4-FFF2-40B4-BE49-F238E27FC236}">
                <a16:creationId xmlns:a16="http://schemas.microsoft.com/office/drawing/2014/main" id="{C26B78DF-71CA-5509-F4C5-6276C7251B89}"/>
              </a:ext>
            </a:extLst>
          </p:cNvPr>
          <p:cNvSpPr/>
          <p:nvPr/>
        </p:nvSpPr>
        <p:spPr>
          <a:xfrm>
            <a:off x="0" y="5838824"/>
            <a:ext cx="12192000" cy="675673"/>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Shape 13">
            <a:extLst>
              <a:ext uri="{FF2B5EF4-FFF2-40B4-BE49-F238E27FC236}">
                <a16:creationId xmlns:a16="http://schemas.microsoft.com/office/drawing/2014/main" id="{2AC7F7CE-A165-18C0-6918-B9EA07638042}"/>
              </a:ext>
            </a:extLst>
          </p:cNvPr>
          <p:cNvSpPr/>
          <p:nvPr/>
        </p:nvSpPr>
        <p:spPr>
          <a:xfrm>
            <a:off x="31399" y="5928072"/>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hteck 17">
            <a:extLst>
              <a:ext uri="{FF2B5EF4-FFF2-40B4-BE49-F238E27FC236}">
                <a16:creationId xmlns:a16="http://schemas.microsoft.com/office/drawing/2014/main" id="{735E7E19-AD9A-2739-2D13-BC73EA4C759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9" name="Picture 18" descr="A white windmill with clouds in the background&#10;&#10;AI-generated content may be incorrect.">
            <a:extLst>
              <a:ext uri="{FF2B5EF4-FFF2-40B4-BE49-F238E27FC236}">
                <a16:creationId xmlns:a16="http://schemas.microsoft.com/office/drawing/2014/main" id="{2FD2ECB6-38EA-E857-A881-0C8E141A4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9950" y="5377946"/>
            <a:ext cx="1753782" cy="1313633"/>
          </a:xfrm>
          <a:prstGeom prst="rect">
            <a:avLst/>
          </a:prstGeom>
        </p:spPr>
      </p:pic>
      <p:sp>
        <p:nvSpPr>
          <p:cNvPr id="6" name="Slide Number Placeholder 5">
            <a:extLst>
              <a:ext uri="{FF2B5EF4-FFF2-40B4-BE49-F238E27FC236}">
                <a16:creationId xmlns:a16="http://schemas.microsoft.com/office/drawing/2014/main" id="{5C14389E-5559-8492-2D9E-AFA299DB9AB1}"/>
              </a:ext>
            </a:extLst>
          </p:cNvPr>
          <p:cNvSpPr>
            <a:spLocks noGrp="1"/>
          </p:cNvSpPr>
          <p:nvPr>
            <p:ph type="sldNum" sz="quarter" idx="12"/>
          </p:nvPr>
        </p:nvSpPr>
        <p:spPr>
          <a:xfrm>
            <a:off x="1833304" y="6538183"/>
            <a:ext cx="287215" cy="365125"/>
          </a:xfrm>
        </p:spPr>
        <p:txBody>
          <a:bodyPr/>
          <a:lstStyle/>
          <a:p>
            <a:fld id="{013F6232-4F06-48BA-8F69-BF531F607829}" type="slidenum">
              <a:rPr lang="en-GB" sz="1400" smtClean="0">
                <a:solidFill>
                  <a:schemeClr val="bg1"/>
                </a:solidFill>
              </a:rPr>
              <a:t>34</a:t>
            </a:fld>
            <a:endParaRPr lang="en-GB" sz="1400" dirty="0">
              <a:solidFill>
                <a:schemeClr val="bg1"/>
              </a:solidFill>
            </a:endParaRPr>
          </a:p>
        </p:txBody>
      </p:sp>
      <p:sp>
        <p:nvSpPr>
          <p:cNvPr id="5" name="TextBox 4">
            <a:extLst>
              <a:ext uri="{FF2B5EF4-FFF2-40B4-BE49-F238E27FC236}">
                <a16:creationId xmlns:a16="http://schemas.microsoft.com/office/drawing/2014/main" id="{4685FE85-99F3-27E8-5CBF-44E0008EEEDF}"/>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7" name="TextBox 6">
            <a:extLst>
              <a:ext uri="{FF2B5EF4-FFF2-40B4-BE49-F238E27FC236}">
                <a16:creationId xmlns:a16="http://schemas.microsoft.com/office/drawing/2014/main" id="{67C3F47E-3A0A-ECB9-FD0E-ABA07059CAA3}"/>
              </a:ext>
            </a:extLst>
          </p:cNvPr>
          <p:cNvSpPr txBox="1"/>
          <p:nvPr/>
        </p:nvSpPr>
        <p:spPr>
          <a:xfrm>
            <a:off x="4788085" y="6565448"/>
            <a:ext cx="3077937" cy="276999"/>
          </a:xfrm>
          <a:prstGeom prst="rect">
            <a:avLst/>
          </a:prstGeom>
          <a:noFill/>
        </p:spPr>
        <p:txBody>
          <a:bodyPr wrap="square" rtlCol="0">
            <a:spAutoFit/>
          </a:bodyPr>
          <a:lstStyle/>
          <a:p>
            <a:r>
              <a:rPr lang="en-US" sz="1200" dirty="0">
                <a:solidFill>
                  <a:schemeClr val="bg1"/>
                </a:solidFill>
              </a:rPr>
              <a:t>Md Aman, Arham Memon, Paresh </a:t>
            </a:r>
            <a:r>
              <a:rPr lang="en-US" sz="1200" dirty="0" err="1">
                <a:solidFill>
                  <a:schemeClr val="bg1"/>
                </a:solidFill>
              </a:rPr>
              <a:t>Nakum</a:t>
            </a:r>
            <a:endParaRPr lang="en-US" sz="1200" dirty="0">
              <a:solidFill>
                <a:schemeClr val="bg1"/>
              </a:solidFill>
            </a:endParaRPr>
          </a:p>
        </p:txBody>
      </p:sp>
      <p:sp>
        <p:nvSpPr>
          <p:cNvPr id="10" name="TextBox 9">
            <a:extLst>
              <a:ext uri="{FF2B5EF4-FFF2-40B4-BE49-F238E27FC236}">
                <a16:creationId xmlns:a16="http://schemas.microsoft.com/office/drawing/2014/main" id="{67AC26A0-56D2-A25C-6223-88C5F72E508E}"/>
              </a:ext>
            </a:extLst>
          </p:cNvPr>
          <p:cNvSpPr txBox="1"/>
          <p:nvPr/>
        </p:nvSpPr>
        <p:spPr>
          <a:xfrm>
            <a:off x="10533589" y="6549897"/>
            <a:ext cx="1245696" cy="276999"/>
          </a:xfrm>
          <a:prstGeom prst="rect">
            <a:avLst/>
          </a:prstGeom>
          <a:noFill/>
        </p:spPr>
        <p:txBody>
          <a:bodyPr wrap="square" rtlCol="0">
            <a:spAutoFit/>
          </a:bodyPr>
          <a:lstStyle/>
          <a:p>
            <a:r>
              <a:rPr lang="en-US" sz="1200" dirty="0">
                <a:solidFill>
                  <a:schemeClr val="bg1"/>
                </a:solidFill>
              </a:rPr>
              <a:t>Optimus Syria</a:t>
            </a:r>
          </a:p>
        </p:txBody>
      </p:sp>
    </p:spTree>
    <p:extLst>
      <p:ext uri="{BB962C8B-B14F-4D97-AF65-F5344CB8AC3E}">
        <p14:creationId xmlns:p14="http://schemas.microsoft.com/office/powerpoint/2010/main" val="423868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26533BD2-7016-D99B-8D14-5716721F009D}"/>
              </a:ext>
            </a:extLst>
          </p:cNvPr>
          <p:cNvSpPr txBox="1"/>
          <p:nvPr/>
        </p:nvSpPr>
        <p:spPr>
          <a:xfrm>
            <a:off x="342900" y="1465091"/>
            <a:ext cx="11218984" cy="3139321"/>
          </a:xfrm>
          <a:prstGeom prst="rect">
            <a:avLst/>
          </a:prstGeom>
          <a:noFill/>
        </p:spPr>
        <p:txBody>
          <a:bodyPr wrap="square" rtlCol="0">
            <a:spAutoFit/>
          </a:bodyPr>
          <a:lstStyle/>
          <a:p>
            <a:endParaRPr lang="it-IT" dirty="0"/>
          </a:p>
          <a:p>
            <a:endParaRPr lang="it-IT" dirty="0"/>
          </a:p>
          <a:p>
            <a:pPr marL="342900" indent="-342900">
              <a:buFont typeface="Arial" panose="020B0604020202020204" pitchFamily="34" charset="0"/>
              <a:buChar char="•"/>
            </a:pPr>
            <a:r>
              <a:rPr lang="en-US" dirty="0">
                <a:cs typeface="Times New Roman" panose="02020603050405020304" pitchFamily="18" charset="0"/>
              </a:rPr>
              <a:t>Normal turbulence model (NTM) Wind Field Simulation</a:t>
            </a:r>
          </a:p>
          <a:p>
            <a:pPr marL="342900" indent="-342900">
              <a:buFont typeface="Arial" panose="020B0604020202020204" pitchFamily="34" charset="0"/>
              <a:buChar char="•"/>
            </a:pPr>
            <a:r>
              <a:rPr lang="en-US" dirty="0">
                <a:cs typeface="Times New Roman" panose="02020603050405020304" pitchFamily="18" charset="0"/>
              </a:rPr>
              <a:t>Power curve </a:t>
            </a:r>
          </a:p>
          <a:p>
            <a:pPr marL="342900" indent="-342900">
              <a:buFont typeface="Arial" panose="020B0604020202020204" pitchFamily="34" charset="0"/>
              <a:buChar char="•"/>
            </a:pPr>
            <a:r>
              <a:rPr lang="en-US" dirty="0" err="1">
                <a:cs typeface="Times New Roman" panose="02020603050405020304" pitchFamily="18" charset="0"/>
              </a:rPr>
              <a:t>MExtremes</a:t>
            </a:r>
            <a:endParaRPr lang="en-US" dirty="0">
              <a:cs typeface="Times New Roman" panose="02020603050405020304" pitchFamily="18" charset="0"/>
            </a:endParaRPr>
          </a:p>
          <a:p>
            <a:pPr marL="342900" indent="-342900">
              <a:buFont typeface="Arial" panose="020B0604020202020204" pitchFamily="34" charset="0"/>
              <a:buChar char="•"/>
            </a:pPr>
            <a:r>
              <a:rPr lang="en-US" dirty="0">
                <a:cs typeface="Times New Roman" panose="02020603050405020304" pitchFamily="18" charset="0"/>
              </a:rPr>
              <a:t>DLC 5.1</a:t>
            </a:r>
            <a:endParaRPr lang="en-US" strike="sngStrike" dirty="0">
              <a:cs typeface="Times New Roman" panose="02020603050405020304" pitchFamily="18" charset="0"/>
            </a:endParaRPr>
          </a:p>
          <a:p>
            <a:pPr marL="342900" indent="-342900">
              <a:buFont typeface="Arial" panose="020B0604020202020204" pitchFamily="34" charset="0"/>
              <a:buChar char="•"/>
            </a:pPr>
            <a:r>
              <a:rPr lang="en-US" dirty="0">
                <a:cs typeface="Times New Roman" panose="02020603050405020304" pitchFamily="18" charset="0"/>
              </a:rPr>
              <a:t>Simulation for DLC 5.1 Cases</a:t>
            </a:r>
          </a:p>
          <a:p>
            <a:pPr marL="342900" indent="-342900">
              <a:buFont typeface="Arial" panose="020B0604020202020204" pitchFamily="34" charset="0"/>
              <a:buChar char="•"/>
            </a:pPr>
            <a:r>
              <a:rPr lang="en-US" dirty="0">
                <a:cs typeface="Times New Roman" panose="02020603050405020304" pitchFamily="18" charset="0"/>
              </a:rPr>
              <a:t>Conclusion &amp; Future Plan</a:t>
            </a:r>
          </a:p>
          <a:p>
            <a:pPr marL="342900" indent="-342900">
              <a:buFont typeface="Arial" panose="020B0604020202020204" pitchFamily="34" charset="0"/>
              <a:buChar char="•"/>
            </a:pPr>
            <a:r>
              <a:rPr lang="en-US" dirty="0">
                <a:cs typeface="Times New Roman" panose="02020603050405020304" pitchFamily="18" charset="0"/>
              </a:rPr>
              <a:t>Bibliography</a:t>
            </a:r>
          </a:p>
          <a:p>
            <a:endParaRPr lang="en-US" dirty="0">
              <a:cs typeface="Times New Roman" panose="02020603050405020304" pitchFamily="18" charset="0"/>
            </a:endParaRPr>
          </a:p>
          <a:p>
            <a:pPr marL="342900" indent="-342900">
              <a:buFont typeface="Arial" panose="020B0604020202020204" pitchFamily="34" charset="0"/>
              <a:buChar char="•"/>
            </a:pPr>
            <a:endParaRPr lang="en-GB" dirty="0">
              <a:cs typeface="Times New Roman" panose="02020603050405020304" pitchFamily="18" charset="0"/>
            </a:endParaRPr>
          </a:p>
        </p:txBody>
      </p:sp>
      <p:sp>
        <p:nvSpPr>
          <p:cNvPr id="5" name="Slide Number Placeholder 5">
            <a:extLst>
              <a:ext uri="{FF2B5EF4-FFF2-40B4-BE49-F238E27FC236}">
                <a16:creationId xmlns:a16="http://schemas.microsoft.com/office/drawing/2014/main" id="{9E0AA001-DA32-5B78-E7F7-573800334952}"/>
              </a:ext>
            </a:extLst>
          </p:cNvPr>
          <p:cNvSpPr>
            <a:spLocks noGrp="1"/>
          </p:cNvSpPr>
          <p:nvPr>
            <p:ph type="sldNum" sz="quarter" idx="12"/>
          </p:nvPr>
        </p:nvSpPr>
        <p:spPr>
          <a:xfrm>
            <a:off x="1776154" y="6492875"/>
            <a:ext cx="287215" cy="365125"/>
          </a:xfrm>
        </p:spPr>
        <p:txBody>
          <a:bodyPr/>
          <a:lstStyle/>
          <a:p>
            <a:fld id="{013F6232-4F06-48BA-8F69-BF531F607829}" type="slidenum">
              <a:rPr lang="en-GB" sz="1400" smtClean="0">
                <a:solidFill>
                  <a:schemeClr val="bg1"/>
                </a:solidFill>
              </a:rPr>
              <a:t>35</a:t>
            </a:fld>
            <a:endParaRPr lang="en-GB" sz="1400" dirty="0">
              <a:solidFill>
                <a:schemeClr val="bg1"/>
              </a:solidFill>
            </a:endParaRPr>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8" y="502853"/>
            <a:ext cx="7982574" cy="712728"/>
          </a:xfrm>
        </p:spPr>
        <p:txBody>
          <a:bodyPr>
            <a:normAutofit/>
          </a:bodyPr>
          <a:lstStyle/>
          <a:p>
            <a:r>
              <a:rPr lang="en-US" sz="4400" dirty="0"/>
              <a:t>Agenda For </a:t>
            </a:r>
            <a:r>
              <a:rPr lang="it-IT" dirty="0"/>
              <a:t>Loads &amp; Dynamics</a:t>
            </a:r>
            <a:endParaRPr lang="en-US" sz="4400" dirty="0"/>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A568D94-AF6A-68C5-CAEA-EBE1FF802F45}"/>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7" name="TextBox 6">
            <a:extLst>
              <a:ext uri="{FF2B5EF4-FFF2-40B4-BE49-F238E27FC236}">
                <a16:creationId xmlns:a16="http://schemas.microsoft.com/office/drawing/2014/main" id="{C1CE810C-6C17-B4BE-B68E-E8F18C7174DF}"/>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4" name="TextBox 3">
            <a:extLst>
              <a:ext uri="{FF2B5EF4-FFF2-40B4-BE49-F238E27FC236}">
                <a16:creationId xmlns:a16="http://schemas.microsoft.com/office/drawing/2014/main" id="{CD63C894-0196-55D0-204B-02BDEBE5665F}"/>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Md Aman</a:t>
            </a:r>
          </a:p>
        </p:txBody>
      </p:sp>
    </p:spTree>
    <p:extLst>
      <p:ext uri="{BB962C8B-B14F-4D97-AF65-F5344CB8AC3E}">
        <p14:creationId xmlns:p14="http://schemas.microsoft.com/office/powerpoint/2010/main" val="3747837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747FB-9AEA-1779-A8E7-61FFCA52DDB4}"/>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573685C2-A756-D559-4ED7-CD893BFAE8B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69625523-02C1-568A-96AD-789406763637}"/>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C8F2E14A-5D65-243C-FF35-1466231A2FF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73AD231-9244-9493-CD2B-5509673B0988}"/>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Slide Number Placeholder 5">
            <a:extLst>
              <a:ext uri="{FF2B5EF4-FFF2-40B4-BE49-F238E27FC236}">
                <a16:creationId xmlns:a16="http://schemas.microsoft.com/office/drawing/2014/main" id="{8D244A7F-D14D-642C-6F78-0ED971F710F2}"/>
              </a:ext>
            </a:extLst>
          </p:cNvPr>
          <p:cNvSpPr>
            <a:spLocks noGrp="1"/>
          </p:cNvSpPr>
          <p:nvPr>
            <p:ph type="sldNum" sz="quarter" idx="12"/>
          </p:nvPr>
        </p:nvSpPr>
        <p:spPr>
          <a:xfrm>
            <a:off x="1776154" y="6492875"/>
            <a:ext cx="287215" cy="365125"/>
          </a:xfrm>
        </p:spPr>
        <p:txBody>
          <a:bodyPr/>
          <a:lstStyle/>
          <a:p>
            <a:fld id="{013F6232-4F06-48BA-8F69-BF531F607829}" type="slidenum">
              <a:rPr lang="en-GB" sz="1400" smtClean="0">
                <a:solidFill>
                  <a:schemeClr val="bg1"/>
                </a:solidFill>
              </a:rPr>
              <a:t>36</a:t>
            </a:fld>
            <a:endParaRPr lang="en-GB" sz="1400" dirty="0">
              <a:solidFill>
                <a:schemeClr val="bg1"/>
              </a:solidFill>
            </a:endParaRPr>
          </a:p>
        </p:txBody>
      </p:sp>
      <p:sp>
        <p:nvSpPr>
          <p:cNvPr id="2" name="Titel 1">
            <a:extLst>
              <a:ext uri="{FF2B5EF4-FFF2-40B4-BE49-F238E27FC236}">
                <a16:creationId xmlns:a16="http://schemas.microsoft.com/office/drawing/2014/main" id="{EA6EC103-2B1B-123C-6DDE-D2814E5806C6}"/>
              </a:ext>
            </a:extLst>
          </p:cNvPr>
          <p:cNvSpPr>
            <a:spLocks noGrp="1"/>
          </p:cNvSpPr>
          <p:nvPr>
            <p:ph type="title"/>
          </p:nvPr>
        </p:nvSpPr>
        <p:spPr>
          <a:xfrm>
            <a:off x="484418" y="502853"/>
            <a:ext cx="7982574" cy="712728"/>
          </a:xfrm>
        </p:spPr>
        <p:txBody>
          <a:bodyPr>
            <a:normAutofit/>
          </a:bodyPr>
          <a:lstStyle/>
          <a:p>
            <a:r>
              <a:rPr lang="en-US" sz="4400" dirty="0"/>
              <a:t>Timeline</a:t>
            </a:r>
          </a:p>
        </p:txBody>
      </p:sp>
      <p:cxnSp>
        <p:nvCxnSpPr>
          <p:cNvPr id="6" name="Straight Connector 5">
            <a:extLst>
              <a:ext uri="{FF2B5EF4-FFF2-40B4-BE49-F238E27FC236}">
                <a16:creationId xmlns:a16="http://schemas.microsoft.com/office/drawing/2014/main" id="{DEB5F6AE-0960-CDE4-7753-39B4FFB1F682}"/>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005D6B4-D4DB-4C3C-E830-5846C90DE1B6}"/>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7" name="TextBox 6">
            <a:extLst>
              <a:ext uri="{FF2B5EF4-FFF2-40B4-BE49-F238E27FC236}">
                <a16:creationId xmlns:a16="http://schemas.microsoft.com/office/drawing/2014/main" id="{145D65CE-F3EB-AE3E-CA22-D3457F4A2E11}"/>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4" name="TextBox 3">
            <a:extLst>
              <a:ext uri="{FF2B5EF4-FFF2-40B4-BE49-F238E27FC236}">
                <a16:creationId xmlns:a16="http://schemas.microsoft.com/office/drawing/2014/main" id="{720BA12B-3264-FC6C-45C1-C5156059CEF9}"/>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Md Aman</a:t>
            </a:r>
          </a:p>
        </p:txBody>
      </p:sp>
      <p:pic>
        <p:nvPicPr>
          <p:cNvPr id="12" name="Picture 11" descr="A graph with yellow and red lines&#10;&#10;AI-generated content may be incorrect.">
            <a:extLst>
              <a:ext uri="{FF2B5EF4-FFF2-40B4-BE49-F238E27FC236}">
                <a16:creationId xmlns:a16="http://schemas.microsoft.com/office/drawing/2014/main" id="{6DBFFD8F-A220-8251-B389-87AAEFF0F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18" y="1222078"/>
            <a:ext cx="11218984" cy="5227096"/>
          </a:xfrm>
          <a:prstGeom prst="rect">
            <a:avLst/>
          </a:prstGeom>
        </p:spPr>
      </p:pic>
      <p:sp>
        <p:nvSpPr>
          <p:cNvPr id="13" name="Rectangle 12">
            <a:extLst>
              <a:ext uri="{FF2B5EF4-FFF2-40B4-BE49-F238E27FC236}">
                <a16:creationId xmlns:a16="http://schemas.microsoft.com/office/drawing/2014/main" id="{67EE9D5B-1673-5909-98D6-3783C307DEC3}"/>
              </a:ext>
            </a:extLst>
          </p:cNvPr>
          <p:cNvSpPr/>
          <p:nvPr/>
        </p:nvSpPr>
        <p:spPr>
          <a:xfrm>
            <a:off x="993058" y="2703871"/>
            <a:ext cx="2664542" cy="7251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B3D3D6-E76F-F105-7B15-9D406DF66401}"/>
              </a:ext>
            </a:extLst>
          </p:cNvPr>
          <p:cNvSpPr/>
          <p:nvPr/>
        </p:nvSpPr>
        <p:spPr>
          <a:xfrm>
            <a:off x="993058" y="3429000"/>
            <a:ext cx="2802194" cy="9168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6A3330-338E-D8DB-66DE-61C21D400C2E}"/>
              </a:ext>
            </a:extLst>
          </p:cNvPr>
          <p:cNvSpPr/>
          <p:nvPr/>
        </p:nvSpPr>
        <p:spPr>
          <a:xfrm>
            <a:off x="993058" y="4345858"/>
            <a:ext cx="10967202" cy="11110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54681D-BA68-E495-4549-6022D8A0BC78}"/>
              </a:ext>
            </a:extLst>
          </p:cNvPr>
          <p:cNvSpPr/>
          <p:nvPr/>
        </p:nvSpPr>
        <p:spPr>
          <a:xfrm>
            <a:off x="993058" y="4345858"/>
            <a:ext cx="5968181" cy="10812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D4F66D1-FD2C-ECAC-C182-C0CC07ABBB9B}"/>
              </a:ext>
            </a:extLst>
          </p:cNvPr>
          <p:cNvSpPr txBox="1"/>
          <p:nvPr/>
        </p:nvSpPr>
        <p:spPr>
          <a:xfrm>
            <a:off x="3795252" y="4339361"/>
            <a:ext cx="3200043" cy="369332"/>
          </a:xfrm>
          <a:prstGeom prst="rect">
            <a:avLst/>
          </a:prstGeom>
          <a:noFill/>
        </p:spPr>
        <p:txBody>
          <a:bodyPr wrap="none" rtlCol="0">
            <a:spAutoFit/>
          </a:bodyPr>
          <a:lstStyle/>
          <a:p>
            <a:r>
              <a:rPr lang="en-US" dirty="0"/>
              <a:t>DLC 5 with NTM &amp; 6 with EWM </a:t>
            </a:r>
          </a:p>
        </p:txBody>
      </p:sp>
      <p:sp>
        <p:nvSpPr>
          <p:cNvPr id="20" name="TextBox 19">
            <a:extLst>
              <a:ext uri="{FF2B5EF4-FFF2-40B4-BE49-F238E27FC236}">
                <a16:creationId xmlns:a16="http://schemas.microsoft.com/office/drawing/2014/main" id="{7F52E19D-FD38-15B6-2F8F-6495C399822C}"/>
              </a:ext>
            </a:extLst>
          </p:cNvPr>
          <p:cNvSpPr txBox="1"/>
          <p:nvPr/>
        </p:nvSpPr>
        <p:spPr>
          <a:xfrm>
            <a:off x="9105889" y="5108298"/>
            <a:ext cx="2854371" cy="369332"/>
          </a:xfrm>
          <a:prstGeom prst="rect">
            <a:avLst/>
          </a:prstGeom>
          <a:noFill/>
        </p:spPr>
        <p:txBody>
          <a:bodyPr wrap="none" rtlCol="0">
            <a:spAutoFit/>
          </a:bodyPr>
          <a:lstStyle/>
          <a:p>
            <a:r>
              <a:rPr lang="en-US" dirty="0"/>
              <a:t>Other DLC cases analysis..</a:t>
            </a:r>
          </a:p>
        </p:txBody>
      </p:sp>
    </p:spTree>
    <p:extLst>
      <p:ext uri="{BB962C8B-B14F-4D97-AF65-F5344CB8AC3E}">
        <p14:creationId xmlns:p14="http://schemas.microsoft.com/office/powerpoint/2010/main" val="1124467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3">
            <a:extLst>
              <a:ext uri="{FF2B5EF4-FFF2-40B4-BE49-F238E27FC236}">
                <a16:creationId xmlns:a16="http://schemas.microsoft.com/office/drawing/2014/main" id="{727BC127-4545-D3CD-4862-C320531ABA9D}"/>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F9413CA-8E0D-B250-B31E-4AA68BA7D014}"/>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87E5E9A3-5B8C-CBB5-88F6-FB4E956A66F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37C855E-F70E-F97A-5061-29D00BA113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FEBE381E-3397-D2E2-45A9-C6F7EAF78AC9}"/>
              </a:ext>
            </a:extLst>
          </p:cNvPr>
          <p:cNvSpPr>
            <a:spLocks noGrp="1"/>
          </p:cNvSpPr>
          <p:nvPr>
            <p:ph type="title"/>
          </p:nvPr>
        </p:nvSpPr>
        <p:spPr>
          <a:xfrm>
            <a:off x="484417" y="502853"/>
            <a:ext cx="9234617" cy="712728"/>
          </a:xfrm>
        </p:spPr>
        <p:txBody>
          <a:bodyPr>
            <a:normAutofit/>
          </a:bodyPr>
          <a:lstStyle/>
          <a:p>
            <a:r>
              <a:rPr lang="de-DE" dirty="0"/>
              <a:t>NTM Wind Field Simulations</a:t>
            </a:r>
          </a:p>
        </p:txBody>
      </p:sp>
      <p:cxnSp>
        <p:nvCxnSpPr>
          <p:cNvPr id="6" name="Straight Connector 5">
            <a:extLst>
              <a:ext uri="{FF2B5EF4-FFF2-40B4-BE49-F238E27FC236}">
                <a16:creationId xmlns:a16="http://schemas.microsoft.com/office/drawing/2014/main" id="{8873AD17-49A9-1372-BEA3-994BB76CBDE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847EB12-DC77-5E60-9557-9A514B7BFFA7}"/>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7" name="Slide Number Placeholder 5">
            <a:extLst>
              <a:ext uri="{FF2B5EF4-FFF2-40B4-BE49-F238E27FC236}">
                <a16:creationId xmlns:a16="http://schemas.microsoft.com/office/drawing/2014/main" id="{CD1333B3-246E-8FFB-CD26-3065E66C1A6E}"/>
              </a:ext>
            </a:extLst>
          </p:cNvPr>
          <p:cNvSpPr txBox="1">
            <a:spLocks/>
          </p:cNvSpPr>
          <p:nvPr/>
        </p:nvSpPr>
        <p:spPr>
          <a:xfrm>
            <a:off x="1833304" y="6538183"/>
            <a:ext cx="2872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3F6232-4F06-48BA-8F69-BF531F607829}" type="slidenum">
              <a:rPr lang="en-GB" sz="1400" smtClean="0">
                <a:solidFill>
                  <a:schemeClr val="bg1"/>
                </a:solidFill>
              </a:rPr>
              <a:pPr/>
              <a:t>37</a:t>
            </a:fld>
            <a:endParaRPr lang="en-GB" sz="1400" dirty="0">
              <a:solidFill>
                <a:schemeClr val="bg1"/>
              </a:solidFill>
            </a:endParaRPr>
          </a:p>
        </p:txBody>
      </p:sp>
      <p:sp>
        <p:nvSpPr>
          <p:cNvPr id="12" name="TextBox 11">
            <a:extLst>
              <a:ext uri="{FF2B5EF4-FFF2-40B4-BE49-F238E27FC236}">
                <a16:creationId xmlns:a16="http://schemas.microsoft.com/office/drawing/2014/main" id="{E33D3E73-B3DF-D036-6AB5-EF7CB967784F}"/>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15" name="TextBox 14">
            <a:extLst>
              <a:ext uri="{FF2B5EF4-FFF2-40B4-BE49-F238E27FC236}">
                <a16:creationId xmlns:a16="http://schemas.microsoft.com/office/drawing/2014/main" id="{64980693-17E3-07B0-3F4E-209D5155987E}"/>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Md Aman</a:t>
            </a:r>
          </a:p>
        </p:txBody>
      </p:sp>
      <p:sp>
        <p:nvSpPr>
          <p:cNvPr id="17" name="Content Placeholder 16">
            <a:extLst>
              <a:ext uri="{FF2B5EF4-FFF2-40B4-BE49-F238E27FC236}">
                <a16:creationId xmlns:a16="http://schemas.microsoft.com/office/drawing/2014/main" id="{8261A320-DEA8-E189-CE7C-4B364A7613B1}"/>
              </a:ext>
            </a:extLst>
          </p:cNvPr>
          <p:cNvSpPr>
            <a:spLocks noGrp="1"/>
          </p:cNvSpPr>
          <p:nvPr>
            <p:ph idx="1"/>
          </p:nvPr>
        </p:nvSpPr>
        <p:spPr>
          <a:xfrm>
            <a:off x="484417" y="1401679"/>
            <a:ext cx="4749219" cy="319818"/>
          </a:xfrm>
        </p:spPr>
        <p:txBody>
          <a:bodyPr>
            <a:normAutofit lnSpcReduction="10000"/>
          </a:bodyPr>
          <a:lstStyle/>
          <a:p>
            <a:r>
              <a:rPr lang="en-US" sz="1800" dirty="0"/>
              <a:t>Simulations at different Wind Speed in NTM</a:t>
            </a:r>
          </a:p>
        </p:txBody>
      </p:sp>
      <p:pic>
        <p:nvPicPr>
          <p:cNvPr id="20" name="Picture 19" descr="A screenshot of a computer&#10;&#10;AI-generated content may be incorrect.">
            <a:extLst>
              <a:ext uri="{FF2B5EF4-FFF2-40B4-BE49-F238E27FC236}">
                <a16:creationId xmlns:a16="http://schemas.microsoft.com/office/drawing/2014/main" id="{00EED0D9-44AF-DDA4-F750-066ACF794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1" y="1759629"/>
            <a:ext cx="4309404" cy="4617461"/>
          </a:xfrm>
          <a:prstGeom prst="rect">
            <a:avLst/>
          </a:prstGeom>
        </p:spPr>
      </p:pic>
      <p:pic>
        <p:nvPicPr>
          <p:cNvPr id="22" name="Picture 21" descr="A graph of a graph&#10;&#10;AI-generated content may be incorrect.">
            <a:extLst>
              <a:ext uri="{FF2B5EF4-FFF2-40B4-BE49-F238E27FC236}">
                <a16:creationId xmlns:a16="http://schemas.microsoft.com/office/drawing/2014/main" id="{E1BC58DE-1392-DE5D-07C6-8E79F15E5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3223" y="1239243"/>
            <a:ext cx="6497037" cy="1706355"/>
          </a:xfrm>
          <a:prstGeom prst="rect">
            <a:avLst/>
          </a:prstGeom>
        </p:spPr>
      </p:pic>
      <p:pic>
        <p:nvPicPr>
          <p:cNvPr id="24" name="Picture 23" descr="A graph of a graph&#10;&#10;AI-generated content may be incorrect.">
            <a:extLst>
              <a:ext uri="{FF2B5EF4-FFF2-40B4-BE49-F238E27FC236}">
                <a16:creationId xmlns:a16="http://schemas.microsoft.com/office/drawing/2014/main" id="{8F5CDB8B-E583-D9F4-C67E-C44BB51BA8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3223" y="3037044"/>
            <a:ext cx="6497037" cy="1602053"/>
          </a:xfrm>
          <a:prstGeom prst="rect">
            <a:avLst/>
          </a:prstGeom>
        </p:spPr>
      </p:pic>
      <p:pic>
        <p:nvPicPr>
          <p:cNvPr id="31" name="Picture 30" descr="A screenshot of a graph&#10;&#10;AI-generated content may be incorrect.">
            <a:extLst>
              <a:ext uri="{FF2B5EF4-FFF2-40B4-BE49-F238E27FC236}">
                <a16:creationId xmlns:a16="http://schemas.microsoft.com/office/drawing/2014/main" id="{79AF6BE7-DD9D-783B-D990-BA932B1779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0970" y="4749397"/>
            <a:ext cx="6489290" cy="1767376"/>
          </a:xfrm>
          <a:prstGeom prst="rect">
            <a:avLst/>
          </a:prstGeom>
        </p:spPr>
      </p:pic>
      <p:sp>
        <p:nvSpPr>
          <p:cNvPr id="4" name="TextBox 3">
            <a:extLst>
              <a:ext uri="{FF2B5EF4-FFF2-40B4-BE49-F238E27FC236}">
                <a16:creationId xmlns:a16="http://schemas.microsoft.com/office/drawing/2014/main" id="{E801566D-ACF1-03FD-F331-40F472D66F80}"/>
              </a:ext>
            </a:extLst>
          </p:cNvPr>
          <p:cNvSpPr txBox="1"/>
          <p:nvPr/>
        </p:nvSpPr>
        <p:spPr>
          <a:xfrm>
            <a:off x="5777854" y="1223329"/>
            <a:ext cx="1847353" cy="369332"/>
          </a:xfrm>
          <a:prstGeom prst="rect">
            <a:avLst/>
          </a:prstGeom>
          <a:noFill/>
        </p:spPr>
        <p:txBody>
          <a:bodyPr wrap="square" rtlCol="0">
            <a:spAutoFit/>
          </a:bodyPr>
          <a:lstStyle/>
          <a:p>
            <a:r>
              <a:rPr lang="en-GB" dirty="0"/>
              <a:t>4.0 m/s</a:t>
            </a:r>
          </a:p>
        </p:txBody>
      </p:sp>
      <p:sp>
        <p:nvSpPr>
          <p:cNvPr id="5" name="TextBox 4">
            <a:extLst>
              <a:ext uri="{FF2B5EF4-FFF2-40B4-BE49-F238E27FC236}">
                <a16:creationId xmlns:a16="http://schemas.microsoft.com/office/drawing/2014/main" id="{A2144F9D-1314-ABED-FA1E-0C46E97D74A5}"/>
              </a:ext>
            </a:extLst>
          </p:cNvPr>
          <p:cNvSpPr txBox="1"/>
          <p:nvPr/>
        </p:nvSpPr>
        <p:spPr>
          <a:xfrm>
            <a:off x="5853262" y="3097065"/>
            <a:ext cx="1847353" cy="369332"/>
          </a:xfrm>
          <a:prstGeom prst="rect">
            <a:avLst/>
          </a:prstGeom>
          <a:noFill/>
        </p:spPr>
        <p:txBody>
          <a:bodyPr wrap="square" rtlCol="0">
            <a:spAutoFit/>
          </a:bodyPr>
          <a:lstStyle/>
          <a:p>
            <a:r>
              <a:rPr lang="en-GB" dirty="0"/>
              <a:t>8.64 m/s</a:t>
            </a:r>
          </a:p>
        </p:txBody>
      </p:sp>
      <p:sp>
        <p:nvSpPr>
          <p:cNvPr id="8" name="TextBox 7">
            <a:extLst>
              <a:ext uri="{FF2B5EF4-FFF2-40B4-BE49-F238E27FC236}">
                <a16:creationId xmlns:a16="http://schemas.microsoft.com/office/drawing/2014/main" id="{27904246-4462-A4DE-2FC8-429CBBAC0F72}"/>
              </a:ext>
            </a:extLst>
          </p:cNvPr>
          <p:cNvSpPr txBox="1"/>
          <p:nvPr/>
        </p:nvSpPr>
        <p:spPr>
          <a:xfrm>
            <a:off x="5853261" y="4815914"/>
            <a:ext cx="1847353" cy="369332"/>
          </a:xfrm>
          <a:prstGeom prst="rect">
            <a:avLst/>
          </a:prstGeom>
          <a:noFill/>
        </p:spPr>
        <p:txBody>
          <a:bodyPr wrap="square" rtlCol="0">
            <a:spAutoFit/>
          </a:bodyPr>
          <a:lstStyle/>
          <a:p>
            <a:r>
              <a:rPr lang="en-GB" dirty="0"/>
              <a:t>28.0 m/s</a:t>
            </a:r>
          </a:p>
        </p:txBody>
      </p:sp>
    </p:spTree>
    <p:extLst>
      <p:ext uri="{BB962C8B-B14F-4D97-AF65-F5344CB8AC3E}">
        <p14:creationId xmlns:p14="http://schemas.microsoft.com/office/powerpoint/2010/main" val="1694977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BFE37-32D7-7F93-7630-4CB1CC91CD41}"/>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35EF1DBB-5A6B-C6E9-19EB-F90777E380D4}"/>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29F7CBFC-8C83-ACDE-BE7B-A39D8BF47062}"/>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CE499409-643D-397E-F198-2CFF1F4F30D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44D86EC3-40C1-14DB-8B1D-F3C409C1BF4B}"/>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2D19310E-E6A0-93A8-7C27-4C981A5D66E4}"/>
              </a:ext>
            </a:extLst>
          </p:cNvPr>
          <p:cNvSpPr>
            <a:spLocks noGrp="1"/>
          </p:cNvSpPr>
          <p:nvPr>
            <p:ph type="title"/>
          </p:nvPr>
        </p:nvSpPr>
        <p:spPr>
          <a:xfrm>
            <a:off x="484417" y="502853"/>
            <a:ext cx="9234617" cy="712728"/>
          </a:xfrm>
        </p:spPr>
        <p:txBody>
          <a:bodyPr>
            <a:normAutofit/>
          </a:bodyPr>
          <a:lstStyle/>
          <a:p>
            <a:r>
              <a:rPr lang="de-DE" dirty="0"/>
              <a:t>Power Curve for NTM</a:t>
            </a:r>
          </a:p>
        </p:txBody>
      </p:sp>
      <p:cxnSp>
        <p:nvCxnSpPr>
          <p:cNvPr id="6" name="Straight Connector 5">
            <a:extLst>
              <a:ext uri="{FF2B5EF4-FFF2-40B4-BE49-F238E27FC236}">
                <a16:creationId xmlns:a16="http://schemas.microsoft.com/office/drawing/2014/main" id="{C4494294-6D7E-ED2C-C459-38319612DA26}"/>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1C86E23-B8CF-6654-91B0-E6FDE7979B35}"/>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7" name="Slide Number Placeholder 5">
            <a:extLst>
              <a:ext uri="{FF2B5EF4-FFF2-40B4-BE49-F238E27FC236}">
                <a16:creationId xmlns:a16="http://schemas.microsoft.com/office/drawing/2014/main" id="{72604F71-CB4C-1B07-6F52-115242714810}"/>
              </a:ext>
            </a:extLst>
          </p:cNvPr>
          <p:cNvSpPr txBox="1">
            <a:spLocks/>
          </p:cNvSpPr>
          <p:nvPr/>
        </p:nvSpPr>
        <p:spPr>
          <a:xfrm>
            <a:off x="1833304" y="6538183"/>
            <a:ext cx="2872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3F6232-4F06-48BA-8F69-BF531F607829}" type="slidenum">
              <a:rPr lang="en-GB" sz="1400" smtClean="0">
                <a:solidFill>
                  <a:schemeClr val="bg1"/>
                </a:solidFill>
              </a:rPr>
              <a:pPr/>
              <a:t>38</a:t>
            </a:fld>
            <a:endParaRPr lang="en-GB" sz="1400" dirty="0">
              <a:solidFill>
                <a:schemeClr val="bg1"/>
              </a:solidFill>
            </a:endParaRPr>
          </a:p>
        </p:txBody>
      </p:sp>
      <p:sp>
        <p:nvSpPr>
          <p:cNvPr id="12" name="TextBox 11">
            <a:extLst>
              <a:ext uri="{FF2B5EF4-FFF2-40B4-BE49-F238E27FC236}">
                <a16:creationId xmlns:a16="http://schemas.microsoft.com/office/drawing/2014/main" id="{FBA49710-96B7-972C-EB6C-678ADDE3159E}"/>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15" name="TextBox 14">
            <a:extLst>
              <a:ext uri="{FF2B5EF4-FFF2-40B4-BE49-F238E27FC236}">
                <a16:creationId xmlns:a16="http://schemas.microsoft.com/office/drawing/2014/main" id="{0595BC04-5C91-468E-CE1A-38B426C87F2E}"/>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Md Aman</a:t>
            </a:r>
          </a:p>
        </p:txBody>
      </p:sp>
      <p:sp>
        <p:nvSpPr>
          <p:cNvPr id="17" name="Content Placeholder 16">
            <a:extLst>
              <a:ext uri="{FF2B5EF4-FFF2-40B4-BE49-F238E27FC236}">
                <a16:creationId xmlns:a16="http://schemas.microsoft.com/office/drawing/2014/main" id="{564EA42A-BB49-E8A1-89FD-47BF850E24C2}"/>
              </a:ext>
            </a:extLst>
          </p:cNvPr>
          <p:cNvSpPr>
            <a:spLocks noGrp="1"/>
          </p:cNvSpPr>
          <p:nvPr>
            <p:ph idx="1"/>
          </p:nvPr>
        </p:nvSpPr>
        <p:spPr>
          <a:xfrm>
            <a:off x="484417" y="1401679"/>
            <a:ext cx="4749219" cy="319818"/>
          </a:xfrm>
        </p:spPr>
        <p:txBody>
          <a:bodyPr>
            <a:normAutofit fontScale="85000" lnSpcReduction="10000"/>
          </a:bodyPr>
          <a:lstStyle/>
          <a:p>
            <a:r>
              <a:rPr lang="en-US" sz="1800" dirty="0"/>
              <a:t>Simulations results at different Wind Speed in NTM</a:t>
            </a:r>
          </a:p>
        </p:txBody>
      </p:sp>
      <p:pic>
        <p:nvPicPr>
          <p:cNvPr id="14" name="Picture 13" descr="A graph with a line&#10;&#10;AI-generated content may be incorrect.">
            <a:extLst>
              <a:ext uri="{FF2B5EF4-FFF2-40B4-BE49-F238E27FC236}">
                <a16:creationId xmlns:a16="http://schemas.microsoft.com/office/drawing/2014/main" id="{2FBC8195-0C9E-2419-71FE-5678D79BF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304" y="1907595"/>
            <a:ext cx="7885730" cy="4342269"/>
          </a:xfrm>
          <a:prstGeom prst="rect">
            <a:avLst/>
          </a:prstGeom>
        </p:spPr>
      </p:pic>
    </p:spTree>
    <p:extLst>
      <p:ext uri="{BB962C8B-B14F-4D97-AF65-F5344CB8AC3E}">
        <p14:creationId xmlns:p14="http://schemas.microsoft.com/office/powerpoint/2010/main" val="3417844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E8FF8-26DF-DC06-1B1F-F4D35D45F9CD}"/>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92FA550B-EB6E-3B35-199D-08961285DE1F}"/>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59242A21-7A46-18F7-EA7C-13BC6DD60667}"/>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F4AA6590-F0D8-22DD-ED57-A88257127BEA}"/>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0F413404-13D4-6412-411C-C04E3A756749}"/>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55ABF8E1-3494-A528-5776-6ABC9D4B3E62}"/>
              </a:ext>
            </a:extLst>
          </p:cNvPr>
          <p:cNvSpPr>
            <a:spLocks noGrp="1"/>
          </p:cNvSpPr>
          <p:nvPr>
            <p:ph type="title"/>
          </p:nvPr>
        </p:nvSpPr>
        <p:spPr>
          <a:xfrm>
            <a:off x="484417" y="502853"/>
            <a:ext cx="5779223" cy="712728"/>
          </a:xfrm>
        </p:spPr>
        <p:txBody>
          <a:bodyPr>
            <a:normAutofit/>
          </a:bodyPr>
          <a:lstStyle/>
          <a:p>
            <a:r>
              <a:rPr lang="en-US" dirty="0" err="1"/>
              <a:t>MExtremes</a:t>
            </a:r>
            <a:endParaRPr lang="de-DE" dirty="0">
              <a:solidFill>
                <a:srgbClr val="FF0000"/>
              </a:solidFill>
            </a:endParaRPr>
          </a:p>
        </p:txBody>
      </p:sp>
      <p:cxnSp>
        <p:nvCxnSpPr>
          <p:cNvPr id="6" name="Straight Connector 5">
            <a:extLst>
              <a:ext uri="{FF2B5EF4-FFF2-40B4-BE49-F238E27FC236}">
                <a16:creationId xmlns:a16="http://schemas.microsoft.com/office/drawing/2014/main" id="{9CB54AB6-8A88-1136-3EFD-86057EF72137}"/>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8B79BB5-F40F-1D1D-0CD5-F61223D41496}"/>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14" name="Slide Number Placeholder 5">
            <a:extLst>
              <a:ext uri="{FF2B5EF4-FFF2-40B4-BE49-F238E27FC236}">
                <a16:creationId xmlns:a16="http://schemas.microsoft.com/office/drawing/2014/main" id="{65BA4BB8-3F22-F9EA-D25E-727719E5DF0D}"/>
              </a:ext>
            </a:extLst>
          </p:cNvPr>
          <p:cNvSpPr txBox="1">
            <a:spLocks/>
          </p:cNvSpPr>
          <p:nvPr/>
        </p:nvSpPr>
        <p:spPr>
          <a:xfrm>
            <a:off x="1833304" y="6515527"/>
            <a:ext cx="28721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3F6232-4F06-48BA-8F69-BF531F607829}" type="slidenum">
              <a:rPr lang="en-GB" sz="1400" smtClean="0">
                <a:solidFill>
                  <a:schemeClr val="bg1"/>
                </a:solidFill>
              </a:rPr>
              <a:pPr/>
              <a:t>39</a:t>
            </a:fld>
            <a:endParaRPr lang="en-GB" sz="1400" dirty="0">
              <a:solidFill>
                <a:schemeClr val="bg1"/>
              </a:solidFill>
            </a:endParaRPr>
          </a:p>
        </p:txBody>
      </p:sp>
      <p:sp>
        <p:nvSpPr>
          <p:cNvPr id="16" name="TextBox 15">
            <a:extLst>
              <a:ext uri="{FF2B5EF4-FFF2-40B4-BE49-F238E27FC236}">
                <a16:creationId xmlns:a16="http://schemas.microsoft.com/office/drawing/2014/main" id="{7188BC5F-AD6B-0BFD-8145-2C691A0D105E}"/>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5" name="TextBox 4">
            <a:extLst>
              <a:ext uri="{FF2B5EF4-FFF2-40B4-BE49-F238E27FC236}">
                <a16:creationId xmlns:a16="http://schemas.microsoft.com/office/drawing/2014/main" id="{A713FA3F-BE9A-5B29-6E7F-D8470A01BA5E}"/>
              </a:ext>
            </a:extLst>
          </p:cNvPr>
          <p:cNvSpPr txBox="1"/>
          <p:nvPr/>
        </p:nvSpPr>
        <p:spPr>
          <a:xfrm>
            <a:off x="484417" y="1361136"/>
            <a:ext cx="10671263" cy="646331"/>
          </a:xfrm>
          <a:prstGeom prst="rect">
            <a:avLst/>
          </a:prstGeom>
          <a:noFill/>
        </p:spPr>
        <p:txBody>
          <a:bodyPr wrap="square" rtlCol="0">
            <a:spAutoFit/>
          </a:bodyPr>
          <a:lstStyle/>
          <a:p>
            <a:r>
              <a:rPr lang="en-US" b="1" dirty="0" err="1"/>
              <a:t>MExtremes</a:t>
            </a:r>
            <a:r>
              <a:rPr lang="en-US" b="1" dirty="0"/>
              <a:t> = </a:t>
            </a:r>
            <a:r>
              <a:rPr lang="en-US" b="1" dirty="0" err="1"/>
              <a:t>Matlab</a:t>
            </a:r>
            <a:r>
              <a:rPr lang="en-US" b="1" dirty="0"/>
              <a:t> tool for calculating load extremes</a:t>
            </a:r>
            <a:r>
              <a:rPr lang="en-US" dirty="0"/>
              <a:t> (maximum/minimum values) from wind turbine simulations like </a:t>
            </a:r>
            <a:r>
              <a:rPr lang="en-US" b="1" dirty="0" err="1"/>
              <a:t>OpenFAST</a:t>
            </a:r>
            <a:r>
              <a:rPr lang="en-US" dirty="0"/>
              <a:t>.</a:t>
            </a:r>
          </a:p>
        </p:txBody>
      </p:sp>
      <p:sp>
        <p:nvSpPr>
          <p:cNvPr id="19" name="TextBox 18">
            <a:extLst>
              <a:ext uri="{FF2B5EF4-FFF2-40B4-BE49-F238E27FC236}">
                <a16:creationId xmlns:a16="http://schemas.microsoft.com/office/drawing/2014/main" id="{2870835F-6612-84A3-817B-2E98DAC9D1EF}"/>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Md Aman</a:t>
            </a:r>
          </a:p>
        </p:txBody>
      </p:sp>
      <p:graphicFrame>
        <p:nvGraphicFramePr>
          <p:cNvPr id="8" name="Diagram 7">
            <a:extLst>
              <a:ext uri="{FF2B5EF4-FFF2-40B4-BE49-F238E27FC236}">
                <a16:creationId xmlns:a16="http://schemas.microsoft.com/office/drawing/2014/main" id="{E759A349-AF63-F6F4-7B6E-F0297F85AD22}"/>
              </a:ext>
            </a:extLst>
          </p:cNvPr>
          <p:cNvGraphicFramePr/>
          <p:nvPr>
            <p:extLst>
              <p:ext uri="{D42A27DB-BD31-4B8C-83A1-F6EECF244321}">
                <p14:modId xmlns:p14="http://schemas.microsoft.com/office/powerpoint/2010/main" val="3554866655"/>
              </p:ext>
            </p:extLst>
          </p:nvPr>
        </p:nvGraphicFramePr>
        <p:xfrm>
          <a:off x="692763" y="2028875"/>
          <a:ext cx="10860140" cy="414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rrow: Up 2">
            <a:extLst>
              <a:ext uri="{FF2B5EF4-FFF2-40B4-BE49-F238E27FC236}">
                <a16:creationId xmlns:a16="http://schemas.microsoft.com/office/drawing/2014/main" id="{9B9D97D0-0830-1744-4D76-9840AB124869}"/>
              </a:ext>
            </a:extLst>
          </p:cNvPr>
          <p:cNvSpPr/>
          <p:nvPr/>
        </p:nvSpPr>
        <p:spPr>
          <a:xfrm rot="18789375">
            <a:off x="2897958" y="3505397"/>
            <a:ext cx="543138" cy="1195221"/>
          </a:xfrm>
          <a:prstGeom prst="upArrow">
            <a:avLst/>
          </a:prstGeom>
          <a:solidFill>
            <a:srgbClr val="AAB6C1"/>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114074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893F6D-288A-550A-C796-008FEA91A947}"/>
              </a:ext>
            </a:extLst>
          </p:cNvPr>
          <p:cNvSpPr>
            <a:spLocks noGrp="1"/>
          </p:cNvSpPr>
          <p:nvPr>
            <p:ph type="title"/>
          </p:nvPr>
        </p:nvSpPr>
        <p:spPr/>
        <p:txBody>
          <a:bodyPr/>
          <a:lstStyle/>
          <a:p>
            <a:r>
              <a:rPr lang="de-DE" dirty="0"/>
              <a:t>1. Looking out for our mates</a:t>
            </a:r>
            <a:endParaRPr lang="en-GB" dirty="0"/>
          </a:p>
        </p:txBody>
      </p:sp>
      <p:sp>
        <p:nvSpPr>
          <p:cNvPr id="14" name="Textplatzhalter 13">
            <a:extLst>
              <a:ext uri="{FF2B5EF4-FFF2-40B4-BE49-F238E27FC236}">
                <a16:creationId xmlns:a16="http://schemas.microsoft.com/office/drawing/2014/main" id="{74941C66-F67D-47E9-8D08-622A52F2EA14}"/>
              </a:ext>
            </a:extLst>
          </p:cNvPr>
          <p:cNvSpPr>
            <a:spLocks noGrp="1"/>
          </p:cNvSpPr>
          <p:nvPr>
            <p:ph type="body" sz="quarter" idx="18"/>
          </p:nvPr>
        </p:nvSpPr>
        <p:spPr/>
        <p:txBody>
          <a:bodyPr/>
          <a:lstStyle/>
          <a:p>
            <a:r>
              <a:rPr lang="en-GB" dirty="0" err="1"/>
              <a:t>Bakhtyar</a:t>
            </a:r>
            <a:r>
              <a:rPr lang="en-GB" dirty="0"/>
              <a:t> Karim</a:t>
            </a:r>
          </a:p>
        </p:txBody>
      </p:sp>
      <p:sp>
        <p:nvSpPr>
          <p:cNvPr id="2" name="Datumsplatzhalter 1">
            <a:extLst>
              <a:ext uri="{FF2B5EF4-FFF2-40B4-BE49-F238E27FC236}">
                <a16:creationId xmlns:a16="http://schemas.microsoft.com/office/drawing/2014/main" id="{E9FDD682-B40F-C5C9-1855-56A85BC15BC8}"/>
              </a:ext>
            </a:extLst>
          </p:cNvPr>
          <p:cNvSpPr>
            <a:spLocks noGrp="1"/>
          </p:cNvSpPr>
          <p:nvPr>
            <p:ph type="dt" sz="half" idx="19"/>
          </p:nvPr>
        </p:nvSpPr>
        <p:spPr/>
        <p:txBody>
          <a:bodyPr/>
          <a:lstStyle/>
          <a:p>
            <a:fld id="{2D1EE79A-E6D4-4691-9116-935A2AA336A9}" type="datetime1">
              <a:rPr lang="en-GB" smtClean="0"/>
              <a:t>03/11/2025</a:t>
            </a:fld>
            <a:endParaRPr lang="en-GB"/>
          </a:p>
        </p:txBody>
      </p:sp>
      <p:sp>
        <p:nvSpPr>
          <p:cNvPr id="3" name="Fußzeilenplatzhalter 2">
            <a:extLst>
              <a:ext uri="{FF2B5EF4-FFF2-40B4-BE49-F238E27FC236}">
                <a16:creationId xmlns:a16="http://schemas.microsoft.com/office/drawing/2014/main" id="{D668328F-481A-A412-4E89-23ACFE133DF4}"/>
              </a:ext>
            </a:extLst>
          </p:cNvPr>
          <p:cNvSpPr>
            <a:spLocks noGrp="1"/>
          </p:cNvSpPr>
          <p:nvPr>
            <p:ph type="ftr" sz="quarter" idx="20"/>
          </p:nvPr>
        </p:nvSpPr>
        <p:spPr/>
        <p:txBody>
          <a:bodyPr/>
          <a:lstStyle/>
          <a:p>
            <a:r>
              <a:rPr lang="en-GB" dirty="0"/>
              <a:t>Management Team PM/ Optimus Syria</a:t>
            </a:r>
          </a:p>
        </p:txBody>
      </p:sp>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t>4</a:t>
            </a:fld>
            <a:endParaRPr lang="en-GB"/>
          </a:p>
        </p:txBody>
      </p:sp>
      <p:sp>
        <p:nvSpPr>
          <p:cNvPr id="10" name="Inhaltsplatzhalter 2">
            <a:extLst>
              <a:ext uri="{FF2B5EF4-FFF2-40B4-BE49-F238E27FC236}">
                <a16:creationId xmlns:a16="http://schemas.microsoft.com/office/drawing/2014/main" id="{711AAC40-D4A5-6AC8-BE73-CD4035EA05F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sp>
        <p:nvSpPr>
          <p:cNvPr id="6" name="Google Shape;92;p14">
            <a:extLst>
              <a:ext uri="{FF2B5EF4-FFF2-40B4-BE49-F238E27FC236}">
                <a16:creationId xmlns:a16="http://schemas.microsoft.com/office/drawing/2014/main" id="{C345B7AB-1A06-8969-F323-53DAA8A3B691}"/>
              </a:ext>
            </a:extLst>
          </p:cNvPr>
          <p:cNvSpPr txBox="1"/>
          <p:nvPr/>
        </p:nvSpPr>
        <p:spPr>
          <a:xfrm>
            <a:off x="838200" y="2110708"/>
            <a:ext cx="5286375" cy="886397"/>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b="0" i="0" u="none" strike="noStrike" cap="none" dirty="0">
                <a:solidFill>
                  <a:srgbClr val="333333"/>
                </a:solidFill>
                <a:latin typeface="+mj-lt"/>
                <a:ea typeface="Lato"/>
                <a:cs typeface="Lato"/>
                <a:sym typeface="Lato"/>
              </a:rPr>
              <a:t>We've heard you. We know some teams are under immense pressure and feeling the strain of delays.</a:t>
            </a:r>
            <a:endParaRPr sz="2400" dirty="0">
              <a:latin typeface="+mj-lt"/>
            </a:endParaRPr>
          </a:p>
        </p:txBody>
      </p:sp>
      <p:sp>
        <p:nvSpPr>
          <p:cNvPr id="9" name="Google Shape;93;p14">
            <a:extLst>
              <a:ext uri="{FF2B5EF4-FFF2-40B4-BE49-F238E27FC236}">
                <a16:creationId xmlns:a16="http://schemas.microsoft.com/office/drawing/2014/main" id="{C08F42D4-CA56-FDC3-B8B2-829E09209835}"/>
              </a:ext>
            </a:extLst>
          </p:cNvPr>
          <p:cNvSpPr txBox="1"/>
          <p:nvPr/>
        </p:nvSpPr>
        <p:spPr>
          <a:xfrm>
            <a:off x="838200" y="3114897"/>
            <a:ext cx="5286375" cy="886397"/>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b="0" i="0" u="none" strike="noStrike" cap="none" dirty="0">
                <a:solidFill>
                  <a:srgbClr val="333333"/>
                </a:solidFill>
                <a:latin typeface="+mj-lt"/>
                <a:ea typeface="Lato"/>
                <a:cs typeface="Lato"/>
                <a:sym typeface="Lato"/>
              </a:rPr>
              <a:t>Our first and most important job last week was to connect, listen, and recommit our support.</a:t>
            </a:r>
            <a:endParaRPr sz="2400" dirty="0">
              <a:latin typeface="+mj-lt"/>
            </a:endParaRPr>
          </a:p>
        </p:txBody>
      </p:sp>
      <p:sp>
        <p:nvSpPr>
          <p:cNvPr id="11" name="Google Shape;94;p14">
            <a:extLst>
              <a:ext uri="{FF2B5EF4-FFF2-40B4-BE49-F238E27FC236}">
                <a16:creationId xmlns:a16="http://schemas.microsoft.com/office/drawing/2014/main" id="{5A11EB58-E130-ECB2-69A9-34A3EDB02F96}"/>
              </a:ext>
            </a:extLst>
          </p:cNvPr>
          <p:cNvSpPr txBox="1"/>
          <p:nvPr/>
        </p:nvSpPr>
        <p:spPr>
          <a:xfrm>
            <a:off x="809625" y="4154106"/>
            <a:ext cx="5286375" cy="886397"/>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b="1" i="0" u="none" strike="noStrike" cap="none" dirty="0">
                <a:solidFill>
                  <a:srgbClr val="0070C0"/>
                </a:solidFill>
                <a:latin typeface="+mj-lt"/>
                <a:ea typeface="Lato"/>
                <a:cs typeface="Lato"/>
                <a:sym typeface="Lato"/>
              </a:rPr>
              <a:t>We're actively working to balance the load and clear roadblocks. You are not in this alone.</a:t>
            </a:r>
            <a:endParaRPr sz="2400" dirty="0">
              <a:solidFill>
                <a:srgbClr val="0070C0"/>
              </a:solidFill>
              <a:latin typeface="+mj-lt"/>
            </a:endParaRPr>
          </a:p>
        </p:txBody>
      </p:sp>
      <p:pic>
        <p:nvPicPr>
          <p:cNvPr id="20" name="Picture 19" descr="A group of people standing in a parking lot&#10;&#10;AI-generated content may be incorrect.">
            <a:extLst>
              <a:ext uri="{FF2B5EF4-FFF2-40B4-BE49-F238E27FC236}">
                <a16:creationId xmlns:a16="http://schemas.microsoft.com/office/drawing/2014/main" id="{7FBD0B73-BEA7-42CA-A75D-F177DA6C67A3}"/>
              </a:ext>
            </a:extLst>
          </p:cNvPr>
          <p:cNvPicPr>
            <a:picLocks noChangeAspect="1"/>
          </p:cNvPicPr>
          <p:nvPr/>
        </p:nvPicPr>
        <p:blipFill>
          <a:blip r:embed="rId2">
            <a:extLst>
              <a:ext uri="{28A0092B-C50C-407E-A947-70E740481C1C}">
                <a14:useLocalDpi xmlns:a14="http://schemas.microsoft.com/office/drawing/2010/main" val="0"/>
              </a:ext>
            </a:extLst>
          </a:blip>
          <a:srcRect l="14894"/>
          <a:stretch>
            <a:fillRect/>
          </a:stretch>
        </p:blipFill>
        <p:spPr>
          <a:xfrm>
            <a:off x="6541410" y="1590437"/>
            <a:ext cx="4812390" cy="4240941"/>
          </a:xfrm>
          <a:prstGeom prst="rect">
            <a:avLst/>
          </a:prstGeom>
        </p:spPr>
      </p:pic>
    </p:spTree>
    <p:extLst>
      <p:ext uri="{BB962C8B-B14F-4D97-AF65-F5344CB8AC3E}">
        <p14:creationId xmlns:p14="http://schemas.microsoft.com/office/powerpoint/2010/main" val="2953850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B0BD9-DCF0-C18F-CBB5-2240AFCB3A0A}"/>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B159757D-E8D1-CE00-CF03-A7F07B52089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D42583EF-B99F-25C0-6636-4C358972E861}"/>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EA481050-6497-E015-F00B-773A67097377}"/>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9AE3724C-C897-174D-25D3-46EBDC40CF0B}"/>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A4D55267-15EC-67CF-04F5-6580CA3F50AE}"/>
              </a:ext>
            </a:extLst>
          </p:cNvPr>
          <p:cNvSpPr>
            <a:spLocks noGrp="1"/>
          </p:cNvSpPr>
          <p:nvPr>
            <p:ph type="title"/>
          </p:nvPr>
        </p:nvSpPr>
        <p:spPr>
          <a:xfrm>
            <a:off x="484417" y="502853"/>
            <a:ext cx="10869383" cy="712728"/>
          </a:xfrm>
        </p:spPr>
        <p:txBody>
          <a:bodyPr>
            <a:normAutofit/>
          </a:bodyPr>
          <a:lstStyle/>
          <a:p>
            <a:r>
              <a:rPr lang="en-US" dirty="0"/>
              <a:t>DLC 5.1</a:t>
            </a:r>
            <a:endParaRPr lang="de-DE" strike="sngStrike" dirty="0"/>
          </a:p>
        </p:txBody>
      </p:sp>
      <p:cxnSp>
        <p:nvCxnSpPr>
          <p:cNvPr id="6" name="Straight Connector 5">
            <a:extLst>
              <a:ext uri="{FF2B5EF4-FFF2-40B4-BE49-F238E27FC236}">
                <a16:creationId xmlns:a16="http://schemas.microsoft.com/office/drawing/2014/main" id="{27FC496C-7C4C-B904-0F4A-0008FCB82057}"/>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61EC4E4-F3C9-96A7-FF0E-5944B4943812}"/>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14" name="Slide Number Placeholder 5">
            <a:extLst>
              <a:ext uri="{FF2B5EF4-FFF2-40B4-BE49-F238E27FC236}">
                <a16:creationId xmlns:a16="http://schemas.microsoft.com/office/drawing/2014/main" id="{9A1B0BF1-DB42-C121-AE22-C67847C8C00B}"/>
              </a:ext>
            </a:extLst>
          </p:cNvPr>
          <p:cNvSpPr txBox="1">
            <a:spLocks/>
          </p:cNvSpPr>
          <p:nvPr/>
        </p:nvSpPr>
        <p:spPr>
          <a:xfrm>
            <a:off x="1833304" y="6559591"/>
            <a:ext cx="287215" cy="29840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3F6232-4F06-48BA-8F69-BF531F607829}" type="slidenum">
              <a:rPr lang="en-GB" sz="1400" smtClean="0">
                <a:solidFill>
                  <a:schemeClr val="bg1"/>
                </a:solidFill>
              </a:rPr>
              <a:pPr/>
              <a:t>40</a:t>
            </a:fld>
            <a:endParaRPr lang="en-GB" sz="1400" dirty="0">
              <a:solidFill>
                <a:schemeClr val="bg1"/>
              </a:solidFill>
            </a:endParaRPr>
          </a:p>
        </p:txBody>
      </p:sp>
      <p:sp>
        <p:nvSpPr>
          <p:cNvPr id="16" name="TextBox 15">
            <a:extLst>
              <a:ext uri="{FF2B5EF4-FFF2-40B4-BE49-F238E27FC236}">
                <a16:creationId xmlns:a16="http://schemas.microsoft.com/office/drawing/2014/main" id="{6CDD220A-BD95-30F8-877F-4F2054D7BA5E}"/>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7" name="TextBox 6">
            <a:extLst>
              <a:ext uri="{FF2B5EF4-FFF2-40B4-BE49-F238E27FC236}">
                <a16:creationId xmlns:a16="http://schemas.microsoft.com/office/drawing/2014/main" id="{0BECB964-B397-875A-D59A-1193BB7CEC1F}"/>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Md Aman</a:t>
            </a:r>
          </a:p>
        </p:txBody>
      </p:sp>
      <p:sp>
        <p:nvSpPr>
          <p:cNvPr id="4" name="TextBox 3">
            <a:extLst>
              <a:ext uri="{FF2B5EF4-FFF2-40B4-BE49-F238E27FC236}">
                <a16:creationId xmlns:a16="http://schemas.microsoft.com/office/drawing/2014/main" id="{1A7DA08F-37E0-4ACF-F07A-952FC450B700}"/>
              </a:ext>
            </a:extLst>
          </p:cNvPr>
          <p:cNvSpPr txBox="1"/>
          <p:nvPr/>
        </p:nvSpPr>
        <p:spPr>
          <a:xfrm>
            <a:off x="784449" y="1288366"/>
            <a:ext cx="10577052" cy="646331"/>
          </a:xfrm>
          <a:prstGeom prst="rect">
            <a:avLst/>
          </a:prstGeom>
          <a:noFill/>
        </p:spPr>
        <p:txBody>
          <a:bodyPr wrap="square">
            <a:spAutoFit/>
          </a:bodyPr>
          <a:lstStyle/>
          <a:p>
            <a:r>
              <a:rPr lang="en-US" dirty="0"/>
              <a:t>In </a:t>
            </a:r>
            <a:r>
              <a:rPr lang="en-US" b="1" dirty="0"/>
              <a:t>IEC 61400-1 (Ed. 4, 2019)</a:t>
            </a:r>
            <a:r>
              <a:rPr lang="en-US" dirty="0"/>
              <a:t>, </a:t>
            </a:r>
            <a:r>
              <a:rPr lang="en-US" b="1" dirty="0"/>
              <a:t>DLC 5.1</a:t>
            </a:r>
            <a:r>
              <a:rPr lang="en-US" dirty="0"/>
              <a:t> covers </a:t>
            </a:r>
            <a:r>
              <a:rPr lang="en-US" b="1" dirty="0"/>
              <a:t>“Emergency Brake during operation”.</a:t>
            </a:r>
            <a:br>
              <a:rPr lang="en-US" dirty="0"/>
            </a:br>
            <a:r>
              <a:rPr lang="en-US" dirty="0"/>
              <a:t>It’s one of the </a:t>
            </a:r>
            <a:r>
              <a:rPr lang="en-US" b="1" dirty="0"/>
              <a:t>ultimate load</a:t>
            </a:r>
            <a:r>
              <a:rPr lang="en-US" dirty="0"/>
              <a:t> cases, designed to check survival loads while Intense shut down.</a:t>
            </a:r>
          </a:p>
        </p:txBody>
      </p:sp>
      <p:graphicFrame>
        <p:nvGraphicFramePr>
          <p:cNvPr id="8" name="Table 7">
            <a:extLst>
              <a:ext uri="{FF2B5EF4-FFF2-40B4-BE49-F238E27FC236}">
                <a16:creationId xmlns:a16="http://schemas.microsoft.com/office/drawing/2014/main" id="{982C738F-19E5-3C8F-4131-98B1E52143E1}"/>
              </a:ext>
            </a:extLst>
          </p:cNvPr>
          <p:cNvGraphicFramePr>
            <a:graphicFrameLocks noGrp="1"/>
          </p:cNvGraphicFramePr>
          <p:nvPr>
            <p:extLst>
              <p:ext uri="{D42A27DB-BD31-4B8C-83A1-F6EECF244321}">
                <p14:modId xmlns:p14="http://schemas.microsoft.com/office/powerpoint/2010/main" val="4212267866"/>
              </p:ext>
            </p:extLst>
          </p:nvPr>
        </p:nvGraphicFramePr>
        <p:xfrm>
          <a:off x="1668300" y="3458694"/>
          <a:ext cx="9028195" cy="3018532"/>
        </p:xfrm>
        <a:graphic>
          <a:graphicData uri="http://schemas.openxmlformats.org/drawingml/2006/table">
            <a:tbl>
              <a:tblPr firstRow="1" bandRow="1">
                <a:tableStyleId>{5C22544A-7EE6-4342-B048-85BDC9FD1C3A}</a:tableStyleId>
              </a:tblPr>
              <a:tblGrid>
                <a:gridCol w="1737879">
                  <a:extLst>
                    <a:ext uri="{9D8B030D-6E8A-4147-A177-3AD203B41FA5}">
                      <a16:colId xmlns:a16="http://schemas.microsoft.com/office/drawing/2014/main" val="643763595"/>
                    </a:ext>
                  </a:extLst>
                </a:gridCol>
                <a:gridCol w="4805368">
                  <a:extLst>
                    <a:ext uri="{9D8B030D-6E8A-4147-A177-3AD203B41FA5}">
                      <a16:colId xmlns:a16="http://schemas.microsoft.com/office/drawing/2014/main" val="3207649125"/>
                    </a:ext>
                  </a:extLst>
                </a:gridCol>
                <a:gridCol w="2484948">
                  <a:extLst>
                    <a:ext uri="{9D8B030D-6E8A-4147-A177-3AD203B41FA5}">
                      <a16:colId xmlns:a16="http://schemas.microsoft.com/office/drawing/2014/main" val="2938193213"/>
                    </a:ext>
                  </a:extLst>
                </a:gridCol>
              </a:tblGrid>
              <a:tr h="520618">
                <a:tc>
                  <a:txBody>
                    <a:bodyPr/>
                    <a:lstStyle/>
                    <a:p>
                      <a:pPr>
                        <a:buNone/>
                      </a:pPr>
                      <a:r>
                        <a:rPr lang="en-US" dirty="0"/>
                        <a:t>Case</a:t>
                      </a:r>
                    </a:p>
                  </a:txBody>
                  <a:tcPr anchor="ctr"/>
                </a:tc>
                <a:tc>
                  <a:txBody>
                    <a:bodyPr/>
                    <a:lstStyle/>
                    <a:p>
                      <a:pPr>
                        <a:buNone/>
                      </a:pPr>
                      <a:r>
                        <a:rPr lang="en-US" dirty="0">
                          <a:solidFill>
                            <a:schemeClr val="tx1"/>
                          </a:solidFill>
                        </a:rPr>
                        <a:t>Turbine State</a:t>
                      </a:r>
                    </a:p>
                  </a:txBody>
                  <a:tcPr anchor="ctr"/>
                </a:tc>
                <a:tc>
                  <a:txBody>
                    <a:bodyPr/>
                    <a:lstStyle/>
                    <a:p>
                      <a:pPr>
                        <a:buNone/>
                      </a:pPr>
                      <a:r>
                        <a:rPr lang="en-US" dirty="0"/>
                        <a:t>Typical Wind Model</a:t>
                      </a:r>
                    </a:p>
                  </a:txBody>
                  <a:tcPr anchor="ctr"/>
                </a:tc>
                <a:extLst>
                  <a:ext uri="{0D108BD9-81ED-4DB2-BD59-A6C34878D82A}">
                    <a16:rowId xmlns:a16="http://schemas.microsoft.com/office/drawing/2014/main" val="2436018676"/>
                  </a:ext>
                </a:extLst>
              </a:tr>
              <a:tr h="604859">
                <a:tc>
                  <a:txBody>
                    <a:bodyPr/>
                    <a:lstStyle/>
                    <a:p>
                      <a:pPr>
                        <a:buNone/>
                      </a:pPr>
                      <a:r>
                        <a:rPr lang="en-US" b="1"/>
                        <a:t>DLC 5.1</a:t>
                      </a:r>
                      <a:endParaRPr lang="en-US"/>
                    </a:p>
                  </a:txBody>
                  <a:tcPr anchor="ctr"/>
                </a:tc>
                <a:tc>
                  <a:txBody>
                    <a:bodyPr/>
                    <a:lstStyle/>
                    <a:p>
                      <a:pPr>
                        <a:buNone/>
                      </a:pPr>
                      <a:r>
                        <a:rPr lang="en-US" dirty="0">
                          <a:solidFill>
                            <a:schemeClr val="tx1"/>
                          </a:solidFill>
                        </a:rPr>
                        <a:t>Operation /power production plus activation of emergency brake procedure</a:t>
                      </a:r>
                    </a:p>
                  </a:txBody>
                  <a:tcPr anchor="ctr"/>
                </a:tc>
                <a:tc>
                  <a:txBody>
                    <a:bodyPr/>
                    <a:lstStyle/>
                    <a:p>
                      <a:pPr>
                        <a:buNone/>
                      </a:pPr>
                      <a:r>
                        <a:rPr lang="en-US" b="1" dirty="0"/>
                        <a:t>NTM</a:t>
                      </a:r>
                      <a:endParaRPr lang="en-US" dirty="0"/>
                    </a:p>
                  </a:txBody>
                  <a:tcPr anchor="ctr"/>
                </a:tc>
                <a:extLst>
                  <a:ext uri="{0D108BD9-81ED-4DB2-BD59-A6C34878D82A}">
                    <a16:rowId xmlns:a16="http://schemas.microsoft.com/office/drawing/2014/main" val="1068546504"/>
                  </a:ext>
                </a:extLst>
              </a:tr>
              <a:tr h="397195">
                <a:tc>
                  <a:txBody>
                    <a:bodyPr/>
                    <a:lstStyle/>
                    <a:p>
                      <a:pPr>
                        <a:buNone/>
                      </a:pPr>
                      <a:r>
                        <a:rPr lang="en-US" b="1" dirty="0"/>
                        <a:t>DLC 5.1a</a:t>
                      </a:r>
                      <a:endParaRPr lang="en-US" dirty="0"/>
                    </a:p>
                  </a:txBody>
                  <a:tcPr anchor="ctr"/>
                </a:tc>
                <a:tc>
                  <a:txBody>
                    <a:bodyPr/>
                    <a:lstStyle/>
                    <a:p>
                      <a:pPr>
                        <a:buNone/>
                      </a:pPr>
                      <a:r>
                        <a:rPr lang="en-US" dirty="0">
                          <a:solidFill>
                            <a:schemeClr val="tx1"/>
                          </a:solidFill>
                        </a:rPr>
                        <a:t>Rated wind speed ~ 10 m/s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NTM</a:t>
                      </a:r>
                      <a:endParaRPr lang="en-US" dirty="0"/>
                    </a:p>
                  </a:txBody>
                  <a:tcPr anchor="ctr"/>
                </a:tc>
                <a:extLst>
                  <a:ext uri="{0D108BD9-81ED-4DB2-BD59-A6C34878D82A}">
                    <a16:rowId xmlns:a16="http://schemas.microsoft.com/office/drawing/2014/main" val="3427564286"/>
                  </a:ext>
                </a:extLst>
              </a:tr>
              <a:tr h="397195">
                <a:tc>
                  <a:txBody>
                    <a:bodyPr/>
                    <a:lstStyle/>
                    <a:p>
                      <a:pPr>
                        <a:buNone/>
                      </a:pPr>
                      <a:r>
                        <a:rPr lang="en-US" b="1" dirty="0"/>
                        <a:t>DLC 5.1b</a:t>
                      </a:r>
                      <a:endParaRPr lang="en-US" dirty="0"/>
                    </a:p>
                  </a:txBody>
                  <a:tcPr anchor="ctr"/>
                </a:tc>
                <a:tc>
                  <a:txBody>
                    <a:bodyPr/>
                    <a:lstStyle/>
                    <a:p>
                      <a:pPr>
                        <a:buNone/>
                      </a:pPr>
                      <a:r>
                        <a:rPr lang="en-US" dirty="0">
                          <a:solidFill>
                            <a:schemeClr val="tx1"/>
                          </a:solidFill>
                        </a:rPr>
                        <a:t>Rated wind speed + 2 m/s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NTM</a:t>
                      </a:r>
                      <a:endParaRPr lang="en-US" dirty="0"/>
                    </a:p>
                  </a:txBody>
                  <a:tcPr anchor="ctr"/>
                </a:tc>
                <a:extLst>
                  <a:ext uri="{0D108BD9-81ED-4DB2-BD59-A6C34878D82A}">
                    <a16:rowId xmlns:a16="http://schemas.microsoft.com/office/drawing/2014/main" val="2491505568"/>
                  </a:ext>
                </a:extLst>
              </a:tr>
              <a:tr h="423364">
                <a:tc>
                  <a:txBody>
                    <a:bodyPr/>
                    <a:lstStyle/>
                    <a:p>
                      <a:pPr>
                        <a:buNone/>
                      </a:pPr>
                      <a:r>
                        <a:rPr lang="en-US" b="1" dirty="0"/>
                        <a:t>DLC 5.1c</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Rated wind speed - 2 m/s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NTM</a:t>
                      </a:r>
                      <a:endParaRPr lang="en-US" dirty="0"/>
                    </a:p>
                  </a:txBody>
                  <a:tcPr anchor="ctr"/>
                </a:tc>
                <a:extLst>
                  <a:ext uri="{0D108BD9-81ED-4DB2-BD59-A6C34878D82A}">
                    <a16:rowId xmlns:a16="http://schemas.microsoft.com/office/drawing/2014/main" val="1588008101"/>
                  </a:ext>
                </a:extLst>
              </a:tr>
              <a:tr h="604859">
                <a:tc>
                  <a:txBody>
                    <a:bodyPr/>
                    <a:lstStyle/>
                    <a:p>
                      <a:pPr>
                        <a:buNone/>
                      </a:pPr>
                      <a:r>
                        <a:rPr lang="en-US" b="1" dirty="0"/>
                        <a:t>DLC 5.1d</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Cut-out wind speed - 28 m/s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NTM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nchor="ctr"/>
                </a:tc>
                <a:extLst>
                  <a:ext uri="{0D108BD9-81ED-4DB2-BD59-A6C34878D82A}">
                    <a16:rowId xmlns:a16="http://schemas.microsoft.com/office/drawing/2014/main" val="350322567"/>
                  </a:ext>
                </a:extLst>
              </a:tr>
            </a:tbl>
          </a:graphicData>
        </a:graphic>
      </p:graphicFrame>
      <p:graphicFrame>
        <p:nvGraphicFramePr>
          <p:cNvPr id="3" name="Table 2">
            <a:extLst>
              <a:ext uri="{FF2B5EF4-FFF2-40B4-BE49-F238E27FC236}">
                <a16:creationId xmlns:a16="http://schemas.microsoft.com/office/drawing/2014/main" id="{3963CB42-99BA-15A1-8D2A-A0BD1D7EEAFF}"/>
              </a:ext>
            </a:extLst>
          </p:cNvPr>
          <p:cNvGraphicFramePr>
            <a:graphicFrameLocks noGrp="1"/>
          </p:cNvGraphicFramePr>
          <p:nvPr>
            <p:extLst>
              <p:ext uri="{D42A27DB-BD31-4B8C-83A1-F6EECF244321}">
                <p14:modId xmlns:p14="http://schemas.microsoft.com/office/powerpoint/2010/main" val="602939566"/>
              </p:ext>
            </p:extLst>
          </p:nvPr>
        </p:nvGraphicFramePr>
        <p:xfrm>
          <a:off x="4001949" y="1922607"/>
          <a:ext cx="4203969" cy="1463040"/>
        </p:xfrm>
        <a:graphic>
          <a:graphicData uri="http://schemas.openxmlformats.org/drawingml/2006/table">
            <a:tbl>
              <a:tblPr firstRow="1" bandRow="1">
                <a:tableStyleId>{5C22544A-7EE6-4342-B048-85BDC9FD1C3A}</a:tableStyleId>
              </a:tblPr>
              <a:tblGrid>
                <a:gridCol w="4203969">
                  <a:extLst>
                    <a:ext uri="{9D8B030D-6E8A-4147-A177-3AD203B41FA5}">
                      <a16:colId xmlns:a16="http://schemas.microsoft.com/office/drawing/2014/main" val="643763595"/>
                    </a:ext>
                  </a:extLst>
                </a:gridCol>
              </a:tblGrid>
              <a:tr h="249004">
                <a:tc>
                  <a:txBody>
                    <a:bodyPr/>
                    <a:lstStyle/>
                    <a:p>
                      <a:pPr>
                        <a:buNone/>
                      </a:pPr>
                      <a:r>
                        <a:rPr lang="en-US" dirty="0">
                          <a:solidFill>
                            <a:schemeClr val="tx1"/>
                          </a:solidFill>
                        </a:rPr>
                        <a:t>Activity in Servodyn.dat file</a:t>
                      </a:r>
                    </a:p>
                  </a:txBody>
                  <a:tcPr anchor="ctr"/>
                </a:tc>
                <a:extLst>
                  <a:ext uri="{0D108BD9-81ED-4DB2-BD59-A6C34878D82A}">
                    <a16:rowId xmlns:a16="http://schemas.microsoft.com/office/drawing/2014/main" val="2436018676"/>
                  </a:ext>
                </a:extLst>
              </a:tr>
              <a:tr h="272589">
                <a:tc>
                  <a:txBody>
                    <a:bodyPr/>
                    <a:lstStyle/>
                    <a:p>
                      <a:pPr>
                        <a:buNone/>
                      </a:pPr>
                      <a:r>
                        <a:rPr lang="en-US" b="1" dirty="0">
                          <a:solidFill>
                            <a:schemeClr val="tx1"/>
                          </a:solidFill>
                        </a:rPr>
                        <a:t>Pitch action adjusted</a:t>
                      </a:r>
                      <a:endParaRPr lang="en-US" dirty="0">
                        <a:solidFill>
                          <a:schemeClr val="tx1"/>
                        </a:solidFill>
                      </a:endParaRPr>
                    </a:p>
                  </a:txBody>
                  <a:tcPr anchor="ctr"/>
                </a:tc>
                <a:extLst>
                  <a:ext uri="{0D108BD9-81ED-4DB2-BD59-A6C34878D82A}">
                    <a16:rowId xmlns:a16="http://schemas.microsoft.com/office/drawing/2014/main" val="1068546504"/>
                  </a:ext>
                </a:extLst>
              </a:tr>
              <a:tr h="272589">
                <a:tc>
                  <a:txBody>
                    <a:bodyPr/>
                    <a:lstStyle/>
                    <a:p>
                      <a:pPr>
                        <a:buNone/>
                      </a:pPr>
                      <a:r>
                        <a:rPr lang="en-US" b="1" dirty="0">
                          <a:solidFill>
                            <a:schemeClr val="tx1"/>
                          </a:solidFill>
                        </a:rPr>
                        <a:t>Generator switch off</a:t>
                      </a:r>
                      <a:endParaRPr lang="en-US" dirty="0">
                        <a:solidFill>
                          <a:schemeClr val="tx1"/>
                        </a:solidFill>
                      </a:endParaRPr>
                    </a:p>
                  </a:txBody>
                  <a:tcPr anchor="ctr"/>
                </a:tc>
                <a:extLst>
                  <a:ext uri="{0D108BD9-81ED-4DB2-BD59-A6C34878D82A}">
                    <a16:rowId xmlns:a16="http://schemas.microsoft.com/office/drawing/2014/main" val="3427564286"/>
                  </a:ext>
                </a:extLst>
              </a:tr>
              <a:tr h="272589">
                <a:tc>
                  <a:txBody>
                    <a:bodyPr/>
                    <a:lstStyle/>
                    <a:p>
                      <a:pPr>
                        <a:buNone/>
                      </a:pPr>
                      <a:r>
                        <a:rPr lang="en-US" b="1" dirty="0">
                          <a:solidFill>
                            <a:schemeClr val="tx1"/>
                          </a:solidFill>
                        </a:rPr>
                        <a:t>Disc brake application started</a:t>
                      </a:r>
                      <a:endParaRPr lang="en-US" dirty="0">
                        <a:solidFill>
                          <a:schemeClr val="tx1"/>
                        </a:solidFill>
                      </a:endParaRPr>
                    </a:p>
                  </a:txBody>
                  <a:tcPr anchor="ctr"/>
                </a:tc>
                <a:extLst>
                  <a:ext uri="{0D108BD9-81ED-4DB2-BD59-A6C34878D82A}">
                    <a16:rowId xmlns:a16="http://schemas.microsoft.com/office/drawing/2014/main" val="2491505568"/>
                  </a:ext>
                </a:extLst>
              </a:tr>
            </a:tbl>
          </a:graphicData>
        </a:graphic>
      </p:graphicFrame>
    </p:spTree>
    <p:extLst>
      <p:ext uri="{BB962C8B-B14F-4D97-AF65-F5344CB8AC3E}">
        <p14:creationId xmlns:p14="http://schemas.microsoft.com/office/powerpoint/2010/main" val="4121340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2FB20-2154-8C8A-10D6-86364EBD64DF}"/>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B073A832-216C-A8DB-2039-AAEBC343DA03}"/>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6F6A9FB7-E699-4FE7-02F0-94D48AABC11A}"/>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38BE648A-BE83-EFB2-CC8A-2E5B993AB848}"/>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04709005-2E10-E212-04D3-4DD0DF760963}"/>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Slide Number Placeholder 5">
            <a:extLst>
              <a:ext uri="{FF2B5EF4-FFF2-40B4-BE49-F238E27FC236}">
                <a16:creationId xmlns:a16="http://schemas.microsoft.com/office/drawing/2014/main" id="{F0CE1203-2896-675F-8E03-2C2962E67843}"/>
              </a:ext>
            </a:extLst>
          </p:cNvPr>
          <p:cNvSpPr>
            <a:spLocks noGrp="1"/>
          </p:cNvSpPr>
          <p:nvPr>
            <p:ph type="sldNum" sz="quarter" idx="12"/>
          </p:nvPr>
        </p:nvSpPr>
        <p:spPr>
          <a:xfrm>
            <a:off x="1776154" y="6492875"/>
            <a:ext cx="436367" cy="365125"/>
          </a:xfrm>
        </p:spPr>
        <p:txBody>
          <a:bodyPr/>
          <a:lstStyle/>
          <a:p>
            <a:fld id="{013F6232-4F06-48BA-8F69-BF531F607829}" type="slidenum">
              <a:rPr lang="en-GB" sz="1400" smtClean="0">
                <a:solidFill>
                  <a:schemeClr val="bg1"/>
                </a:solidFill>
              </a:rPr>
              <a:t>41</a:t>
            </a:fld>
            <a:endParaRPr lang="en-GB" sz="1400" dirty="0">
              <a:solidFill>
                <a:schemeClr val="bg1"/>
              </a:solidFill>
            </a:endParaRPr>
          </a:p>
        </p:txBody>
      </p:sp>
      <p:sp>
        <p:nvSpPr>
          <p:cNvPr id="2" name="Titel 1">
            <a:extLst>
              <a:ext uri="{FF2B5EF4-FFF2-40B4-BE49-F238E27FC236}">
                <a16:creationId xmlns:a16="http://schemas.microsoft.com/office/drawing/2014/main" id="{0DA1B5D7-54B2-9393-6944-3B55719E0F79}"/>
              </a:ext>
            </a:extLst>
          </p:cNvPr>
          <p:cNvSpPr>
            <a:spLocks noGrp="1"/>
          </p:cNvSpPr>
          <p:nvPr>
            <p:ph type="title"/>
          </p:nvPr>
        </p:nvSpPr>
        <p:spPr>
          <a:xfrm>
            <a:off x="484418" y="502853"/>
            <a:ext cx="7982574" cy="712728"/>
          </a:xfrm>
        </p:spPr>
        <p:txBody>
          <a:bodyPr>
            <a:normAutofit/>
          </a:bodyPr>
          <a:lstStyle/>
          <a:p>
            <a:r>
              <a:rPr lang="en-US" dirty="0"/>
              <a:t>Simulation for DLC 5.1</a:t>
            </a:r>
            <a:endParaRPr lang="en-US" sz="4400" dirty="0"/>
          </a:p>
        </p:txBody>
      </p:sp>
      <p:cxnSp>
        <p:nvCxnSpPr>
          <p:cNvPr id="6" name="Straight Connector 5">
            <a:extLst>
              <a:ext uri="{FF2B5EF4-FFF2-40B4-BE49-F238E27FC236}">
                <a16:creationId xmlns:a16="http://schemas.microsoft.com/office/drawing/2014/main" id="{7015D1D1-CCC6-911D-C6CB-8A06FD5407D7}"/>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F1D3D4D-81BC-3864-0204-4CE5860306A1}"/>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7" name="TextBox 6">
            <a:extLst>
              <a:ext uri="{FF2B5EF4-FFF2-40B4-BE49-F238E27FC236}">
                <a16:creationId xmlns:a16="http://schemas.microsoft.com/office/drawing/2014/main" id="{E465B506-ACF9-0E57-76F0-5A3829734A0A}"/>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4" name="TextBox 3">
            <a:extLst>
              <a:ext uri="{FF2B5EF4-FFF2-40B4-BE49-F238E27FC236}">
                <a16:creationId xmlns:a16="http://schemas.microsoft.com/office/drawing/2014/main" id="{0D43F512-BC1D-7DC1-721B-AE2D9D915062}"/>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Md Aman</a:t>
            </a:r>
          </a:p>
        </p:txBody>
      </p:sp>
      <p:pic>
        <p:nvPicPr>
          <p:cNvPr id="12" name="Picture 11" descr="A screen shot of a graph&#10;&#10;AI-generated content may be incorrect.">
            <a:extLst>
              <a:ext uri="{FF2B5EF4-FFF2-40B4-BE49-F238E27FC236}">
                <a16:creationId xmlns:a16="http://schemas.microsoft.com/office/drawing/2014/main" id="{ACB610F4-9801-AF70-D8C1-CED2EE4C2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443" y="3923036"/>
            <a:ext cx="11218983" cy="2524530"/>
          </a:xfrm>
          <a:prstGeom prst="rect">
            <a:avLst/>
          </a:prstGeom>
        </p:spPr>
      </p:pic>
      <p:pic>
        <p:nvPicPr>
          <p:cNvPr id="14" name="Picture 13" descr="A white background with blue and green lines&#10;&#10;AI-generated content may be incorrect.">
            <a:extLst>
              <a:ext uri="{FF2B5EF4-FFF2-40B4-BE49-F238E27FC236}">
                <a16:creationId xmlns:a16="http://schemas.microsoft.com/office/drawing/2014/main" id="{B4681732-375C-E222-B23F-EF3150B45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42" y="1260889"/>
            <a:ext cx="11218984" cy="2524531"/>
          </a:xfrm>
          <a:prstGeom prst="rect">
            <a:avLst/>
          </a:prstGeom>
        </p:spPr>
      </p:pic>
      <p:sp>
        <p:nvSpPr>
          <p:cNvPr id="15" name="TextBox 14">
            <a:extLst>
              <a:ext uri="{FF2B5EF4-FFF2-40B4-BE49-F238E27FC236}">
                <a16:creationId xmlns:a16="http://schemas.microsoft.com/office/drawing/2014/main" id="{70074665-84C2-6B2B-3435-8E3B7EBAC949}"/>
              </a:ext>
            </a:extLst>
          </p:cNvPr>
          <p:cNvSpPr txBox="1"/>
          <p:nvPr/>
        </p:nvSpPr>
        <p:spPr>
          <a:xfrm>
            <a:off x="96618" y="1199146"/>
            <a:ext cx="763912" cy="369332"/>
          </a:xfrm>
          <a:prstGeom prst="rect">
            <a:avLst/>
          </a:prstGeom>
          <a:noFill/>
        </p:spPr>
        <p:txBody>
          <a:bodyPr wrap="square" rtlCol="0">
            <a:spAutoFit/>
          </a:bodyPr>
          <a:lstStyle/>
          <a:p>
            <a:r>
              <a:rPr lang="en-US" dirty="0"/>
              <a:t>8m/s</a:t>
            </a:r>
          </a:p>
        </p:txBody>
      </p:sp>
      <p:sp>
        <p:nvSpPr>
          <p:cNvPr id="16" name="TextBox 15">
            <a:extLst>
              <a:ext uri="{FF2B5EF4-FFF2-40B4-BE49-F238E27FC236}">
                <a16:creationId xmlns:a16="http://schemas.microsoft.com/office/drawing/2014/main" id="{F14F1D24-0C5E-98F0-5ED5-E3EA34B65CF9}"/>
              </a:ext>
            </a:extLst>
          </p:cNvPr>
          <p:cNvSpPr txBox="1"/>
          <p:nvPr/>
        </p:nvSpPr>
        <p:spPr>
          <a:xfrm>
            <a:off x="-14781" y="3951909"/>
            <a:ext cx="927559" cy="369332"/>
          </a:xfrm>
          <a:prstGeom prst="rect">
            <a:avLst/>
          </a:prstGeom>
          <a:noFill/>
        </p:spPr>
        <p:txBody>
          <a:bodyPr wrap="square" rtlCol="0">
            <a:spAutoFit/>
          </a:bodyPr>
          <a:lstStyle/>
          <a:p>
            <a:r>
              <a:rPr lang="en-US" dirty="0"/>
              <a:t>10m/s</a:t>
            </a:r>
          </a:p>
        </p:txBody>
      </p:sp>
    </p:spTree>
    <p:extLst>
      <p:ext uri="{BB962C8B-B14F-4D97-AF65-F5344CB8AC3E}">
        <p14:creationId xmlns:p14="http://schemas.microsoft.com/office/powerpoint/2010/main" val="2278719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CF81A-89AE-6A7D-5979-48ED21FD4E69}"/>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EE03CF96-185B-2658-DA0E-BB323964A50C}"/>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2033A1E3-BA81-803A-8464-7739BEF74DE5}"/>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F836B583-9013-9F3B-7492-85F594D35CC2}"/>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FD4E28B6-9FE1-A316-96B5-DF2B92A5A2A6}"/>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Slide Number Placeholder 5">
            <a:extLst>
              <a:ext uri="{FF2B5EF4-FFF2-40B4-BE49-F238E27FC236}">
                <a16:creationId xmlns:a16="http://schemas.microsoft.com/office/drawing/2014/main" id="{6340897B-2D2D-B14D-4532-C6060030DED1}"/>
              </a:ext>
            </a:extLst>
          </p:cNvPr>
          <p:cNvSpPr>
            <a:spLocks noGrp="1"/>
          </p:cNvSpPr>
          <p:nvPr>
            <p:ph type="sldNum" sz="quarter" idx="12"/>
          </p:nvPr>
        </p:nvSpPr>
        <p:spPr>
          <a:xfrm>
            <a:off x="1776154" y="6492875"/>
            <a:ext cx="436367" cy="365125"/>
          </a:xfrm>
        </p:spPr>
        <p:txBody>
          <a:bodyPr/>
          <a:lstStyle/>
          <a:p>
            <a:fld id="{013F6232-4F06-48BA-8F69-BF531F607829}" type="slidenum">
              <a:rPr lang="en-GB" sz="1400" smtClean="0">
                <a:solidFill>
                  <a:schemeClr val="bg1"/>
                </a:solidFill>
              </a:rPr>
              <a:t>42</a:t>
            </a:fld>
            <a:endParaRPr lang="en-GB" sz="1400" dirty="0">
              <a:solidFill>
                <a:schemeClr val="bg1"/>
              </a:solidFill>
            </a:endParaRPr>
          </a:p>
        </p:txBody>
      </p:sp>
      <p:sp>
        <p:nvSpPr>
          <p:cNvPr id="2" name="Titel 1">
            <a:extLst>
              <a:ext uri="{FF2B5EF4-FFF2-40B4-BE49-F238E27FC236}">
                <a16:creationId xmlns:a16="http://schemas.microsoft.com/office/drawing/2014/main" id="{5D4E4E7B-DC09-CAB5-9681-66C2BE3C6BC3}"/>
              </a:ext>
            </a:extLst>
          </p:cNvPr>
          <p:cNvSpPr>
            <a:spLocks noGrp="1"/>
          </p:cNvSpPr>
          <p:nvPr>
            <p:ph type="title"/>
          </p:nvPr>
        </p:nvSpPr>
        <p:spPr>
          <a:xfrm>
            <a:off x="484418" y="502853"/>
            <a:ext cx="7982574" cy="712728"/>
          </a:xfrm>
        </p:spPr>
        <p:txBody>
          <a:bodyPr>
            <a:normAutofit/>
          </a:bodyPr>
          <a:lstStyle/>
          <a:p>
            <a:r>
              <a:rPr lang="en-US" dirty="0"/>
              <a:t>Simulation for DLC 5.1</a:t>
            </a:r>
            <a:endParaRPr lang="en-US" sz="4400" dirty="0"/>
          </a:p>
        </p:txBody>
      </p:sp>
      <p:cxnSp>
        <p:nvCxnSpPr>
          <p:cNvPr id="6" name="Straight Connector 5">
            <a:extLst>
              <a:ext uri="{FF2B5EF4-FFF2-40B4-BE49-F238E27FC236}">
                <a16:creationId xmlns:a16="http://schemas.microsoft.com/office/drawing/2014/main" id="{5A76CCC5-BE8F-3059-F240-FFDA685B8118}"/>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AEFF1AF-0F40-9658-C5D3-F01172ED3D34}"/>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7" name="TextBox 6">
            <a:extLst>
              <a:ext uri="{FF2B5EF4-FFF2-40B4-BE49-F238E27FC236}">
                <a16:creationId xmlns:a16="http://schemas.microsoft.com/office/drawing/2014/main" id="{47BB11CD-D484-AA86-FAB7-480CDE1803BD}"/>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4" name="TextBox 3">
            <a:extLst>
              <a:ext uri="{FF2B5EF4-FFF2-40B4-BE49-F238E27FC236}">
                <a16:creationId xmlns:a16="http://schemas.microsoft.com/office/drawing/2014/main" id="{877A3EBF-509E-2FE2-45CB-40228F5AE1FF}"/>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Md Aman</a:t>
            </a:r>
          </a:p>
        </p:txBody>
      </p:sp>
      <p:pic>
        <p:nvPicPr>
          <p:cNvPr id="12" name="Picture 11">
            <a:extLst>
              <a:ext uri="{FF2B5EF4-FFF2-40B4-BE49-F238E27FC236}">
                <a16:creationId xmlns:a16="http://schemas.microsoft.com/office/drawing/2014/main" id="{C527666B-EA1C-E666-FE3A-8073415F2D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4417" y="3923036"/>
            <a:ext cx="11218982" cy="2524530"/>
          </a:xfrm>
          <a:prstGeom prst="rect">
            <a:avLst/>
          </a:prstGeom>
        </p:spPr>
      </p:pic>
      <p:pic>
        <p:nvPicPr>
          <p:cNvPr id="14" name="Picture 13">
            <a:extLst>
              <a:ext uri="{FF2B5EF4-FFF2-40B4-BE49-F238E27FC236}">
                <a16:creationId xmlns:a16="http://schemas.microsoft.com/office/drawing/2014/main" id="{A82EAC02-1ED1-2974-1621-7BEE581E00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4442" y="1222078"/>
            <a:ext cx="11218983" cy="2524531"/>
          </a:xfrm>
          <a:prstGeom prst="rect">
            <a:avLst/>
          </a:prstGeom>
        </p:spPr>
      </p:pic>
      <p:sp>
        <p:nvSpPr>
          <p:cNvPr id="8" name="TextBox 7">
            <a:extLst>
              <a:ext uri="{FF2B5EF4-FFF2-40B4-BE49-F238E27FC236}">
                <a16:creationId xmlns:a16="http://schemas.microsoft.com/office/drawing/2014/main" id="{C36A2507-BEA4-5513-11BF-F23E07587FC1}"/>
              </a:ext>
            </a:extLst>
          </p:cNvPr>
          <p:cNvSpPr txBox="1"/>
          <p:nvPr/>
        </p:nvSpPr>
        <p:spPr>
          <a:xfrm>
            <a:off x="0" y="1209404"/>
            <a:ext cx="866943" cy="369332"/>
          </a:xfrm>
          <a:prstGeom prst="rect">
            <a:avLst/>
          </a:prstGeom>
          <a:noFill/>
        </p:spPr>
        <p:txBody>
          <a:bodyPr wrap="square" rtlCol="0">
            <a:spAutoFit/>
          </a:bodyPr>
          <a:lstStyle/>
          <a:p>
            <a:r>
              <a:rPr lang="en-US" dirty="0"/>
              <a:t>12m/s</a:t>
            </a:r>
          </a:p>
        </p:txBody>
      </p:sp>
      <p:sp>
        <p:nvSpPr>
          <p:cNvPr id="13" name="TextBox 12">
            <a:extLst>
              <a:ext uri="{FF2B5EF4-FFF2-40B4-BE49-F238E27FC236}">
                <a16:creationId xmlns:a16="http://schemas.microsoft.com/office/drawing/2014/main" id="{28A2CDEC-BE9D-F88A-9804-11F739D34488}"/>
              </a:ext>
            </a:extLst>
          </p:cNvPr>
          <p:cNvSpPr txBox="1"/>
          <p:nvPr/>
        </p:nvSpPr>
        <p:spPr>
          <a:xfrm>
            <a:off x="-35168" y="3963454"/>
            <a:ext cx="866942" cy="369332"/>
          </a:xfrm>
          <a:prstGeom prst="rect">
            <a:avLst/>
          </a:prstGeom>
          <a:noFill/>
        </p:spPr>
        <p:txBody>
          <a:bodyPr wrap="square" rtlCol="0">
            <a:spAutoFit/>
          </a:bodyPr>
          <a:lstStyle/>
          <a:p>
            <a:r>
              <a:rPr lang="en-US" dirty="0"/>
              <a:t>28m/s</a:t>
            </a:r>
          </a:p>
        </p:txBody>
      </p:sp>
    </p:spTree>
    <p:extLst>
      <p:ext uri="{BB962C8B-B14F-4D97-AF65-F5344CB8AC3E}">
        <p14:creationId xmlns:p14="http://schemas.microsoft.com/office/powerpoint/2010/main" val="3212174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20EFD-879B-333A-DADF-811203A9DF4E}"/>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D1146A40-1723-98E5-0A30-1B424176E4E2}"/>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Free-form: Shape 13">
            <a:extLst>
              <a:ext uri="{FF2B5EF4-FFF2-40B4-BE49-F238E27FC236}">
                <a16:creationId xmlns:a16="http://schemas.microsoft.com/office/drawing/2014/main" id="{EA702EAB-710C-AE5B-0FAC-DE25147E387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Free-form: Shape 13">
            <a:extLst>
              <a:ext uri="{FF2B5EF4-FFF2-40B4-BE49-F238E27FC236}">
                <a16:creationId xmlns:a16="http://schemas.microsoft.com/office/drawing/2014/main" id="{F63D863B-C1BD-E06D-7371-B341E5FB1974}"/>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hteck 17">
            <a:extLst>
              <a:ext uri="{FF2B5EF4-FFF2-40B4-BE49-F238E27FC236}">
                <a16:creationId xmlns:a16="http://schemas.microsoft.com/office/drawing/2014/main" id="{AA9F3BE4-1887-9E96-1479-96A7764214B0}"/>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el 1">
            <a:extLst>
              <a:ext uri="{FF2B5EF4-FFF2-40B4-BE49-F238E27FC236}">
                <a16:creationId xmlns:a16="http://schemas.microsoft.com/office/drawing/2014/main" id="{477EE61D-15D7-3F86-7CDD-CCB0A1FCCDB2}"/>
              </a:ext>
            </a:extLst>
          </p:cNvPr>
          <p:cNvSpPr>
            <a:spLocks noGrp="1"/>
          </p:cNvSpPr>
          <p:nvPr>
            <p:ph type="title"/>
          </p:nvPr>
        </p:nvSpPr>
        <p:spPr>
          <a:xfrm>
            <a:off x="484417" y="502853"/>
            <a:ext cx="9234617" cy="712728"/>
          </a:xfrm>
        </p:spPr>
        <p:txBody>
          <a:bodyPr>
            <a:normAutofit/>
          </a:bodyPr>
          <a:lstStyle/>
          <a:p>
            <a:r>
              <a:rPr lang="en-GB" dirty="0"/>
              <a:t>Conclusion &amp; Future Plan</a:t>
            </a:r>
            <a:endParaRPr lang="de-DE" dirty="0"/>
          </a:p>
        </p:txBody>
      </p:sp>
      <p:cxnSp>
        <p:nvCxnSpPr>
          <p:cNvPr id="6" name="Straight Connector 5">
            <a:extLst>
              <a:ext uri="{FF2B5EF4-FFF2-40B4-BE49-F238E27FC236}">
                <a16:creationId xmlns:a16="http://schemas.microsoft.com/office/drawing/2014/main" id="{CDE2EB72-B6B0-6F50-0553-8A7EBA47EF3F}"/>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3F80CF7-D661-ECEA-C323-8A635239A2B9}"/>
              </a:ext>
            </a:extLst>
          </p:cNvPr>
          <p:cNvSpPr txBox="1"/>
          <p:nvPr/>
        </p:nvSpPr>
        <p:spPr>
          <a:xfrm>
            <a:off x="307436" y="3931450"/>
            <a:ext cx="5349635" cy="2308324"/>
          </a:xfrm>
          <a:prstGeom prst="rect">
            <a:avLst/>
          </a:prstGeom>
          <a:noFill/>
        </p:spPr>
        <p:txBody>
          <a:bodyPr wrap="square" rtlCol="0">
            <a:spAutoFit/>
          </a:bodyPr>
          <a:lstStyle/>
          <a:p>
            <a:r>
              <a:rPr lang="en-US" dirty="0"/>
              <a:t>In the last week we</a:t>
            </a:r>
          </a:p>
          <a:p>
            <a:pPr marL="285750" indent="-285750" algn="just">
              <a:buFont typeface="Arial" panose="020B0604020202020204" pitchFamily="34" charset="0"/>
              <a:buChar char="•"/>
            </a:pPr>
            <a:r>
              <a:rPr lang="en-US" dirty="0"/>
              <a:t>Configured Wind Simulations for NTM with different wind speeds</a:t>
            </a:r>
          </a:p>
          <a:p>
            <a:pPr marL="285750" indent="-285750" algn="just">
              <a:buFont typeface="Arial" panose="020B0604020202020204" pitchFamily="34" charset="0"/>
              <a:buChar char="•"/>
            </a:pPr>
            <a:r>
              <a:rPr lang="en-US" dirty="0"/>
              <a:t>Configured Simulation with DLC 5.1</a:t>
            </a:r>
          </a:p>
          <a:p>
            <a:pPr marL="285750" indent="-285750" algn="just">
              <a:buFont typeface="Arial" panose="020B0604020202020204" pitchFamily="34" charset="0"/>
              <a:buChar char="•"/>
            </a:pPr>
            <a:r>
              <a:rPr lang="en-US" dirty="0"/>
              <a:t>Understand use of </a:t>
            </a:r>
            <a:r>
              <a:rPr lang="en-US" dirty="0" err="1"/>
              <a:t>MExtremes</a:t>
            </a:r>
            <a:endParaRPr lang="en-US" dirty="0"/>
          </a:p>
          <a:p>
            <a:pPr marL="285750" indent="-285750" algn="just">
              <a:buFont typeface="Arial" panose="020B0604020202020204" pitchFamily="34" charset="0"/>
              <a:buChar char="•"/>
            </a:pPr>
            <a:r>
              <a:rPr lang="en-US" dirty="0"/>
              <a:t>Provided forces and moments at different section of turbine to other teams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427E92C-A5CB-BC0F-09F3-87A452931C35}"/>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12" name="Slide Number Placeholder 5">
            <a:extLst>
              <a:ext uri="{FF2B5EF4-FFF2-40B4-BE49-F238E27FC236}">
                <a16:creationId xmlns:a16="http://schemas.microsoft.com/office/drawing/2014/main" id="{AA120C60-37B7-21C9-2762-545988EF49AC}"/>
              </a:ext>
            </a:extLst>
          </p:cNvPr>
          <p:cNvSpPr txBox="1">
            <a:spLocks/>
          </p:cNvSpPr>
          <p:nvPr/>
        </p:nvSpPr>
        <p:spPr>
          <a:xfrm>
            <a:off x="1833304" y="6538183"/>
            <a:ext cx="386021" cy="31981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3F6232-4F06-48BA-8F69-BF531F607829}" type="slidenum">
              <a:rPr lang="en-GB" sz="1400" smtClean="0">
                <a:solidFill>
                  <a:schemeClr val="bg1"/>
                </a:solidFill>
              </a:rPr>
              <a:pPr/>
              <a:t>43</a:t>
            </a:fld>
            <a:endParaRPr lang="en-GB" sz="1400" dirty="0">
              <a:solidFill>
                <a:schemeClr val="bg1"/>
              </a:solidFill>
            </a:endParaRPr>
          </a:p>
        </p:txBody>
      </p:sp>
      <p:sp>
        <p:nvSpPr>
          <p:cNvPr id="13" name="TextBox 12">
            <a:extLst>
              <a:ext uri="{FF2B5EF4-FFF2-40B4-BE49-F238E27FC236}">
                <a16:creationId xmlns:a16="http://schemas.microsoft.com/office/drawing/2014/main" id="{A901270B-C2B0-1B61-E8C4-35B5C0C53617}"/>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3" name="TextBox 2">
            <a:extLst>
              <a:ext uri="{FF2B5EF4-FFF2-40B4-BE49-F238E27FC236}">
                <a16:creationId xmlns:a16="http://schemas.microsoft.com/office/drawing/2014/main" id="{A84FF063-5965-7429-D9BA-AB5A1465307A}"/>
              </a:ext>
            </a:extLst>
          </p:cNvPr>
          <p:cNvSpPr txBox="1"/>
          <p:nvPr/>
        </p:nvSpPr>
        <p:spPr>
          <a:xfrm>
            <a:off x="6440129" y="4098005"/>
            <a:ext cx="5732348" cy="2308324"/>
          </a:xfrm>
          <a:prstGeom prst="rect">
            <a:avLst/>
          </a:prstGeom>
          <a:noFill/>
        </p:spPr>
        <p:txBody>
          <a:bodyPr wrap="square" rtlCol="0">
            <a:spAutoFit/>
          </a:bodyPr>
          <a:lstStyle/>
          <a:p>
            <a:r>
              <a:rPr lang="en-US" dirty="0"/>
              <a:t>In the next week</a:t>
            </a:r>
          </a:p>
          <a:p>
            <a:pPr marL="285750" indent="-285750">
              <a:buFont typeface="Arial" panose="020B0604020202020204" pitchFamily="34" charset="0"/>
              <a:buChar char="•"/>
            </a:pPr>
            <a:r>
              <a:rPr lang="en-US" dirty="0"/>
              <a:t>More simulations with DLC 5.1</a:t>
            </a:r>
          </a:p>
          <a:p>
            <a:pPr marL="285750" indent="-285750">
              <a:buFont typeface="Arial" panose="020B0604020202020204" pitchFamily="34" charset="0"/>
              <a:buChar char="•"/>
            </a:pPr>
            <a:r>
              <a:rPr lang="en-US" dirty="0"/>
              <a:t>Simulate </a:t>
            </a:r>
            <a:r>
              <a:rPr lang="en-US" dirty="0" err="1"/>
              <a:t>OpenFAST</a:t>
            </a:r>
            <a:r>
              <a:rPr lang="en-US" dirty="0"/>
              <a:t> for updated parameter of turbine </a:t>
            </a:r>
          </a:p>
          <a:p>
            <a:pPr marL="285750" indent="-285750">
              <a:buFont typeface="Arial" panose="020B0604020202020204" pitchFamily="34" charset="0"/>
              <a:buChar char="•"/>
            </a:pPr>
            <a:r>
              <a:rPr lang="en-US" dirty="0"/>
              <a:t>Configure Simulation with other DLC Cases</a:t>
            </a:r>
          </a:p>
          <a:p>
            <a:pPr marL="285750" indent="-285750">
              <a:buFont typeface="Arial" panose="020B0604020202020204" pitchFamily="34" charset="0"/>
              <a:buChar char="•"/>
            </a:pPr>
            <a:r>
              <a:rPr lang="en-US" dirty="0"/>
              <a:t>Work with different groups</a:t>
            </a:r>
          </a:p>
          <a:p>
            <a:pPr marL="285750" indent="-285750">
              <a:buFont typeface="Arial" panose="020B0604020202020204" pitchFamily="34" charset="0"/>
              <a:buChar char="•"/>
            </a:pPr>
            <a:r>
              <a:rPr lang="en-US" dirty="0"/>
              <a:t>Start Calculation of </a:t>
            </a:r>
            <a:r>
              <a:rPr lang="en-US" dirty="0" err="1"/>
              <a:t>MExtremes</a:t>
            </a:r>
            <a:endParaRPr lang="en-US" dirty="0"/>
          </a:p>
          <a:p>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E067E8D6-39B2-276D-FB3B-5F55EE4C3853}"/>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Md Aman</a:t>
            </a:r>
          </a:p>
        </p:txBody>
      </p:sp>
      <p:pic>
        <p:nvPicPr>
          <p:cNvPr id="5" name="Picture 4">
            <a:extLst>
              <a:ext uri="{FF2B5EF4-FFF2-40B4-BE49-F238E27FC236}">
                <a16:creationId xmlns:a16="http://schemas.microsoft.com/office/drawing/2014/main" id="{D74D9070-EA8A-C737-BF6E-72AB911F088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35060" y="1293664"/>
            <a:ext cx="4928559" cy="2316118"/>
          </a:xfrm>
          <a:prstGeom prst="rect">
            <a:avLst/>
          </a:prstGeom>
        </p:spPr>
      </p:pic>
      <p:sp>
        <p:nvSpPr>
          <p:cNvPr id="14" name="TextBox 13">
            <a:extLst>
              <a:ext uri="{FF2B5EF4-FFF2-40B4-BE49-F238E27FC236}">
                <a16:creationId xmlns:a16="http://schemas.microsoft.com/office/drawing/2014/main" id="{C5E2EDDC-AB86-9112-6173-2AEB4ADE008E}"/>
              </a:ext>
            </a:extLst>
          </p:cNvPr>
          <p:cNvSpPr txBox="1"/>
          <p:nvPr/>
        </p:nvSpPr>
        <p:spPr>
          <a:xfrm>
            <a:off x="484416" y="1396066"/>
            <a:ext cx="5444436" cy="1477328"/>
          </a:xfrm>
          <a:prstGeom prst="rect">
            <a:avLst/>
          </a:prstGeom>
          <a:noFill/>
        </p:spPr>
        <p:txBody>
          <a:bodyPr wrap="square" rtlCol="0">
            <a:spAutoFit/>
          </a:bodyPr>
          <a:lstStyle/>
          <a:p>
            <a:r>
              <a:rPr lang="en-US" dirty="0"/>
              <a:t>The </a:t>
            </a:r>
            <a:r>
              <a:rPr lang="en-US" b="1" dirty="0"/>
              <a:t>hub coordinate system</a:t>
            </a:r>
            <a:r>
              <a:rPr lang="en-US" dirty="0"/>
              <a:t> is used because it stays fixed with the nacelle, making rotor loads easy to interpret, sum, and transfer to the drivetrain and control systems — without the complication of rotating coordinates.</a:t>
            </a:r>
          </a:p>
        </p:txBody>
      </p:sp>
    </p:spTree>
    <p:extLst>
      <p:ext uri="{BB962C8B-B14F-4D97-AF65-F5344CB8AC3E}">
        <p14:creationId xmlns:p14="http://schemas.microsoft.com/office/powerpoint/2010/main" val="3355269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9DB2-1C60-2A59-656D-A5B74C9C4890}"/>
            </a:ext>
          </a:extLst>
        </p:cNvPr>
        <p:cNvGrpSpPr/>
        <p:nvPr/>
      </p:nvGrpSpPr>
      <p:grpSpPr>
        <a:xfrm>
          <a:off x="0" y="0"/>
          <a:ext cx="0" cy="0"/>
          <a:chOff x="0" y="0"/>
          <a:chExt cx="0" cy="0"/>
        </a:xfrm>
      </p:grpSpPr>
      <p:sp>
        <p:nvSpPr>
          <p:cNvPr id="11" name="Free-form: Shape 13">
            <a:extLst>
              <a:ext uri="{FF2B5EF4-FFF2-40B4-BE49-F238E27FC236}">
                <a16:creationId xmlns:a16="http://schemas.microsoft.com/office/drawing/2014/main" id="{28A9E759-5D36-7577-1B72-EEFA19D202C6}"/>
              </a:ext>
            </a:extLst>
          </p:cNvPr>
          <p:cNvSpPr/>
          <p:nvPr/>
        </p:nvSpPr>
        <p:spPr>
          <a:xfrm rot="10800000">
            <a:off x="-35168" y="277945"/>
            <a:ext cx="12216286" cy="898824"/>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46954 h 1270146"/>
              <a:gd name="connsiteX1" fmla="*/ 2358147 w 9478107"/>
              <a:gd name="connsiteY1" fmla="*/ 302992 h 1270146"/>
              <a:gd name="connsiteX2" fmla="*/ 4457699 w 9478107"/>
              <a:gd name="connsiteY2" fmla="*/ 373331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16261 w 9478107"/>
              <a:gd name="connsiteY3" fmla="*/ 33816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724642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9478107 w 9478107"/>
              <a:gd name="connsiteY4" fmla="*/ 346954 h 1270146"/>
              <a:gd name="connsiteX5" fmla="*/ 9469315 w 9478107"/>
              <a:gd name="connsiteY5" fmla="*/ 1252562 h 1270146"/>
              <a:gd name="connsiteX6" fmla="*/ 7253653 w 9478107"/>
              <a:gd name="connsiteY6" fmla="*/ 1243769 h 1270146"/>
              <a:gd name="connsiteX7" fmla="*/ 4826976 w 9478107"/>
              <a:gd name="connsiteY7" fmla="*/ 1270146 h 1270146"/>
              <a:gd name="connsiteX8" fmla="*/ 2751992 w 9478107"/>
              <a:gd name="connsiteY8" fmla="*/ 1261354 h 1270146"/>
              <a:gd name="connsiteX9" fmla="*/ 0 w 9478107"/>
              <a:gd name="connsiteY9" fmla="*/ 1208600 h 1270146"/>
              <a:gd name="connsiteX10" fmla="*/ 8792 w 9478107"/>
              <a:gd name="connsiteY10"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755857 w 9478107"/>
              <a:gd name="connsiteY4" fmla="*/ 446231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8792 w 9478107"/>
              <a:gd name="connsiteY0" fmla="*/ 346954 h 1270146"/>
              <a:gd name="connsiteX1" fmla="*/ 2358147 w 9478107"/>
              <a:gd name="connsiteY1" fmla="*/ 302992 h 1270146"/>
              <a:gd name="connsiteX2" fmla="*/ 5127546 w 9478107"/>
              <a:gd name="connsiteY2" fmla="*/ 115678 h 1270146"/>
              <a:gd name="connsiteX3" fmla="*/ 7084613 w 9478107"/>
              <a:gd name="connsiteY3" fmla="*/ 647346 h 1270146"/>
              <a:gd name="connsiteX4" fmla="*/ 8557637 w 9478107"/>
              <a:gd name="connsiteY4" fmla="*/ 716768 h 1270146"/>
              <a:gd name="connsiteX5" fmla="*/ 9478107 w 9478107"/>
              <a:gd name="connsiteY5" fmla="*/ 346954 h 1270146"/>
              <a:gd name="connsiteX6" fmla="*/ 9469315 w 9478107"/>
              <a:gd name="connsiteY6" fmla="*/ 1252562 h 1270146"/>
              <a:gd name="connsiteX7" fmla="*/ 7253653 w 9478107"/>
              <a:gd name="connsiteY7" fmla="*/ 1243769 h 1270146"/>
              <a:gd name="connsiteX8" fmla="*/ 4826976 w 9478107"/>
              <a:gd name="connsiteY8" fmla="*/ 1270146 h 1270146"/>
              <a:gd name="connsiteX9" fmla="*/ 2751992 w 9478107"/>
              <a:gd name="connsiteY9" fmla="*/ 1261354 h 1270146"/>
              <a:gd name="connsiteX10" fmla="*/ 0 w 9478107"/>
              <a:gd name="connsiteY10" fmla="*/ 1208600 h 1270146"/>
              <a:gd name="connsiteX11" fmla="*/ 8792 w 9478107"/>
              <a:gd name="connsiteY11" fmla="*/ 346954 h 1270146"/>
              <a:gd name="connsiteX0" fmla="*/ 15627 w 9484942"/>
              <a:gd name="connsiteY0" fmla="*/ 346954 h 1277035"/>
              <a:gd name="connsiteX1" fmla="*/ 2364982 w 9484942"/>
              <a:gd name="connsiteY1" fmla="*/ 302992 h 1277035"/>
              <a:gd name="connsiteX2" fmla="*/ 5134381 w 9484942"/>
              <a:gd name="connsiteY2" fmla="*/ 115678 h 1277035"/>
              <a:gd name="connsiteX3" fmla="*/ 7091448 w 9484942"/>
              <a:gd name="connsiteY3" fmla="*/ 647346 h 1277035"/>
              <a:gd name="connsiteX4" fmla="*/ 8564472 w 9484942"/>
              <a:gd name="connsiteY4" fmla="*/ 716768 h 1277035"/>
              <a:gd name="connsiteX5" fmla="*/ 9484942 w 9484942"/>
              <a:gd name="connsiteY5" fmla="*/ 346954 h 1277035"/>
              <a:gd name="connsiteX6" fmla="*/ 9476150 w 9484942"/>
              <a:gd name="connsiteY6" fmla="*/ 1252562 h 1277035"/>
              <a:gd name="connsiteX7" fmla="*/ 7260488 w 9484942"/>
              <a:gd name="connsiteY7" fmla="*/ 1243769 h 1277035"/>
              <a:gd name="connsiteX8" fmla="*/ 4833811 w 9484942"/>
              <a:gd name="connsiteY8" fmla="*/ 1270146 h 1277035"/>
              <a:gd name="connsiteX9" fmla="*/ 2758827 w 9484942"/>
              <a:gd name="connsiteY9" fmla="*/ 1261354 h 1277035"/>
              <a:gd name="connsiteX10" fmla="*/ 0 w 9484942"/>
              <a:gd name="connsiteY10" fmla="*/ 1273013 h 1277035"/>
              <a:gd name="connsiteX11" fmla="*/ 15627 w 9484942"/>
              <a:gd name="connsiteY11" fmla="*/ 346954 h 1277035"/>
              <a:gd name="connsiteX0" fmla="*/ 15627 w 9484942"/>
              <a:gd name="connsiteY0" fmla="*/ 346954 h 1300002"/>
              <a:gd name="connsiteX1" fmla="*/ 2364982 w 9484942"/>
              <a:gd name="connsiteY1" fmla="*/ 302992 h 1300002"/>
              <a:gd name="connsiteX2" fmla="*/ 5134381 w 9484942"/>
              <a:gd name="connsiteY2" fmla="*/ 115678 h 1300002"/>
              <a:gd name="connsiteX3" fmla="*/ 7091448 w 9484942"/>
              <a:gd name="connsiteY3" fmla="*/ 647346 h 1300002"/>
              <a:gd name="connsiteX4" fmla="*/ 8564472 w 9484942"/>
              <a:gd name="connsiteY4" fmla="*/ 716768 h 1300002"/>
              <a:gd name="connsiteX5" fmla="*/ 9484942 w 9484942"/>
              <a:gd name="connsiteY5" fmla="*/ 346954 h 1300002"/>
              <a:gd name="connsiteX6" fmla="*/ 9476150 w 9484942"/>
              <a:gd name="connsiteY6" fmla="*/ 1252562 h 1300002"/>
              <a:gd name="connsiteX7" fmla="*/ 7260488 w 9484942"/>
              <a:gd name="connsiteY7" fmla="*/ 1243769 h 1300002"/>
              <a:gd name="connsiteX8" fmla="*/ 4833811 w 9484942"/>
              <a:gd name="connsiteY8" fmla="*/ 1270146 h 1300002"/>
              <a:gd name="connsiteX9" fmla="*/ 2779333 w 9484942"/>
              <a:gd name="connsiteY9" fmla="*/ 1300002 h 1300002"/>
              <a:gd name="connsiteX10" fmla="*/ 0 w 9484942"/>
              <a:gd name="connsiteY10" fmla="*/ 1273013 h 1300002"/>
              <a:gd name="connsiteX11" fmla="*/ 15627 w 9484942"/>
              <a:gd name="connsiteY11" fmla="*/ 346954 h 1300002"/>
              <a:gd name="connsiteX0" fmla="*/ 15627 w 9484942"/>
              <a:gd name="connsiteY0" fmla="*/ 346954 h 1346830"/>
              <a:gd name="connsiteX1" fmla="*/ 2364982 w 9484942"/>
              <a:gd name="connsiteY1" fmla="*/ 302992 h 1346830"/>
              <a:gd name="connsiteX2" fmla="*/ 5134381 w 9484942"/>
              <a:gd name="connsiteY2" fmla="*/ 115678 h 1346830"/>
              <a:gd name="connsiteX3" fmla="*/ 7091448 w 9484942"/>
              <a:gd name="connsiteY3" fmla="*/ 647346 h 1346830"/>
              <a:gd name="connsiteX4" fmla="*/ 8564472 w 9484942"/>
              <a:gd name="connsiteY4" fmla="*/ 716768 h 1346830"/>
              <a:gd name="connsiteX5" fmla="*/ 9484942 w 9484942"/>
              <a:gd name="connsiteY5" fmla="*/ 346954 h 1346830"/>
              <a:gd name="connsiteX6" fmla="*/ 9476150 w 9484942"/>
              <a:gd name="connsiteY6" fmla="*/ 1252562 h 1346830"/>
              <a:gd name="connsiteX7" fmla="*/ 7267323 w 9484942"/>
              <a:gd name="connsiteY7" fmla="*/ 1346830 h 1346830"/>
              <a:gd name="connsiteX8" fmla="*/ 4833811 w 9484942"/>
              <a:gd name="connsiteY8" fmla="*/ 1270146 h 1346830"/>
              <a:gd name="connsiteX9" fmla="*/ 2779333 w 9484942"/>
              <a:gd name="connsiteY9" fmla="*/ 1300002 h 1346830"/>
              <a:gd name="connsiteX10" fmla="*/ 0 w 9484942"/>
              <a:gd name="connsiteY10" fmla="*/ 1273013 h 1346830"/>
              <a:gd name="connsiteX11" fmla="*/ 15627 w 9484942"/>
              <a:gd name="connsiteY11" fmla="*/ 346954 h 1346830"/>
              <a:gd name="connsiteX0" fmla="*/ 15627 w 9484942"/>
              <a:gd name="connsiteY0" fmla="*/ 346954 h 1308182"/>
              <a:gd name="connsiteX1" fmla="*/ 2364982 w 9484942"/>
              <a:gd name="connsiteY1" fmla="*/ 302992 h 1308182"/>
              <a:gd name="connsiteX2" fmla="*/ 5134381 w 9484942"/>
              <a:gd name="connsiteY2" fmla="*/ 115678 h 1308182"/>
              <a:gd name="connsiteX3" fmla="*/ 7091448 w 9484942"/>
              <a:gd name="connsiteY3" fmla="*/ 647346 h 1308182"/>
              <a:gd name="connsiteX4" fmla="*/ 8564472 w 9484942"/>
              <a:gd name="connsiteY4" fmla="*/ 716768 h 1308182"/>
              <a:gd name="connsiteX5" fmla="*/ 9484942 w 9484942"/>
              <a:gd name="connsiteY5" fmla="*/ 346954 h 1308182"/>
              <a:gd name="connsiteX6" fmla="*/ 9476150 w 9484942"/>
              <a:gd name="connsiteY6" fmla="*/ 1252562 h 1308182"/>
              <a:gd name="connsiteX7" fmla="*/ 7246817 w 9484942"/>
              <a:gd name="connsiteY7" fmla="*/ 1308182 h 1308182"/>
              <a:gd name="connsiteX8" fmla="*/ 4833811 w 9484942"/>
              <a:gd name="connsiteY8" fmla="*/ 1270146 h 1308182"/>
              <a:gd name="connsiteX9" fmla="*/ 2779333 w 9484942"/>
              <a:gd name="connsiteY9" fmla="*/ 1300002 h 1308182"/>
              <a:gd name="connsiteX10" fmla="*/ 0 w 9484942"/>
              <a:gd name="connsiteY10" fmla="*/ 1273013 h 1308182"/>
              <a:gd name="connsiteX11" fmla="*/ 15627 w 9484942"/>
              <a:gd name="connsiteY11" fmla="*/ 346954 h 1308182"/>
              <a:gd name="connsiteX0" fmla="*/ 15627 w 9496987"/>
              <a:gd name="connsiteY0" fmla="*/ 346954 h 1316976"/>
              <a:gd name="connsiteX1" fmla="*/ 2364982 w 9496987"/>
              <a:gd name="connsiteY1" fmla="*/ 302992 h 1316976"/>
              <a:gd name="connsiteX2" fmla="*/ 5134381 w 9496987"/>
              <a:gd name="connsiteY2" fmla="*/ 115678 h 1316976"/>
              <a:gd name="connsiteX3" fmla="*/ 7091448 w 9496987"/>
              <a:gd name="connsiteY3" fmla="*/ 647346 h 1316976"/>
              <a:gd name="connsiteX4" fmla="*/ 8564472 w 9496987"/>
              <a:gd name="connsiteY4" fmla="*/ 716768 h 1316976"/>
              <a:gd name="connsiteX5" fmla="*/ 9484942 w 9496987"/>
              <a:gd name="connsiteY5" fmla="*/ 346954 h 1316976"/>
              <a:gd name="connsiteX6" fmla="*/ 9496656 w 9496987"/>
              <a:gd name="connsiteY6" fmla="*/ 1316976 h 1316976"/>
              <a:gd name="connsiteX7" fmla="*/ 7246817 w 9496987"/>
              <a:gd name="connsiteY7" fmla="*/ 1308182 h 1316976"/>
              <a:gd name="connsiteX8" fmla="*/ 4833811 w 9496987"/>
              <a:gd name="connsiteY8" fmla="*/ 1270146 h 1316976"/>
              <a:gd name="connsiteX9" fmla="*/ 2779333 w 9496987"/>
              <a:gd name="connsiteY9" fmla="*/ 1300002 h 1316976"/>
              <a:gd name="connsiteX10" fmla="*/ 0 w 9496987"/>
              <a:gd name="connsiteY10" fmla="*/ 1273013 h 1316976"/>
              <a:gd name="connsiteX11" fmla="*/ 15627 w 9496987"/>
              <a:gd name="connsiteY11" fmla="*/ 346954 h 131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96987" h="1316976">
                <a:moveTo>
                  <a:pt x="15627" y="346954"/>
                </a:moveTo>
                <a:cubicBezTo>
                  <a:pt x="677981" y="352815"/>
                  <a:pt x="1280597" y="-406254"/>
                  <a:pt x="2364982" y="302992"/>
                </a:cubicBezTo>
                <a:cubicBezTo>
                  <a:pt x="3590042" y="1000515"/>
                  <a:pt x="4346637" y="58286"/>
                  <a:pt x="5134381" y="115678"/>
                </a:cubicBezTo>
                <a:cubicBezTo>
                  <a:pt x="5922125" y="173070"/>
                  <a:pt x="6479894" y="562194"/>
                  <a:pt x="7091448" y="647346"/>
                </a:cubicBezTo>
                <a:cubicBezTo>
                  <a:pt x="7703002" y="732498"/>
                  <a:pt x="8165556" y="766833"/>
                  <a:pt x="8564472" y="716768"/>
                </a:cubicBezTo>
                <a:cubicBezTo>
                  <a:pt x="8963388" y="666703"/>
                  <a:pt x="9372868" y="242625"/>
                  <a:pt x="9484942" y="346954"/>
                </a:cubicBezTo>
                <a:cubicBezTo>
                  <a:pt x="9482011" y="648823"/>
                  <a:pt x="9499587" y="1015107"/>
                  <a:pt x="9496656" y="1316976"/>
                </a:cubicBezTo>
                <a:lnTo>
                  <a:pt x="7246817" y="1308182"/>
                </a:lnTo>
                <a:lnTo>
                  <a:pt x="4833811" y="1270146"/>
                </a:lnTo>
                <a:lnTo>
                  <a:pt x="2779333" y="1300002"/>
                </a:lnTo>
                <a:lnTo>
                  <a:pt x="0" y="1273013"/>
                </a:lnTo>
                <a:cubicBezTo>
                  <a:pt x="2931" y="988728"/>
                  <a:pt x="3903" y="648823"/>
                  <a:pt x="15627" y="346954"/>
                </a:cubicBezTo>
                <a:close/>
              </a:path>
            </a:pathLst>
          </a:custGeom>
          <a:gradFill flip="none" rotWithShape="1">
            <a:gsLst>
              <a:gs pos="0">
                <a:schemeClr val="accent4">
                  <a:lumMod val="20000"/>
                  <a:lumOff val="80000"/>
                </a:schemeClr>
              </a:gs>
              <a:gs pos="50000">
                <a:schemeClr val="bg1"/>
              </a:gs>
              <a:gs pos="100000">
                <a:schemeClr val="accent4">
                  <a:lumMod val="20000"/>
                  <a:lumOff val="80000"/>
                </a:schemeClr>
              </a:gs>
            </a:gsLst>
            <a:lin ang="0" scaled="1"/>
            <a:tileRect/>
          </a:gradFill>
          <a:ln w="15875">
            <a:solidFill>
              <a:schemeClr val="accent1">
                <a:alpha val="0"/>
              </a:schemeClr>
            </a:solid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13">
            <a:extLst>
              <a:ext uri="{FF2B5EF4-FFF2-40B4-BE49-F238E27FC236}">
                <a16:creationId xmlns:a16="http://schemas.microsoft.com/office/drawing/2014/main" id="{0DF2E086-1F77-7ADA-A072-C1020548044D}"/>
              </a:ext>
            </a:extLst>
          </p:cNvPr>
          <p:cNvSpPr/>
          <p:nvPr/>
        </p:nvSpPr>
        <p:spPr>
          <a:xfrm rot="10800000">
            <a:off x="-2090" y="-10376"/>
            <a:ext cx="12192000" cy="898826"/>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78107" h="1273677">
                <a:moveTo>
                  <a:pt x="8792" y="350485"/>
                </a:moveTo>
                <a:cubicBezTo>
                  <a:pt x="671146" y="356346"/>
                  <a:pt x="973014" y="-402723"/>
                  <a:pt x="2057399" y="306523"/>
                </a:cubicBezTo>
                <a:cubicBezTo>
                  <a:pt x="3282459" y="1004046"/>
                  <a:pt x="3979984" y="611323"/>
                  <a:pt x="4457699" y="376862"/>
                </a:cubicBezTo>
                <a:cubicBezTo>
                  <a:pt x="5723792" y="-223945"/>
                  <a:pt x="6216161" y="-7069"/>
                  <a:pt x="7016261" y="341693"/>
                </a:cubicBezTo>
                <a:cubicBezTo>
                  <a:pt x="8672145" y="977671"/>
                  <a:pt x="8657492" y="347554"/>
                  <a:pt x="9478107" y="350485"/>
                </a:cubicBezTo>
                <a:cubicBezTo>
                  <a:pt x="9475176" y="652354"/>
                  <a:pt x="9472246" y="954224"/>
                  <a:pt x="9469315" y="1256093"/>
                </a:cubicBezTo>
                <a:lnTo>
                  <a:pt x="7253653" y="1247300"/>
                </a:lnTo>
                <a:lnTo>
                  <a:pt x="4826976" y="1273677"/>
                </a:lnTo>
                <a:lnTo>
                  <a:pt x="2751992" y="1264885"/>
                </a:lnTo>
                <a:lnTo>
                  <a:pt x="0" y="1212131"/>
                </a:lnTo>
                <a:cubicBezTo>
                  <a:pt x="2931" y="927846"/>
                  <a:pt x="-2932" y="652354"/>
                  <a:pt x="8792" y="350485"/>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13">
            <a:extLst>
              <a:ext uri="{FF2B5EF4-FFF2-40B4-BE49-F238E27FC236}">
                <a16:creationId xmlns:a16="http://schemas.microsoft.com/office/drawing/2014/main" id="{16784C5A-545D-7FC3-0803-92836236CBEC}"/>
              </a:ext>
            </a:extLst>
          </p:cNvPr>
          <p:cNvSpPr/>
          <p:nvPr/>
        </p:nvSpPr>
        <p:spPr>
          <a:xfrm rot="10800000">
            <a:off x="-26376" y="-237830"/>
            <a:ext cx="12218376" cy="965187"/>
          </a:xfrm>
          <a:custGeom>
            <a:avLst/>
            <a:gdLst>
              <a:gd name="connsiteX0" fmla="*/ 17585 w 9486900"/>
              <a:gd name="connsiteY0" fmla="*/ 8792 h 931984"/>
              <a:gd name="connsiteX1" fmla="*/ 2004646 w 9486900"/>
              <a:gd name="connsiteY1" fmla="*/ 26376 h 931984"/>
              <a:gd name="connsiteX2" fmla="*/ 4466492 w 9486900"/>
              <a:gd name="connsiteY2" fmla="*/ 35169 h 931984"/>
              <a:gd name="connsiteX3" fmla="*/ 7025054 w 9486900"/>
              <a:gd name="connsiteY3" fmla="*/ 0 h 931984"/>
              <a:gd name="connsiteX4" fmla="*/ 9486900 w 9486900"/>
              <a:gd name="connsiteY4" fmla="*/ 8792 h 931984"/>
              <a:gd name="connsiteX5" fmla="*/ 9478108 w 9486900"/>
              <a:gd name="connsiteY5" fmla="*/ 914400 h 931984"/>
              <a:gd name="connsiteX6" fmla="*/ 7262446 w 9486900"/>
              <a:gd name="connsiteY6" fmla="*/ 905607 h 931984"/>
              <a:gd name="connsiteX7" fmla="*/ 4835769 w 9486900"/>
              <a:gd name="connsiteY7" fmla="*/ 931984 h 931984"/>
              <a:gd name="connsiteX8" fmla="*/ 2760785 w 9486900"/>
              <a:gd name="connsiteY8" fmla="*/ 923192 h 931984"/>
              <a:gd name="connsiteX9" fmla="*/ 0 w 9486900"/>
              <a:gd name="connsiteY9" fmla="*/ 879230 h 931984"/>
              <a:gd name="connsiteX10" fmla="*/ 17585 w 9486900"/>
              <a:gd name="connsiteY10" fmla="*/ 8792 h 931984"/>
              <a:gd name="connsiteX0" fmla="*/ 17585 w 9486900"/>
              <a:gd name="connsiteY0" fmla="*/ 168095 h 1091287"/>
              <a:gd name="connsiteX1" fmla="*/ 2004646 w 9486900"/>
              <a:gd name="connsiteY1" fmla="*/ 185679 h 1091287"/>
              <a:gd name="connsiteX2" fmla="*/ 4466492 w 9486900"/>
              <a:gd name="connsiteY2" fmla="*/ 194472 h 1091287"/>
              <a:gd name="connsiteX3" fmla="*/ 7025054 w 9486900"/>
              <a:gd name="connsiteY3" fmla="*/ 159303 h 1091287"/>
              <a:gd name="connsiteX4" fmla="*/ 9486900 w 9486900"/>
              <a:gd name="connsiteY4" fmla="*/ 168095 h 1091287"/>
              <a:gd name="connsiteX5" fmla="*/ 9478108 w 9486900"/>
              <a:gd name="connsiteY5" fmla="*/ 1073703 h 1091287"/>
              <a:gd name="connsiteX6" fmla="*/ 7262446 w 9486900"/>
              <a:gd name="connsiteY6" fmla="*/ 1064910 h 1091287"/>
              <a:gd name="connsiteX7" fmla="*/ 4835769 w 9486900"/>
              <a:gd name="connsiteY7" fmla="*/ 1091287 h 1091287"/>
              <a:gd name="connsiteX8" fmla="*/ 2760785 w 9486900"/>
              <a:gd name="connsiteY8" fmla="*/ 1082495 h 1091287"/>
              <a:gd name="connsiteX9" fmla="*/ 0 w 9486900"/>
              <a:gd name="connsiteY9" fmla="*/ 1038533 h 1091287"/>
              <a:gd name="connsiteX10" fmla="*/ 17585 w 9486900"/>
              <a:gd name="connsiteY10" fmla="*/ 168095 h 1091287"/>
              <a:gd name="connsiteX0" fmla="*/ 17585 w 9486900"/>
              <a:gd name="connsiteY0" fmla="*/ 234508 h 1157700"/>
              <a:gd name="connsiteX1" fmla="*/ 2004646 w 9486900"/>
              <a:gd name="connsiteY1" fmla="*/ 252092 h 1157700"/>
              <a:gd name="connsiteX2" fmla="*/ 4466492 w 9486900"/>
              <a:gd name="connsiteY2" fmla="*/ 260885 h 1157700"/>
              <a:gd name="connsiteX3" fmla="*/ 7025054 w 9486900"/>
              <a:gd name="connsiteY3" fmla="*/ 225716 h 1157700"/>
              <a:gd name="connsiteX4" fmla="*/ 9486900 w 9486900"/>
              <a:gd name="connsiteY4" fmla="*/ 234508 h 1157700"/>
              <a:gd name="connsiteX5" fmla="*/ 9478108 w 9486900"/>
              <a:gd name="connsiteY5" fmla="*/ 1140116 h 1157700"/>
              <a:gd name="connsiteX6" fmla="*/ 7262446 w 9486900"/>
              <a:gd name="connsiteY6" fmla="*/ 1131323 h 1157700"/>
              <a:gd name="connsiteX7" fmla="*/ 4835769 w 9486900"/>
              <a:gd name="connsiteY7" fmla="*/ 1157700 h 1157700"/>
              <a:gd name="connsiteX8" fmla="*/ 2760785 w 9486900"/>
              <a:gd name="connsiteY8" fmla="*/ 1148908 h 1157700"/>
              <a:gd name="connsiteX9" fmla="*/ 0 w 9486900"/>
              <a:gd name="connsiteY9" fmla="*/ 1104946 h 1157700"/>
              <a:gd name="connsiteX10" fmla="*/ 17585 w 9486900"/>
              <a:gd name="connsiteY10" fmla="*/ 234508 h 115770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17585 w 9486900"/>
              <a:gd name="connsiteY0" fmla="*/ 375168 h 1298360"/>
              <a:gd name="connsiteX1" fmla="*/ 2004646 w 9486900"/>
              <a:gd name="connsiteY1" fmla="*/ 392752 h 1298360"/>
              <a:gd name="connsiteX2" fmla="*/ 4466492 w 9486900"/>
              <a:gd name="connsiteY2" fmla="*/ 401545 h 1298360"/>
              <a:gd name="connsiteX3" fmla="*/ 7025054 w 9486900"/>
              <a:gd name="connsiteY3" fmla="*/ 366376 h 1298360"/>
              <a:gd name="connsiteX4" fmla="*/ 9486900 w 9486900"/>
              <a:gd name="connsiteY4" fmla="*/ 375168 h 1298360"/>
              <a:gd name="connsiteX5" fmla="*/ 9478108 w 9486900"/>
              <a:gd name="connsiteY5" fmla="*/ 1280776 h 1298360"/>
              <a:gd name="connsiteX6" fmla="*/ 7262446 w 9486900"/>
              <a:gd name="connsiteY6" fmla="*/ 1271983 h 1298360"/>
              <a:gd name="connsiteX7" fmla="*/ 4835769 w 9486900"/>
              <a:gd name="connsiteY7" fmla="*/ 1298360 h 1298360"/>
              <a:gd name="connsiteX8" fmla="*/ 2760785 w 9486900"/>
              <a:gd name="connsiteY8" fmla="*/ 1289568 h 1298360"/>
              <a:gd name="connsiteX9" fmla="*/ 0 w 9486900"/>
              <a:gd name="connsiteY9" fmla="*/ 1245606 h 1298360"/>
              <a:gd name="connsiteX10" fmla="*/ 17585 w 9486900"/>
              <a:gd name="connsiteY10" fmla="*/ 375168 h 1298360"/>
              <a:gd name="connsiteX0" fmla="*/ 8792 w 9478107"/>
              <a:gd name="connsiteY0" fmla="*/ 375168 h 1298360"/>
              <a:gd name="connsiteX1" fmla="*/ 1995853 w 9478107"/>
              <a:gd name="connsiteY1" fmla="*/ 392752 h 1298360"/>
              <a:gd name="connsiteX2" fmla="*/ 4457699 w 9478107"/>
              <a:gd name="connsiteY2" fmla="*/ 401545 h 1298360"/>
              <a:gd name="connsiteX3" fmla="*/ 7016261 w 9478107"/>
              <a:gd name="connsiteY3" fmla="*/ 366376 h 1298360"/>
              <a:gd name="connsiteX4" fmla="*/ 9478107 w 9478107"/>
              <a:gd name="connsiteY4" fmla="*/ 375168 h 1298360"/>
              <a:gd name="connsiteX5" fmla="*/ 9469315 w 9478107"/>
              <a:gd name="connsiteY5" fmla="*/ 1280776 h 1298360"/>
              <a:gd name="connsiteX6" fmla="*/ 7253653 w 9478107"/>
              <a:gd name="connsiteY6" fmla="*/ 1271983 h 1298360"/>
              <a:gd name="connsiteX7" fmla="*/ 4826976 w 9478107"/>
              <a:gd name="connsiteY7" fmla="*/ 1298360 h 1298360"/>
              <a:gd name="connsiteX8" fmla="*/ 2751992 w 9478107"/>
              <a:gd name="connsiteY8" fmla="*/ 1289568 h 1298360"/>
              <a:gd name="connsiteX9" fmla="*/ 0 w 9478107"/>
              <a:gd name="connsiteY9" fmla="*/ 1236814 h 1298360"/>
              <a:gd name="connsiteX10" fmla="*/ 8792 w 9478107"/>
              <a:gd name="connsiteY10" fmla="*/ 375168 h 1298360"/>
              <a:gd name="connsiteX0" fmla="*/ 8792 w 9478107"/>
              <a:gd name="connsiteY0" fmla="*/ 421112 h 1344304"/>
              <a:gd name="connsiteX1" fmla="*/ 2057399 w 9478107"/>
              <a:gd name="connsiteY1" fmla="*/ 377150 h 1344304"/>
              <a:gd name="connsiteX2" fmla="*/ 4457699 w 9478107"/>
              <a:gd name="connsiteY2" fmla="*/ 447489 h 1344304"/>
              <a:gd name="connsiteX3" fmla="*/ 7016261 w 9478107"/>
              <a:gd name="connsiteY3" fmla="*/ 412320 h 1344304"/>
              <a:gd name="connsiteX4" fmla="*/ 9478107 w 9478107"/>
              <a:gd name="connsiteY4" fmla="*/ 421112 h 1344304"/>
              <a:gd name="connsiteX5" fmla="*/ 9469315 w 9478107"/>
              <a:gd name="connsiteY5" fmla="*/ 1326720 h 1344304"/>
              <a:gd name="connsiteX6" fmla="*/ 7253653 w 9478107"/>
              <a:gd name="connsiteY6" fmla="*/ 1317927 h 1344304"/>
              <a:gd name="connsiteX7" fmla="*/ 4826976 w 9478107"/>
              <a:gd name="connsiteY7" fmla="*/ 1344304 h 1344304"/>
              <a:gd name="connsiteX8" fmla="*/ 2751992 w 9478107"/>
              <a:gd name="connsiteY8" fmla="*/ 1335512 h 1344304"/>
              <a:gd name="connsiteX9" fmla="*/ 0 w 9478107"/>
              <a:gd name="connsiteY9" fmla="*/ 1282758 h 1344304"/>
              <a:gd name="connsiteX10" fmla="*/ 8792 w 9478107"/>
              <a:gd name="connsiteY10" fmla="*/ 421112 h 1344304"/>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9478107 w 9478107"/>
              <a:gd name="connsiteY4" fmla="*/ 350485 h 1273677"/>
              <a:gd name="connsiteX5" fmla="*/ 9469315 w 9478107"/>
              <a:gd name="connsiteY5" fmla="*/ 1256093 h 1273677"/>
              <a:gd name="connsiteX6" fmla="*/ 7253653 w 9478107"/>
              <a:gd name="connsiteY6" fmla="*/ 1247300 h 1273677"/>
              <a:gd name="connsiteX7" fmla="*/ 4826976 w 9478107"/>
              <a:gd name="connsiteY7" fmla="*/ 1273677 h 1273677"/>
              <a:gd name="connsiteX8" fmla="*/ 2751992 w 9478107"/>
              <a:gd name="connsiteY8" fmla="*/ 1264885 h 1273677"/>
              <a:gd name="connsiteX9" fmla="*/ 0 w 9478107"/>
              <a:gd name="connsiteY9" fmla="*/ 1212131 h 1273677"/>
              <a:gd name="connsiteX10" fmla="*/ 8792 w 9478107"/>
              <a:gd name="connsiteY10" fmla="*/ 350485 h 1273677"/>
              <a:gd name="connsiteX0" fmla="*/ 8792 w 9478107"/>
              <a:gd name="connsiteY0" fmla="*/ 350485 h 1273677"/>
              <a:gd name="connsiteX1" fmla="*/ 2057399 w 9478107"/>
              <a:gd name="connsiteY1" fmla="*/ 306523 h 1273677"/>
              <a:gd name="connsiteX2" fmla="*/ 4457699 w 9478107"/>
              <a:gd name="connsiteY2" fmla="*/ 376862 h 1273677"/>
              <a:gd name="connsiteX3" fmla="*/ 7016261 w 9478107"/>
              <a:gd name="connsiteY3" fmla="*/ 341693 h 1273677"/>
              <a:gd name="connsiteX4" fmla="*/ 8414099 w 9478107"/>
              <a:gd name="connsiteY4" fmla="*/ 797823 h 1273677"/>
              <a:gd name="connsiteX5" fmla="*/ 9478107 w 9478107"/>
              <a:gd name="connsiteY5" fmla="*/ 350485 h 1273677"/>
              <a:gd name="connsiteX6" fmla="*/ 9469315 w 9478107"/>
              <a:gd name="connsiteY6" fmla="*/ 1256093 h 1273677"/>
              <a:gd name="connsiteX7" fmla="*/ 7253653 w 9478107"/>
              <a:gd name="connsiteY7" fmla="*/ 1247300 h 1273677"/>
              <a:gd name="connsiteX8" fmla="*/ 4826976 w 9478107"/>
              <a:gd name="connsiteY8" fmla="*/ 1273677 h 1273677"/>
              <a:gd name="connsiteX9" fmla="*/ 2751992 w 9478107"/>
              <a:gd name="connsiteY9" fmla="*/ 1264885 h 1273677"/>
              <a:gd name="connsiteX10" fmla="*/ 0 w 9478107"/>
              <a:gd name="connsiteY10" fmla="*/ 1212131 h 1273677"/>
              <a:gd name="connsiteX11" fmla="*/ 8792 w 9478107"/>
              <a:gd name="connsiteY11" fmla="*/ 350485 h 1273677"/>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78107"/>
              <a:gd name="connsiteY0" fmla="*/ 463370 h 1386562"/>
              <a:gd name="connsiteX1" fmla="*/ 2057399 w 9478107"/>
              <a:gd name="connsiteY1" fmla="*/ 419408 h 1386562"/>
              <a:gd name="connsiteX2" fmla="*/ 4457699 w 9478107"/>
              <a:gd name="connsiteY2" fmla="*/ 489747 h 1386562"/>
              <a:gd name="connsiteX3" fmla="*/ 7009426 w 9478107"/>
              <a:gd name="connsiteY3" fmla="*/ 98357 h 1386562"/>
              <a:gd name="connsiteX4" fmla="*/ 8414099 w 9478107"/>
              <a:gd name="connsiteY4" fmla="*/ 910708 h 1386562"/>
              <a:gd name="connsiteX5" fmla="*/ 9478107 w 9478107"/>
              <a:gd name="connsiteY5" fmla="*/ 463370 h 1386562"/>
              <a:gd name="connsiteX6" fmla="*/ 9469315 w 9478107"/>
              <a:gd name="connsiteY6" fmla="*/ 1368978 h 1386562"/>
              <a:gd name="connsiteX7" fmla="*/ 7253653 w 9478107"/>
              <a:gd name="connsiteY7" fmla="*/ 1360185 h 1386562"/>
              <a:gd name="connsiteX8" fmla="*/ 4826976 w 9478107"/>
              <a:gd name="connsiteY8" fmla="*/ 1386562 h 1386562"/>
              <a:gd name="connsiteX9" fmla="*/ 2751992 w 9478107"/>
              <a:gd name="connsiteY9" fmla="*/ 1377770 h 1386562"/>
              <a:gd name="connsiteX10" fmla="*/ 0 w 9478107"/>
              <a:gd name="connsiteY10" fmla="*/ 1325016 h 1386562"/>
              <a:gd name="connsiteX11" fmla="*/ 8792 w 9478107"/>
              <a:gd name="connsiteY11" fmla="*/ 463370 h 1386562"/>
              <a:gd name="connsiteX0" fmla="*/ 8792 w 9498612"/>
              <a:gd name="connsiteY0" fmla="*/ 463370 h 1386562"/>
              <a:gd name="connsiteX1" fmla="*/ 2057399 w 9498612"/>
              <a:gd name="connsiteY1" fmla="*/ 419408 h 1386562"/>
              <a:gd name="connsiteX2" fmla="*/ 4457699 w 9498612"/>
              <a:gd name="connsiteY2" fmla="*/ 489747 h 1386562"/>
              <a:gd name="connsiteX3" fmla="*/ 7009426 w 9498612"/>
              <a:gd name="connsiteY3" fmla="*/ 98357 h 1386562"/>
              <a:gd name="connsiteX4" fmla="*/ 8414099 w 9498612"/>
              <a:gd name="connsiteY4" fmla="*/ 910708 h 1386562"/>
              <a:gd name="connsiteX5" fmla="*/ 9498612 w 9498612"/>
              <a:gd name="connsiteY5" fmla="*/ 200892 h 1386562"/>
              <a:gd name="connsiteX6" fmla="*/ 9469315 w 9498612"/>
              <a:gd name="connsiteY6" fmla="*/ 1368978 h 1386562"/>
              <a:gd name="connsiteX7" fmla="*/ 7253653 w 9498612"/>
              <a:gd name="connsiteY7" fmla="*/ 1360185 h 1386562"/>
              <a:gd name="connsiteX8" fmla="*/ 4826976 w 9498612"/>
              <a:gd name="connsiteY8" fmla="*/ 1386562 h 1386562"/>
              <a:gd name="connsiteX9" fmla="*/ 2751992 w 9498612"/>
              <a:gd name="connsiteY9" fmla="*/ 1377770 h 1386562"/>
              <a:gd name="connsiteX10" fmla="*/ 0 w 9498612"/>
              <a:gd name="connsiteY10" fmla="*/ 1325016 h 1386562"/>
              <a:gd name="connsiteX11" fmla="*/ 8792 w 9498612"/>
              <a:gd name="connsiteY11" fmla="*/ 463370 h 1386562"/>
              <a:gd name="connsiteX0" fmla="*/ 8792 w 9498612"/>
              <a:gd name="connsiteY0" fmla="*/ 444298 h 1367490"/>
              <a:gd name="connsiteX1" fmla="*/ 2057399 w 9498612"/>
              <a:gd name="connsiteY1" fmla="*/ 400336 h 1367490"/>
              <a:gd name="connsiteX2" fmla="*/ 4320995 w 9498612"/>
              <a:gd name="connsiteY2" fmla="*/ 695656 h 1367490"/>
              <a:gd name="connsiteX3" fmla="*/ 7009426 w 9498612"/>
              <a:gd name="connsiteY3" fmla="*/ 79285 h 1367490"/>
              <a:gd name="connsiteX4" fmla="*/ 8414099 w 9498612"/>
              <a:gd name="connsiteY4" fmla="*/ 891636 h 1367490"/>
              <a:gd name="connsiteX5" fmla="*/ 9498612 w 9498612"/>
              <a:gd name="connsiteY5" fmla="*/ 181820 h 1367490"/>
              <a:gd name="connsiteX6" fmla="*/ 9469315 w 9498612"/>
              <a:gd name="connsiteY6" fmla="*/ 1349906 h 1367490"/>
              <a:gd name="connsiteX7" fmla="*/ 7253653 w 9498612"/>
              <a:gd name="connsiteY7" fmla="*/ 1341113 h 1367490"/>
              <a:gd name="connsiteX8" fmla="*/ 4826976 w 9498612"/>
              <a:gd name="connsiteY8" fmla="*/ 1367490 h 1367490"/>
              <a:gd name="connsiteX9" fmla="*/ 2751992 w 9498612"/>
              <a:gd name="connsiteY9" fmla="*/ 1358698 h 1367490"/>
              <a:gd name="connsiteX10" fmla="*/ 0 w 9498612"/>
              <a:gd name="connsiteY10" fmla="*/ 1305944 h 1367490"/>
              <a:gd name="connsiteX11" fmla="*/ 8792 w 9498612"/>
              <a:gd name="connsiteY11" fmla="*/ 444298 h 1367490"/>
              <a:gd name="connsiteX0" fmla="*/ 8792 w 9498612"/>
              <a:gd name="connsiteY0" fmla="*/ 428789 h 1351981"/>
              <a:gd name="connsiteX1" fmla="*/ 2057399 w 9498612"/>
              <a:gd name="connsiteY1" fmla="*/ 384827 h 1351981"/>
              <a:gd name="connsiteX2" fmla="*/ 3698995 w 9498612"/>
              <a:gd name="connsiteY2" fmla="*/ 961374 h 1351981"/>
              <a:gd name="connsiteX3" fmla="*/ 7009426 w 9498612"/>
              <a:gd name="connsiteY3" fmla="*/ 63776 h 1351981"/>
              <a:gd name="connsiteX4" fmla="*/ 8414099 w 9498612"/>
              <a:gd name="connsiteY4" fmla="*/ 876127 h 1351981"/>
              <a:gd name="connsiteX5" fmla="*/ 9498612 w 9498612"/>
              <a:gd name="connsiteY5" fmla="*/ 166311 h 1351981"/>
              <a:gd name="connsiteX6" fmla="*/ 9469315 w 9498612"/>
              <a:gd name="connsiteY6" fmla="*/ 1334397 h 1351981"/>
              <a:gd name="connsiteX7" fmla="*/ 7253653 w 9498612"/>
              <a:gd name="connsiteY7" fmla="*/ 1325604 h 1351981"/>
              <a:gd name="connsiteX8" fmla="*/ 4826976 w 9498612"/>
              <a:gd name="connsiteY8" fmla="*/ 1351981 h 1351981"/>
              <a:gd name="connsiteX9" fmla="*/ 2751992 w 9498612"/>
              <a:gd name="connsiteY9" fmla="*/ 1343189 h 1351981"/>
              <a:gd name="connsiteX10" fmla="*/ 0 w 9498612"/>
              <a:gd name="connsiteY10" fmla="*/ 1290435 h 1351981"/>
              <a:gd name="connsiteX11" fmla="*/ 8792 w 9498612"/>
              <a:gd name="connsiteY11" fmla="*/ 428789 h 1351981"/>
              <a:gd name="connsiteX0" fmla="*/ 8792 w 9498612"/>
              <a:gd name="connsiteY0" fmla="*/ 595005 h 1518197"/>
              <a:gd name="connsiteX1" fmla="*/ 2057399 w 9498612"/>
              <a:gd name="connsiteY1" fmla="*/ 551043 h 1518197"/>
              <a:gd name="connsiteX2" fmla="*/ 3698995 w 9498612"/>
              <a:gd name="connsiteY2" fmla="*/ 1127590 h 1518197"/>
              <a:gd name="connsiteX3" fmla="*/ 5386116 w 9498612"/>
              <a:gd name="connsiteY3" fmla="*/ 48678 h 1518197"/>
              <a:gd name="connsiteX4" fmla="*/ 7009426 w 9498612"/>
              <a:gd name="connsiteY4" fmla="*/ 229992 h 1518197"/>
              <a:gd name="connsiteX5" fmla="*/ 8414099 w 9498612"/>
              <a:gd name="connsiteY5" fmla="*/ 1042343 h 1518197"/>
              <a:gd name="connsiteX6" fmla="*/ 9498612 w 9498612"/>
              <a:gd name="connsiteY6" fmla="*/ 332527 h 1518197"/>
              <a:gd name="connsiteX7" fmla="*/ 9469315 w 9498612"/>
              <a:gd name="connsiteY7" fmla="*/ 1500613 h 1518197"/>
              <a:gd name="connsiteX8" fmla="*/ 7253653 w 9498612"/>
              <a:gd name="connsiteY8" fmla="*/ 1491820 h 1518197"/>
              <a:gd name="connsiteX9" fmla="*/ 4826976 w 9498612"/>
              <a:gd name="connsiteY9" fmla="*/ 1518197 h 1518197"/>
              <a:gd name="connsiteX10" fmla="*/ 2751992 w 9498612"/>
              <a:gd name="connsiteY10" fmla="*/ 1509405 h 1518197"/>
              <a:gd name="connsiteX11" fmla="*/ 0 w 9498612"/>
              <a:gd name="connsiteY11" fmla="*/ 1456651 h 1518197"/>
              <a:gd name="connsiteX12" fmla="*/ 8792 w 9498612"/>
              <a:gd name="connsiteY12" fmla="*/ 595005 h 1518197"/>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 name="connsiteX0" fmla="*/ 8792 w 9498612"/>
              <a:gd name="connsiteY0" fmla="*/ 629716 h 1552908"/>
              <a:gd name="connsiteX1" fmla="*/ 2057399 w 9498612"/>
              <a:gd name="connsiteY1" fmla="*/ 585754 h 1552908"/>
              <a:gd name="connsiteX2" fmla="*/ 3698995 w 9498612"/>
              <a:gd name="connsiteY2" fmla="*/ 1162301 h 1552908"/>
              <a:gd name="connsiteX3" fmla="*/ 5386116 w 9498612"/>
              <a:gd name="connsiteY3" fmla="*/ 83389 h 1552908"/>
              <a:gd name="connsiteX4" fmla="*/ 7009426 w 9498612"/>
              <a:gd name="connsiteY4" fmla="*/ 264703 h 1552908"/>
              <a:gd name="connsiteX5" fmla="*/ 8414099 w 9498612"/>
              <a:gd name="connsiteY5" fmla="*/ 1077054 h 1552908"/>
              <a:gd name="connsiteX6" fmla="*/ 9498612 w 9498612"/>
              <a:gd name="connsiteY6" fmla="*/ 367238 h 1552908"/>
              <a:gd name="connsiteX7" fmla="*/ 9469315 w 9498612"/>
              <a:gd name="connsiteY7" fmla="*/ 1535324 h 1552908"/>
              <a:gd name="connsiteX8" fmla="*/ 7253653 w 9498612"/>
              <a:gd name="connsiteY8" fmla="*/ 1526531 h 1552908"/>
              <a:gd name="connsiteX9" fmla="*/ 4826976 w 9498612"/>
              <a:gd name="connsiteY9" fmla="*/ 1552908 h 1552908"/>
              <a:gd name="connsiteX10" fmla="*/ 2751992 w 9498612"/>
              <a:gd name="connsiteY10" fmla="*/ 1544116 h 1552908"/>
              <a:gd name="connsiteX11" fmla="*/ 0 w 9498612"/>
              <a:gd name="connsiteY11" fmla="*/ 1491362 h 1552908"/>
              <a:gd name="connsiteX12" fmla="*/ 8792 w 9498612"/>
              <a:gd name="connsiteY12" fmla="*/ 629716 h 155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8612" h="1552908">
                <a:moveTo>
                  <a:pt x="8792" y="629716"/>
                </a:moveTo>
                <a:cubicBezTo>
                  <a:pt x="671146" y="635577"/>
                  <a:pt x="973014" y="-123492"/>
                  <a:pt x="2057399" y="585754"/>
                </a:cubicBezTo>
                <a:cubicBezTo>
                  <a:pt x="3282459" y="1283277"/>
                  <a:pt x="3144209" y="1246028"/>
                  <a:pt x="3698995" y="1162301"/>
                </a:cubicBezTo>
                <a:cubicBezTo>
                  <a:pt x="4253781" y="1078574"/>
                  <a:pt x="4834377" y="232989"/>
                  <a:pt x="5386116" y="83389"/>
                </a:cubicBezTo>
                <a:cubicBezTo>
                  <a:pt x="5937855" y="-66211"/>
                  <a:pt x="6463751" y="-19649"/>
                  <a:pt x="7009426" y="264703"/>
                </a:cubicBezTo>
                <a:cubicBezTo>
                  <a:pt x="7646042" y="612966"/>
                  <a:pt x="8003791" y="1075589"/>
                  <a:pt x="8414099" y="1077054"/>
                </a:cubicBezTo>
                <a:cubicBezTo>
                  <a:pt x="8824407" y="1078519"/>
                  <a:pt x="9320464" y="250238"/>
                  <a:pt x="9498612" y="367238"/>
                </a:cubicBezTo>
                <a:cubicBezTo>
                  <a:pt x="9495681" y="669107"/>
                  <a:pt x="9472246" y="1233455"/>
                  <a:pt x="9469315" y="1535324"/>
                </a:cubicBezTo>
                <a:lnTo>
                  <a:pt x="7253653" y="1526531"/>
                </a:lnTo>
                <a:lnTo>
                  <a:pt x="4826976" y="1552908"/>
                </a:lnTo>
                <a:lnTo>
                  <a:pt x="2751992" y="1544116"/>
                </a:lnTo>
                <a:lnTo>
                  <a:pt x="0" y="1491362"/>
                </a:lnTo>
                <a:cubicBezTo>
                  <a:pt x="2931" y="1207077"/>
                  <a:pt x="-2932" y="931585"/>
                  <a:pt x="8792" y="629716"/>
                </a:cubicBezTo>
                <a:close/>
              </a:path>
            </a:pathLst>
          </a:custGeom>
          <a:gradFill>
            <a:gsLst>
              <a:gs pos="0">
                <a:srgbClr val="EFFCFF"/>
              </a:gs>
              <a:gs pos="50000">
                <a:schemeClr val="accent4">
                  <a:lumMod val="40000"/>
                  <a:lumOff val="60000"/>
                </a:schemeClr>
              </a:gs>
              <a:gs pos="100000">
                <a:schemeClr val="bg1"/>
              </a:gs>
            </a:gsLst>
            <a:lin ang="5400000" scaled="1"/>
          </a:gradFill>
          <a:ln>
            <a:noFill/>
          </a:ln>
          <a:effectLst>
            <a:glow>
              <a:srgbClr val="FFFF00"/>
            </a:glow>
            <a:outerShdw algn="ctr" rotWithShape="0">
              <a:schemeClr val="tx1"/>
            </a:outerShdw>
          </a:effectLst>
          <a:scene3d>
            <a:camera prst="orthographicFront"/>
            <a:lightRig rig="threePt" dir="t"/>
          </a:scene3d>
          <a:sp3d>
            <a:bevelT w="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3F48FE32-30A8-91E8-073B-1CE94513A3C5}"/>
              </a:ext>
            </a:extLst>
          </p:cNvPr>
          <p:cNvSpPr/>
          <p:nvPr/>
        </p:nvSpPr>
        <p:spPr>
          <a:xfrm>
            <a:off x="-7747" y="6538183"/>
            <a:ext cx="12207494" cy="319817"/>
          </a:xfrm>
          <a:prstGeom prst="rect">
            <a:avLst/>
          </a:prstGeom>
          <a:solidFill>
            <a:srgbClr val="8ECEF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TextBox 18">
            <a:extLst>
              <a:ext uri="{FF2B5EF4-FFF2-40B4-BE49-F238E27FC236}">
                <a16:creationId xmlns:a16="http://schemas.microsoft.com/office/drawing/2014/main" id="{E32C03B4-4368-B8A0-5078-A33BA60C0D0C}"/>
              </a:ext>
            </a:extLst>
          </p:cNvPr>
          <p:cNvSpPr txBox="1"/>
          <p:nvPr/>
        </p:nvSpPr>
        <p:spPr>
          <a:xfrm>
            <a:off x="463483" y="1401679"/>
            <a:ext cx="10547024" cy="1754326"/>
          </a:xfrm>
          <a:prstGeom prst="rect">
            <a:avLst/>
          </a:prstGeom>
          <a:noFill/>
        </p:spPr>
        <p:txBody>
          <a:bodyPr wrap="square" rtlCol="0">
            <a:spAutoFit/>
          </a:bodyPr>
          <a:lstStyle/>
          <a:p>
            <a:endParaRPr lang="it-IT" dirty="0"/>
          </a:p>
          <a:p>
            <a:pPr marL="285750" indent="-285750">
              <a:buFont typeface="Arial" panose="020B0604020202020204" pitchFamily="34" charset="0"/>
              <a:buChar char="•"/>
            </a:pPr>
            <a:r>
              <a:rPr lang="en-GB" dirty="0">
                <a:solidFill>
                  <a:schemeClr val="tx1">
                    <a:lumMod val="95000"/>
                    <a:lumOff val="5000"/>
                  </a:schemeClr>
                </a:solidFill>
                <a:cs typeface="Times New Roman" panose="02020603050405020304" pitchFamily="18" charset="0"/>
              </a:rPr>
              <a:t>Load Reports of the OPTIMUS projects </a:t>
            </a:r>
          </a:p>
          <a:p>
            <a:pPr marL="285750" indent="-285750">
              <a:buFont typeface="Arial" panose="020B0604020202020204" pitchFamily="34" charset="0"/>
              <a:buChar char="•"/>
            </a:pPr>
            <a:r>
              <a:rPr lang="en-US" dirty="0">
                <a:cs typeface="Times New Roman" panose="02020603050405020304" pitchFamily="18" charset="0"/>
              </a:rPr>
              <a:t>GL Guideline for the Certification of Wind Turbines Edition 2010</a:t>
            </a:r>
            <a:endParaRPr lang="en-GB" dirty="0">
              <a:cs typeface="Times New Roman" panose="02020603050405020304" pitchFamily="18" charset="0"/>
            </a:endParaRPr>
          </a:p>
          <a:p>
            <a:pPr marL="285750" indent="-285750">
              <a:buFont typeface="Arial" panose="020B0604020202020204" pitchFamily="34" charset="0"/>
              <a:buChar char="•"/>
            </a:pPr>
            <a:r>
              <a:rPr lang="en-GB" dirty="0">
                <a:cs typeface="Times New Roman" panose="02020603050405020304" pitchFamily="18" charset="0"/>
              </a:rPr>
              <a:t>Loads and site conditions for wind turbines, DNVGL-ST-437,Edition November 2016</a:t>
            </a:r>
          </a:p>
          <a:p>
            <a:pPr marL="285750" indent="-285750">
              <a:buFont typeface="Arial" panose="020B0604020202020204" pitchFamily="34" charset="0"/>
              <a:buChar char="•"/>
            </a:pPr>
            <a:r>
              <a:rPr lang="en-GB" dirty="0"/>
              <a:t>IEC 61400-1 2019-02, Ed. 4.0/ DNVGL-ST-0437 Loads and site conditions for wind turbines 11-2016</a:t>
            </a:r>
            <a:endParaRPr lang="en-GB" dirty="0">
              <a:cs typeface="Times New Roman" panose="02020603050405020304" pitchFamily="18" charset="0"/>
            </a:endParaRPr>
          </a:p>
          <a:p>
            <a:pPr marL="285750" indent="-285750">
              <a:buFont typeface="Arial" panose="020B0604020202020204" pitchFamily="34" charset="0"/>
              <a:buChar char="•"/>
            </a:pPr>
            <a:r>
              <a:rPr lang="en-GB" dirty="0" err="1">
                <a:cs typeface="Times New Roman" panose="02020603050405020304" pitchFamily="18" charset="0"/>
              </a:rPr>
              <a:t>TurbSim</a:t>
            </a:r>
            <a:r>
              <a:rPr lang="en-GB" dirty="0">
                <a:cs typeface="Times New Roman" panose="02020603050405020304" pitchFamily="18" charset="0"/>
              </a:rPr>
              <a:t>, </a:t>
            </a:r>
            <a:r>
              <a:rPr lang="en-GB" dirty="0" err="1">
                <a:cs typeface="Times New Roman" panose="02020603050405020304" pitchFamily="18" charset="0"/>
              </a:rPr>
              <a:t>OpenFAST</a:t>
            </a:r>
            <a:r>
              <a:rPr lang="en-GB" dirty="0">
                <a:cs typeface="Times New Roman" panose="02020603050405020304" pitchFamily="18" charset="0"/>
              </a:rPr>
              <a:t> &amp; NREL 5 MW</a:t>
            </a:r>
          </a:p>
        </p:txBody>
      </p:sp>
      <p:sp>
        <p:nvSpPr>
          <p:cNvPr id="2" name="Titel 1">
            <a:extLst>
              <a:ext uri="{FF2B5EF4-FFF2-40B4-BE49-F238E27FC236}">
                <a16:creationId xmlns:a16="http://schemas.microsoft.com/office/drawing/2014/main" id="{25E1DA7A-832B-59A9-3560-8C4D55C27346}"/>
              </a:ext>
            </a:extLst>
          </p:cNvPr>
          <p:cNvSpPr>
            <a:spLocks noGrp="1"/>
          </p:cNvSpPr>
          <p:nvPr>
            <p:ph type="title"/>
          </p:nvPr>
        </p:nvSpPr>
        <p:spPr>
          <a:xfrm>
            <a:off x="484418" y="502853"/>
            <a:ext cx="2724774" cy="712728"/>
          </a:xfrm>
        </p:spPr>
        <p:txBody>
          <a:bodyPr>
            <a:normAutofit fontScale="90000"/>
          </a:bodyPr>
          <a:lstStyle/>
          <a:p>
            <a:r>
              <a:rPr lang="en-US" dirty="0"/>
              <a:t>References</a:t>
            </a:r>
            <a:endParaRPr lang="de-DE" dirty="0"/>
          </a:p>
        </p:txBody>
      </p:sp>
      <p:cxnSp>
        <p:nvCxnSpPr>
          <p:cNvPr id="6" name="Straight Connector 5">
            <a:extLst>
              <a:ext uri="{FF2B5EF4-FFF2-40B4-BE49-F238E27FC236}">
                <a16:creationId xmlns:a16="http://schemas.microsoft.com/office/drawing/2014/main" id="{A80213FB-EC9C-6767-58CC-49D609115B85}"/>
              </a:ext>
            </a:extLst>
          </p:cNvPr>
          <p:cNvCxnSpPr/>
          <p:nvPr/>
        </p:nvCxnSpPr>
        <p:spPr>
          <a:xfrm>
            <a:off x="484418" y="1171879"/>
            <a:ext cx="11218984" cy="0"/>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D0B4C1C-527A-83A2-90B3-666A056F7C49}"/>
              </a:ext>
            </a:extLst>
          </p:cNvPr>
          <p:cNvSpPr txBox="1"/>
          <p:nvPr/>
        </p:nvSpPr>
        <p:spPr>
          <a:xfrm>
            <a:off x="412716" y="6565449"/>
            <a:ext cx="1000125" cy="276999"/>
          </a:xfrm>
          <a:prstGeom prst="rect">
            <a:avLst/>
          </a:prstGeom>
          <a:noFill/>
        </p:spPr>
        <p:txBody>
          <a:bodyPr wrap="square" rtlCol="0">
            <a:spAutoFit/>
          </a:bodyPr>
          <a:lstStyle/>
          <a:p>
            <a:r>
              <a:rPr lang="en-US" sz="1200" dirty="0">
                <a:solidFill>
                  <a:schemeClr val="bg1"/>
                </a:solidFill>
              </a:rPr>
              <a:t>04/11/2025</a:t>
            </a:r>
          </a:p>
        </p:txBody>
      </p:sp>
      <p:sp>
        <p:nvSpPr>
          <p:cNvPr id="4" name="Slide Number Placeholder 5">
            <a:extLst>
              <a:ext uri="{FF2B5EF4-FFF2-40B4-BE49-F238E27FC236}">
                <a16:creationId xmlns:a16="http://schemas.microsoft.com/office/drawing/2014/main" id="{21129FCA-49E1-C2AD-B541-FCEDEF0BB603}"/>
              </a:ext>
            </a:extLst>
          </p:cNvPr>
          <p:cNvSpPr txBox="1">
            <a:spLocks/>
          </p:cNvSpPr>
          <p:nvPr/>
        </p:nvSpPr>
        <p:spPr>
          <a:xfrm>
            <a:off x="1833304" y="6538183"/>
            <a:ext cx="376496" cy="31981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3F6232-4F06-48BA-8F69-BF531F607829}" type="slidenum">
              <a:rPr lang="en-GB" sz="1400" smtClean="0">
                <a:solidFill>
                  <a:schemeClr val="bg1"/>
                </a:solidFill>
              </a:rPr>
              <a:pPr/>
              <a:t>44</a:t>
            </a:fld>
            <a:endParaRPr lang="en-GB" sz="1400" dirty="0">
              <a:solidFill>
                <a:schemeClr val="bg1"/>
              </a:solidFill>
            </a:endParaRPr>
          </a:p>
        </p:txBody>
      </p:sp>
      <p:sp>
        <p:nvSpPr>
          <p:cNvPr id="7" name="TextBox 6">
            <a:extLst>
              <a:ext uri="{FF2B5EF4-FFF2-40B4-BE49-F238E27FC236}">
                <a16:creationId xmlns:a16="http://schemas.microsoft.com/office/drawing/2014/main" id="{D1563EE5-B3E5-55A6-0898-3C96C1BE7B95}"/>
              </a:ext>
            </a:extLst>
          </p:cNvPr>
          <p:cNvSpPr txBox="1"/>
          <p:nvPr/>
        </p:nvSpPr>
        <p:spPr>
          <a:xfrm>
            <a:off x="9172575" y="6542216"/>
            <a:ext cx="2787685" cy="276999"/>
          </a:xfrm>
          <a:prstGeom prst="rect">
            <a:avLst/>
          </a:prstGeom>
          <a:noFill/>
        </p:spPr>
        <p:txBody>
          <a:bodyPr wrap="square" rtlCol="0">
            <a:spAutoFit/>
          </a:bodyPr>
          <a:lstStyle/>
          <a:p>
            <a:r>
              <a:rPr lang="en-US" sz="1200" dirty="0">
                <a:solidFill>
                  <a:schemeClr val="bg1"/>
                </a:solidFill>
              </a:rPr>
              <a:t>Load &amp; Dynamics Team/ Optimus Syria</a:t>
            </a:r>
          </a:p>
        </p:txBody>
      </p:sp>
      <p:sp>
        <p:nvSpPr>
          <p:cNvPr id="5" name="TextBox 4">
            <a:extLst>
              <a:ext uri="{FF2B5EF4-FFF2-40B4-BE49-F238E27FC236}">
                <a16:creationId xmlns:a16="http://schemas.microsoft.com/office/drawing/2014/main" id="{9C7E24DD-66BD-8AE2-F6E8-521E73DAAA04}"/>
              </a:ext>
            </a:extLst>
          </p:cNvPr>
          <p:cNvSpPr txBox="1"/>
          <p:nvPr/>
        </p:nvSpPr>
        <p:spPr>
          <a:xfrm>
            <a:off x="5430929" y="6559591"/>
            <a:ext cx="1346010" cy="276999"/>
          </a:xfrm>
          <a:prstGeom prst="rect">
            <a:avLst/>
          </a:prstGeom>
          <a:noFill/>
        </p:spPr>
        <p:txBody>
          <a:bodyPr wrap="square" rtlCol="0">
            <a:spAutoFit/>
          </a:bodyPr>
          <a:lstStyle/>
          <a:p>
            <a:r>
              <a:rPr lang="en-US" sz="1200" dirty="0">
                <a:solidFill>
                  <a:schemeClr val="bg1"/>
                </a:solidFill>
              </a:rPr>
              <a:t>Arham Memon</a:t>
            </a:r>
          </a:p>
        </p:txBody>
      </p:sp>
    </p:spTree>
    <p:extLst>
      <p:ext uri="{BB962C8B-B14F-4D97-AF65-F5344CB8AC3E}">
        <p14:creationId xmlns:p14="http://schemas.microsoft.com/office/powerpoint/2010/main" val="267883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13D3613-1229-23C4-BBAC-0C4D5D5524C8}"/>
              </a:ext>
            </a:extLst>
          </p:cNvPr>
          <p:cNvSpPr>
            <a:spLocks noGrp="1"/>
          </p:cNvSpPr>
          <p:nvPr>
            <p:ph type="ctrTitle"/>
          </p:nvPr>
        </p:nvSpPr>
        <p:spPr/>
        <p:txBody>
          <a:bodyPr/>
          <a:lstStyle/>
          <a:p>
            <a:r>
              <a:rPr lang="en-US" noProof="0" dirty="0"/>
              <a:t>Weekly report: Feedback Controller</a:t>
            </a:r>
          </a:p>
        </p:txBody>
      </p:sp>
      <p:sp>
        <p:nvSpPr>
          <p:cNvPr id="9" name="Subtitle 8">
            <a:extLst>
              <a:ext uri="{FF2B5EF4-FFF2-40B4-BE49-F238E27FC236}">
                <a16:creationId xmlns:a16="http://schemas.microsoft.com/office/drawing/2014/main" id="{811943A6-016A-175F-ED49-9090C8C3091D}"/>
              </a:ext>
            </a:extLst>
          </p:cNvPr>
          <p:cNvSpPr>
            <a:spLocks noGrp="1"/>
          </p:cNvSpPr>
          <p:nvPr>
            <p:ph type="subTitle" idx="1"/>
          </p:nvPr>
        </p:nvSpPr>
        <p:spPr/>
        <p:txBody>
          <a:bodyPr>
            <a:noAutofit/>
          </a:bodyPr>
          <a:lstStyle/>
          <a:p>
            <a:r>
              <a:rPr lang="en-US" sz="2000" noProof="0" dirty="0"/>
              <a:t>Week number: 06</a:t>
            </a:r>
          </a:p>
          <a:p>
            <a:r>
              <a:rPr lang="en-US" sz="2000" noProof="0" dirty="0"/>
              <a:t>Date: 04/11/2025</a:t>
            </a:r>
          </a:p>
          <a:p>
            <a:r>
              <a:rPr lang="en-US" sz="2000" noProof="0" dirty="0"/>
              <a:t>Supervisor: Prof. Dr.-Ing. David Schlipf</a:t>
            </a:r>
          </a:p>
          <a:p>
            <a:endParaRPr lang="en-US" sz="2000" noProof="0" dirty="0"/>
          </a:p>
        </p:txBody>
      </p:sp>
      <p:sp>
        <p:nvSpPr>
          <p:cNvPr id="10" name="Text Placeholder 9">
            <a:extLst>
              <a:ext uri="{FF2B5EF4-FFF2-40B4-BE49-F238E27FC236}">
                <a16:creationId xmlns:a16="http://schemas.microsoft.com/office/drawing/2014/main" id="{31D66077-75E8-B72F-9B4E-64E062858EC5}"/>
              </a:ext>
            </a:extLst>
          </p:cNvPr>
          <p:cNvSpPr>
            <a:spLocks noGrp="1"/>
          </p:cNvSpPr>
          <p:nvPr>
            <p:ph type="body" idx="10"/>
          </p:nvPr>
        </p:nvSpPr>
        <p:spPr>
          <a:xfrm>
            <a:off x="2982755" y="4882309"/>
            <a:ext cx="6226490" cy="758312"/>
          </a:xfrm>
        </p:spPr>
        <p:txBody>
          <a:bodyPr/>
          <a:lstStyle/>
          <a:p>
            <a:r>
              <a:rPr lang="en-US" noProof="0" dirty="0"/>
              <a:t>Group members: Mirza Dincer, Saurabh Pankaj Jha, Midhun </a:t>
            </a:r>
            <a:r>
              <a:rPr lang="en-US" noProof="0" dirty="0" err="1"/>
              <a:t>Kanichattu</a:t>
            </a:r>
            <a:r>
              <a:rPr lang="en-US" noProof="0" dirty="0"/>
              <a:t> Venu</a:t>
            </a:r>
          </a:p>
          <a:p>
            <a:r>
              <a:rPr lang="en-US" noProof="0" dirty="0"/>
              <a:t>Presenter: Saurabh Pankaj Jha</a:t>
            </a:r>
          </a:p>
          <a:p>
            <a:endParaRPr lang="en-US" noProof="0" dirty="0"/>
          </a:p>
        </p:txBody>
      </p:sp>
      <p:sp>
        <p:nvSpPr>
          <p:cNvPr id="5" name="Date Placeholder 4">
            <a:extLst>
              <a:ext uri="{FF2B5EF4-FFF2-40B4-BE49-F238E27FC236}">
                <a16:creationId xmlns:a16="http://schemas.microsoft.com/office/drawing/2014/main" id="{6CD51974-AA80-93E7-DE29-6B240912C06D}"/>
              </a:ext>
            </a:extLst>
          </p:cNvPr>
          <p:cNvSpPr>
            <a:spLocks noGrp="1"/>
          </p:cNvSpPr>
          <p:nvPr>
            <p:ph type="dt" sz="half" idx="11"/>
          </p:nvPr>
        </p:nvSpPr>
        <p:spPr/>
        <p:txBody>
          <a:bodyPr/>
          <a:lstStyle/>
          <a:p>
            <a:r>
              <a:rPr lang="en-US" noProof="0" dirty="0"/>
              <a:t>04/11/2025</a:t>
            </a:r>
          </a:p>
        </p:txBody>
      </p:sp>
      <p:sp>
        <p:nvSpPr>
          <p:cNvPr id="7" name="Slide Number Placeholder 6">
            <a:extLst>
              <a:ext uri="{FF2B5EF4-FFF2-40B4-BE49-F238E27FC236}">
                <a16:creationId xmlns:a16="http://schemas.microsoft.com/office/drawing/2014/main" id="{B451378A-4F01-6B30-CC0C-0D06C211A4C6}"/>
              </a:ext>
            </a:extLst>
          </p:cNvPr>
          <p:cNvSpPr>
            <a:spLocks noGrp="1"/>
          </p:cNvSpPr>
          <p:nvPr>
            <p:ph type="sldNum" sz="quarter" idx="13"/>
          </p:nvPr>
        </p:nvSpPr>
        <p:spPr/>
        <p:txBody>
          <a:bodyPr/>
          <a:lstStyle/>
          <a:p>
            <a:fld id="{013F6232-4F06-48BA-8F69-BF531F607829}" type="slidenum">
              <a:rPr lang="en-US" noProof="0" smtClean="0"/>
              <a:pPr/>
              <a:t>45</a:t>
            </a:fld>
            <a:endParaRPr lang="en-US" noProof="0" dirty="0"/>
          </a:p>
        </p:txBody>
      </p:sp>
      <p:sp>
        <p:nvSpPr>
          <p:cNvPr id="2" name="Footer Placeholder 1">
            <a:extLst>
              <a:ext uri="{FF2B5EF4-FFF2-40B4-BE49-F238E27FC236}">
                <a16:creationId xmlns:a16="http://schemas.microsoft.com/office/drawing/2014/main" id="{01D90F1C-B0AB-81E1-63B6-F10AE37370C6}"/>
              </a:ext>
            </a:extLst>
          </p:cNvPr>
          <p:cNvSpPr>
            <a:spLocks noGrp="1"/>
          </p:cNvSpPr>
          <p:nvPr>
            <p:ph type="ftr" sz="quarter" idx="12"/>
          </p:nvPr>
        </p:nvSpPr>
        <p:spPr/>
        <p:txBody>
          <a:bodyPr/>
          <a:lstStyle/>
          <a:p>
            <a:r>
              <a:rPr lang="en-US" noProof="0" dirty="0"/>
              <a:t>Feedback Controller / Optimus Syria</a:t>
            </a:r>
          </a:p>
        </p:txBody>
      </p:sp>
    </p:spTree>
    <p:extLst>
      <p:ext uri="{BB962C8B-B14F-4D97-AF65-F5344CB8AC3E}">
        <p14:creationId xmlns:p14="http://schemas.microsoft.com/office/powerpoint/2010/main" val="3842952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C396C42-5C8A-4DF6-469E-AA02488B5D67}"/>
              </a:ext>
            </a:extLst>
          </p:cNvPr>
          <p:cNvSpPr>
            <a:spLocks noGrp="1"/>
          </p:cNvSpPr>
          <p:nvPr>
            <p:ph idx="1"/>
          </p:nvPr>
        </p:nvSpPr>
        <p:spPr/>
        <p:txBody>
          <a:bodyPr/>
          <a:lstStyle/>
          <a:p>
            <a:r>
              <a:rPr lang="en-US" noProof="0" dirty="0"/>
              <a:t>Tasks of the Week</a:t>
            </a:r>
          </a:p>
          <a:p>
            <a:r>
              <a:rPr lang="en-US" noProof="0" dirty="0" err="1"/>
              <a:t>Kp</a:t>
            </a:r>
            <a:r>
              <a:rPr lang="en-US" noProof="0" dirty="0"/>
              <a:t> and Ki optimization method over DLC 1.2 </a:t>
            </a:r>
          </a:p>
          <a:p>
            <a:r>
              <a:rPr lang="en-US" noProof="0" dirty="0"/>
              <a:t>Signal Chain in Lidar – Assisted Controller</a:t>
            </a:r>
          </a:p>
          <a:p>
            <a:r>
              <a:rPr lang="en-US" noProof="0" dirty="0"/>
              <a:t>Conclusion</a:t>
            </a:r>
          </a:p>
          <a:p>
            <a:endParaRPr lang="en-US" noProof="0" dirty="0"/>
          </a:p>
        </p:txBody>
      </p:sp>
      <p:sp>
        <p:nvSpPr>
          <p:cNvPr id="5" name="Title 4">
            <a:extLst>
              <a:ext uri="{FF2B5EF4-FFF2-40B4-BE49-F238E27FC236}">
                <a16:creationId xmlns:a16="http://schemas.microsoft.com/office/drawing/2014/main" id="{FAE0BEDA-D340-0E86-7B6A-D958296C78E0}"/>
              </a:ext>
            </a:extLst>
          </p:cNvPr>
          <p:cNvSpPr>
            <a:spLocks noGrp="1"/>
          </p:cNvSpPr>
          <p:nvPr>
            <p:ph type="title"/>
          </p:nvPr>
        </p:nvSpPr>
        <p:spPr/>
        <p:txBody>
          <a:bodyPr/>
          <a:lstStyle/>
          <a:p>
            <a:r>
              <a:rPr lang="en-US" noProof="0" dirty="0"/>
              <a:t>List of Contents</a:t>
            </a:r>
          </a:p>
        </p:txBody>
      </p:sp>
      <p:sp>
        <p:nvSpPr>
          <p:cNvPr id="7" name="Text Placeholder 6">
            <a:extLst>
              <a:ext uri="{FF2B5EF4-FFF2-40B4-BE49-F238E27FC236}">
                <a16:creationId xmlns:a16="http://schemas.microsoft.com/office/drawing/2014/main" id="{CAF26A6A-DC19-EFAF-AC42-F8701A3F5C4F}"/>
              </a:ext>
            </a:extLst>
          </p:cNvPr>
          <p:cNvSpPr>
            <a:spLocks noGrp="1"/>
          </p:cNvSpPr>
          <p:nvPr>
            <p:ph type="body" sz="quarter" idx="18"/>
          </p:nvPr>
        </p:nvSpPr>
        <p:spPr/>
        <p:txBody>
          <a:bodyPr/>
          <a:lstStyle/>
          <a:p>
            <a:r>
              <a:rPr lang="en-US" noProof="0" dirty="0"/>
              <a:t>Mirza Dincer - 780261</a:t>
            </a:r>
          </a:p>
        </p:txBody>
      </p:sp>
      <p:sp>
        <p:nvSpPr>
          <p:cNvPr id="4" name="Date Placeholder 3">
            <a:extLst>
              <a:ext uri="{FF2B5EF4-FFF2-40B4-BE49-F238E27FC236}">
                <a16:creationId xmlns:a16="http://schemas.microsoft.com/office/drawing/2014/main" id="{6E1A55B5-D29A-D64C-52F3-986289E5F9A0}"/>
              </a:ext>
            </a:extLst>
          </p:cNvPr>
          <p:cNvSpPr>
            <a:spLocks noGrp="1"/>
          </p:cNvSpPr>
          <p:nvPr>
            <p:ph type="dt" sz="half" idx="10"/>
          </p:nvPr>
        </p:nvSpPr>
        <p:spPr/>
        <p:txBody>
          <a:bodyPr/>
          <a:lstStyle/>
          <a:p>
            <a:r>
              <a:rPr lang="en-US" noProof="0" dirty="0"/>
              <a:t>04/11/2025</a:t>
            </a:r>
          </a:p>
        </p:txBody>
      </p:sp>
      <p:sp>
        <p:nvSpPr>
          <p:cNvPr id="8" name="Slide Number Placeholder 7">
            <a:extLst>
              <a:ext uri="{FF2B5EF4-FFF2-40B4-BE49-F238E27FC236}">
                <a16:creationId xmlns:a16="http://schemas.microsoft.com/office/drawing/2014/main" id="{8B052D8F-1675-605E-CB1B-9CD5E63E869A}"/>
              </a:ext>
            </a:extLst>
          </p:cNvPr>
          <p:cNvSpPr>
            <a:spLocks noGrp="1"/>
          </p:cNvSpPr>
          <p:nvPr>
            <p:ph type="sldNum" sz="quarter" idx="12"/>
          </p:nvPr>
        </p:nvSpPr>
        <p:spPr/>
        <p:txBody>
          <a:bodyPr/>
          <a:lstStyle/>
          <a:p>
            <a:fld id="{3A84E93A-72FE-4BB6-A500-FB6DD421822B}" type="slidenum">
              <a:rPr lang="en-US" noProof="0" smtClean="0"/>
              <a:t>46</a:t>
            </a:fld>
            <a:endParaRPr lang="en-US" noProof="0" dirty="0"/>
          </a:p>
        </p:txBody>
      </p:sp>
      <p:sp>
        <p:nvSpPr>
          <p:cNvPr id="9" name="Footer Placeholder 8">
            <a:extLst>
              <a:ext uri="{FF2B5EF4-FFF2-40B4-BE49-F238E27FC236}">
                <a16:creationId xmlns:a16="http://schemas.microsoft.com/office/drawing/2014/main" id="{40B39CA5-143A-78A6-B398-AAF845BF2576}"/>
              </a:ext>
            </a:extLst>
          </p:cNvPr>
          <p:cNvSpPr>
            <a:spLocks noGrp="1"/>
          </p:cNvSpPr>
          <p:nvPr>
            <p:ph type="ftr" sz="quarter" idx="11"/>
          </p:nvPr>
        </p:nvSpPr>
        <p:spPr/>
        <p:txBody>
          <a:bodyPr/>
          <a:lstStyle/>
          <a:p>
            <a:r>
              <a:rPr lang="en-US" noProof="0" dirty="0"/>
              <a:t>Feedback Controller / Optimus Syria</a:t>
            </a:r>
          </a:p>
        </p:txBody>
      </p:sp>
    </p:spTree>
    <p:extLst>
      <p:ext uri="{BB962C8B-B14F-4D97-AF65-F5344CB8AC3E}">
        <p14:creationId xmlns:p14="http://schemas.microsoft.com/office/powerpoint/2010/main" val="3992407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D1F737-C9E5-D61C-802C-D8AA46A86F36}"/>
              </a:ext>
            </a:extLst>
          </p:cNvPr>
          <p:cNvSpPr>
            <a:spLocks noGrp="1"/>
          </p:cNvSpPr>
          <p:nvPr>
            <p:ph type="title"/>
          </p:nvPr>
        </p:nvSpPr>
        <p:spPr/>
        <p:txBody>
          <a:bodyPr/>
          <a:lstStyle/>
          <a:p>
            <a:r>
              <a:rPr lang="en-US" noProof="0" dirty="0"/>
              <a:t>Tasks of the Week</a:t>
            </a:r>
          </a:p>
        </p:txBody>
      </p:sp>
      <p:sp>
        <p:nvSpPr>
          <p:cNvPr id="6" name="Content Placeholder 5">
            <a:extLst>
              <a:ext uri="{FF2B5EF4-FFF2-40B4-BE49-F238E27FC236}">
                <a16:creationId xmlns:a16="http://schemas.microsoft.com/office/drawing/2014/main" id="{18ECE80E-4A9A-B819-E481-DA6D7AC2FACD}"/>
              </a:ext>
            </a:extLst>
          </p:cNvPr>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pPr>
            <a:r>
              <a:rPr lang="en-US" noProof="0" dirty="0"/>
              <a:t>  Optimization method for </a:t>
            </a:r>
            <a:r>
              <a:rPr lang="en-US" noProof="0" dirty="0" err="1"/>
              <a:t>Kp</a:t>
            </a:r>
            <a:r>
              <a:rPr lang="en-US" noProof="0" dirty="0"/>
              <a:t> and Ki for ROSCO input.</a:t>
            </a:r>
          </a:p>
          <a:p>
            <a:pPr marL="0" lvl="0" indent="0" eaLnBrk="0" fontAlgn="base" hangingPunct="0">
              <a:lnSpc>
                <a:spcPct val="100000"/>
              </a:lnSpc>
              <a:spcBef>
                <a:spcPct val="0"/>
              </a:spcBef>
              <a:spcAft>
                <a:spcPct val="0"/>
              </a:spcAft>
              <a:buFontTx/>
              <a:buChar char="•"/>
            </a:pPr>
            <a:endParaRPr lang="en-US" noProof="0" dirty="0"/>
          </a:p>
          <a:p>
            <a:pPr marL="0" indent="0" eaLnBrk="0" fontAlgn="base" hangingPunct="0">
              <a:lnSpc>
                <a:spcPct val="100000"/>
              </a:lnSpc>
              <a:spcBef>
                <a:spcPct val="0"/>
              </a:spcBef>
              <a:spcAft>
                <a:spcPct val="0"/>
              </a:spcAft>
              <a:buFontTx/>
              <a:buChar char="•"/>
            </a:pPr>
            <a:r>
              <a:rPr lang="en-US" noProof="0" dirty="0"/>
              <a:t> Understanding signal chain for Signal Chain in Lidar – Assisted Controller</a:t>
            </a:r>
          </a:p>
          <a:p>
            <a:pPr marL="0" lvl="0" indent="0" eaLnBrk="0" fontAlgn="base" hangingPunct="0">
              <a:lnSpc>
                <a:spcPct val="100000"/>
              </a:lnSpc>
              <a:spcBef>
                <a:spcPct val="0"/>
              </a:spcBef>
              <a:spcAft>
                <a:spcPct val="0"/>
              </a:spcAft>
              <a:buNone/>
            </a:pPr>
            <a:endParaRPr lang="en-US" noProof="0" dirty="0"/>
          </a:p>
          <a:p>
            <a:pPr marL="0" lvl="0" indent="0" eaLnBrk="0" fontAlgn="base" hangingPunct="0">
              <a:lnSpc>
                <a:spcPct val="100000"/>
              </a:lnSpc>
              <a:spcBef>
                <a:spcPct val="0"/>
              </a:spcBef>
              <a:spcAft>
                <a:spcPct val="0"/>
              </a:spcAft>
              <a:buNone/>
            </a:pPr>
            <a:endParaRPr lang="en-US" noProof="0" dirty="0"/>
          </a:p>
        </p:txBody>
      </p:sp>
      <p:sp>
        <p:nvSpPr>
          <p:cNvPr id="7" name="Text Placeholder 6">
            <a:extLst>
              <a:ext uri="{FF2B5EF4-FFF2-40B4-BE49-F238E27FC236}">
                <a16:creationId xmlns:a16="http://schemas.microsoft.com/office/drawing/2014/main" id="{DC22DFD0-8551-3A05-D2F0-A2FEDE79CBF4}"/>
              </a:ext>
            </a:extLst>
          </p:cNvPr>
          <p:cNvSpPr>
            <a:spLocks noGrp="1"/>
          </p:cNvSpPr>
          <p:nvPr>
            <p:ph type="body" sz="quarter" idx="18"/>
          </p:nvPr>
        </p:nvSpPr>
        <p:spPr/>
        <p:txBody>
          <a:bodyPr>
            <a:normAutofit/>
          </a:bodyPr>
          <a:lstStyle/>
          <a:p>
            <a:r>
              <a:rPr lang="en-US" noProof="0" dirty="0"/>
              <a:t>Mirza Dincer - 780261</a:t>
            </a:r>
          </a:p>
        </p:txBody>
      </p:sp>
      <p:sp>
        <p:nvSpPr>
          <p:cNvPr id="10" name="Date Placeholder 9">
            <a:extLst>
              <a:ext uri="{FF2B5EF4-FFF2-40B4-BE49-F238E27FC236}">
                <a16:creationId xmlns:a16="http://schemas.microsoft.com/office/drawing/2014/main" id="{3189547C-E522-4813-C302-A8977F7E7964}"/>
              </a:ext>
            </a:extLst>
          </p:cNvPr>
          <p:cNvSpPr>
            <a:spLocks noGrp="1"/>
          </p:cNvSpPr>
          <p:nvPr>
            <p:ph type="dt" sz="half" idx="19"/>
          </p:nvPr>
        </p:nvSpPr>
        <p:spPr/>
        <p:txBody>
          <a:bodyPr/>
          <a:lstStyle/>
          <a:p>
            <a:r>
              <a:rPr lang="en-US" noProof="0" dirty="0"/>
              <a:t>04/11/2025</a:t>
            </a:r>
          </a:p>
        </p:txBody>
      </p:sp>
      <p:sp>
        <p:nvSpPr>
          <p:cNvPr id="11" name="Slide Number Placeholder 10">
            <a:extLst>
              <a:ext uri="{FF2B5EF4-FFF2-40B4-BE49-F238E27FC236}">
                <a16:creationId xmlns:a16="http://schemas.microsoft.com/office/drawing/2014/main" id="{F804BE1C-7C80-B8F9-3A23-EBD96702EECE}"/>
              </a:ext>
            </a:extLst>
          </p:cNvPr>
          <p:cNvSpPr>
            <a:spLocks noGrp="1"/>
          </p:cNvSpPr>
          <p:nvPr>
            <p:ph type="sldNum" sz="quarter" idx="21"/>
          </p:nvPr>
        </p:nvSpPr>
        <p:spPr/>
        <p:txBody>
          <a:bodyPr/>
          <a:lstStyle/>
          <a:p>
            <a:fld id="{3A84E93A-72FE-4BB6-A500-FB6DD421822B}" type="slidenum">
              <a:rPr lang="en-US" noProof="0" smtClean="0"/>
              <a:t>47</a:t>
            </a:fld>
            <a:endParaRPr lang="en-US" noProof="0" dirty="0"/>
          </a:p>
        </p:txBody>
      </p:sp>
      <p:sp>
        <p:nvSpPr>
          <p:cNvPr id="12" name="Footer Placeholder 11">
            <a:extLst>
              <a:ext uri="{FF2B5EF4-FFF2-40B4-BE49-F238E27FC236}">
                <a16:creationId xmlns:a16="http://schemas.microsoft.com/office/drawing/2014/main" id="{32FC9593-3854-FCA1-E2BE-010AAED06C6C}"/>
              </a:ext>
            </a:extLst>
          </p:cNvPr>
          <p:cNvSpPr>
            <a:spLocks noGrp="1"/>
          </p:cNvSpPr>
          <p:nvPr>
            <p:ph type="ftr" sz="quarter" idx="20"/>
          </p:nvPr>
        </p:nvSpPr>
        <p:spPr/>
        <p:txBody>
          <a:bodyPr/>
          <a:lstStyle/>
          <a:p>
            <a:r>
              <a:rPr lang="en-US" noProof="0" dirty="0"/>
              <a:t>Feedback Controller / Optimus Syria</a:t>
            </a:r>
          </a:p>
        </p:txBody>
      </p:sp>
    </p:spTree>
    <p:extLst>
      <p:ext uri="{BB962C8B-B14F-4D97-AF65-F5344CB8AC3E}">
        <p14:creationId xmlns:p14="http://schemas.microsoft.com/office/powerpoint/2010/main" val="2823729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D888-CD07-7BE6-DB03-65BD5DB12D4D}"/>
              </a:ext>
            </a:extLst>
          </p:cNvPr>
          <p:cNvSpPr>
            <a:spLocks noGrp="1"/>
          </p:cNvSpPr>
          <p:nvPr>
            <p:ph type="title"/>
          </p:nvPr>
        </p:nvSpPr>
        <p:spPr/>
        <p:txBody>
          <a:bodyPr/>
          <a:lstStyle/>
          <a:p>
            <a:r>
              <a:rPr lang="en-US" noProof="0" dirty="0" err="1"/>
              <a:t>Kp</a:t>
            </a:r>
            <a:r>
              <a:rPr lang="en-US" noProof="0" dirty="0"/>
              <a:t> and Ki Optimization Method</a:t>
            </a:r>
          </a:p>
        </p:txBody>
      </p:sp>
      <p:sp>
        <p:nvSpPr>
          <p:cNvPr id="3" name="Content Placeholder 2">
            <a:extLst>
              <a:ext uri="{FF2B5EF4-FFF2-40B4-BE49-F238E27FC236}">
                <a16:creationId xmlns:a16="http://schemas.microsoft.com/office/drawing/2014/main" id="{23556497-8389-C2BD-1385-EDB14A153C93}"/>
              </a:ext>
            </a:extLst>
          </p:cNvPr>
          <p:cNvSpPr>
            <a:spLocks noGrp="1"/>
          </p:cNvSpPr>
          <p:nvPr>
            <p:ph idx="1"/>
          </p:nvPr>
        </p:nvSpPr>
        <p:spPr/>
        <p:txBody>
          <a:bodyPr>
            <a:normAutofit lnSpcReduction="10000"/>
          </a:bodyPr>
          <a:lstStyle/>
          <a:p>
            <a:r>
              <a:rPr lang="en-US" b="1" noProof="0" dirty="0" err="1"/>
              <a:t>Kp</a:t>
            </a:r>
            <a:r>
              <a:rPr lang="en-US" b="1" noProof="0" dirty="0"/>
              <a:t>, Ki and theta is a vector </a:t>
            </a:r>
            <a:r>
              <a:rPr lang="en-US" noProof="0" dirty="0"/>
              <a:t> with a 30 number of elements in ROSCO input file.</a:t>
            </a:r>
          </a:p>
          <a:p>
            <a:r>
              <a:rPr lang="en-US" noProof="0" dirty="0"/>
              <a:t>It is time consuming to calculate </a:t>
            </a:r>
            <a:r>
              <a:rPr lang="en-US" noProof="0" dirty="0" err="1"/>
              <a:t>Kp</a:t>
            </a:r>
            <a:r>
              <a:rPr lang="en-US" noProof="0" dirty="0"/>
              <a:t> and Ki for each theta angle. Instead, an optimization method is used.</a:t>
            </a:r>
          </a:p>
          <a:p>
            <a:endParaRPr lang="en-US" noProof="0" dirty="0"/>
          </a:p>
          <a:p>
            <a:r>
              <a:rPr lang="en-US" noProof="0" dirty="0"/>
              <a:t>Ti will be kept constant to 1P time.</a:t>
            </a:r>
          </a:p>
          <a:p>
            <a:pPr marL="0" indent="0">
              <a:buNone/>
            </a:pPr>
            <a:endParaRPr lang="en-US" noProof="0" dirty="0"/>
          </a:p>
          <a:p>
            <a:r>
              <a:rPr lang="en-US" noProof="0" dirty="0"/>
              <a:t>Start by choosing a starting point of </a:t>
            </a:r>
            <a:r>
              <a:rPr lang="en-US" noProof="0" dirty="0" err="1"/>
              <a:t>Kp</a:t>
            </a:r>
            <a:r>
              <a:rPr lang="en-US" noProof="0" dirty="0"/>
              <a:t> and theta, and </a:t>
            </a:r>
            <a:r>
              <a:rPr lang="en-US" noProof="0" dirty="0" err="1"/>
              <a:t>neighbour</a:t>
            </a:r>
            <a:r>
              <a:rPr lang="en-US" noProof="0" dirty="0"/>
              <a:t> points. Then convert this points to a vector for ROSCO input file and run DLC 1.2 simulation.</a:t>
            </a:r>
          </a:p>
          <a:p>
            <a:endParaRPr lang="en-US" noProof="0" dirty="0"/>
          </a:p>
          <a:p>
            <a:r>
              <a:rPr lang="en-US" noProof="0" dirty="0"/>
              <a:t>As a result, We will have a</a:t>
            </a:r>
            <a:r>
              <a:rPr lang="tr-TR" noProof="0" dirty="0"/>
              <a:t> </a:t>
            </a:r>
            <a:r>
              <a:rPr lang="tr-TR" noProof="0" dirty="0" err="1"/>
              <a:t>map</a:t>
            </a:r>
            <a:r>
              <a:rPr lang="tr-TR" noProof="0" dirty="0"/>
              <a:t> </a:t>
            </a:r>
            <a:r>
              <a:rPr lang="tr-TR" noProof="0" dirty="0" err="1"/>
              <a:t>with</a:t>
            </a:r>
            <a:r>
              <a:rPr lang="tr-TR" noProof="0" dirty="0"/>
              <a:t> </a:t>
            </a:r>
            <a:r>
              <a:rPr lang="tr-TR" noProof="0" dirty="0" err="1"/>
              <a:t>each</a:t>
            </a:r>
            <a:r>
              <a:rPr lang="tr-TR" noProof="0" dirty="0"/>
              <a:t> </a:t>
            </a:r>
            <a:r>
              <a:rPr lang="tr-TR" noProof="0" dirty="0" err="1"/>
              <a:t>point</a:t>
            </a:r>
            <a:r>
              <a:rPr lang="tr-TR" noProof="0" dirty="0"/>
              <a:t> </a:t>
            </a:r>
            <a:r>
              <a:rPr lang="tr-TR" dirty="0" err="1"/>
              <a:t>we</a:t>
            </a:r>
            <a:r>
              <a:rPr lang="tr-TR" dirty="0"/>
              <a:t> </a:t>
            </a:r>
            <a:r>
              <a:rPr lang="tr-TR" dirty="0" err="1"/>
              <a:t>selected</a:t>
            </a:r>
            <a:r>
              <a:rPr lang="tr-TR" dirty="0"/>
              <a:t> </a:t>
            </a:r>
            <a:r>
              <a:rPr lang="tr-TR" dirty="0" err="1"/>
              <a:t>with</a:t>
            </a:r>
            <a:r>
              <a:rPr lang="tr-TR" dirty="0"/>
              <a:t> </a:t>
            </a:r>
            <a:r>
              <a:rPr lang="en-US" noProof="0" dirty="0"/>
              <a:t>DEL and AEP, </a:t>
            </a:r>
            <a:r>
              <a:rPr lang="tr-TR" noProof="0" dirty="0" err="1"/>
              <a:t>will</a:t>
            </a:r>
            <a:r>
              <a:rPr lang="tr-TR" noProof="0" dirty="0"/>
              <a:t> </a:t>
            </a:r>
            <a:r>
              <a:rPr lang="tr-TR" noProof="0" dirty="0" err="1"/>
              <a:t>search</a:t>
            </a:r>
            <a:r>
              <a:rPr lang="tr-TR" noProof="0" dirty="0"/>
              <a:t> </a:t>
            </a:r>
            <a:r>
              <a:rPr lang="tr-TR" noProof="0" dirty="0" err="1"/>
              <a:t>for</a:t>
            </a:r>
            <a:r>
              <a:rPr lang="tr-TR" noProof="0" dirty="0"/>
              <a:t> </a:t>
            </a:r>
            <a:r>
              <a:rPr lang="tr-TR" noProof="0" dirty="0" err="1"/>
              <a:t>the</a:t>
            </a:r>
            <a:r>
              <a:rPr lang="tr-TR" noProof="0" dirty="0"/>
              <a:t> </a:t>
            </a:r>
            <a:r>
              <a:rPr lang="tr-TR" noProof="0" dirty="0" err="1"/>
              <a:t>point</a:t>
            </a:r>
            <a:r>
              <a:rPr lang="tr-TR" noProof="0" dirty="0"/>
              <a:t> </a:t>
            </a:r>
            <a:r>
              <a:rPr lang="tr-TR" noProof="0" dirty="0" err="1"/>
              <a:t>where</a:t>
            </a:r>
            <a:r>
              <a:rPr lang="tr-TR" noProof="0" dirty="0"/>
              <a:t> </a:t>
            </a:r>
            <a:r>
              <a:rPr lang="en-US" dirty="0"/>
              <a:t>minimum DEL of tower base fore-aft bending moment </a:t>
            </a:r>
            <a:r>
              <a:rPr lang="tr-TR" dirty="0" err="1"/>
              <a:t>and</a:t>
            </a:r>
            <a:r>
              <a:rPr lang="tr-TR" dirty="0"/>
              <a:t> </a:t>
            </a:r>
            <a:r>
              <a:rPr lang="en-US" dirty="0"/>
              <a:t>the AEP is maximum.</a:t>
            </a:r>
          </a:p>
          <a:p>
            <a:endParaRPr lang="en-US" noProof="0" dirty="0"/>
          </a:p>
          <a:p>
            <a:pPr marL="0" indent="0">
              <a:buNone/>
            </a:pPr>
            <a:endParaRPr lang="en-US" noProof="0" dirty="0"/>
          </a:p>
          <a:p>
            <a:endParaRPr lang="en-US" noProof="0" dirty="0"/>
          </a:p>
        </p:txBody>
      </p:sp>
      <p:sp>
        <p:nvSpPr>
          <p:cNvPr id="4" name="Text Placeholder 3">
            <a:extLst>
              <a:ext uri="{FF2B5EF4-FFF2-40B4-BE49-F238E27FC236}">
                <a16:creationId xmlns:a16="http://schemas.microsoft.com/office/drawing/2014/main" id="{471A1B42-FD80-CA54-F56D-121AE952A80C}"/>
              </a:ext>
            </a:extLst>
          </p:cNvPr>
          <p:cNvSpPr>
            <a:spLocks noGrp="1"/>
          </p:cNvSpPr>
          <p:nvPr>
            <p:ph type="body" sz="quarter" idx="18"/>
          </p:nvPr>
        </p:nvSpPr>
        <p:spPr/>
        <p:txBody>
          <a:bodyPr/>
          <a:lstStyle/>
          <a:p>
            <a:r>
              <a:rPr lang="en-US" noProof="0" dirty="0"/>
              <a:t>Mirza Dincer - 780261</a:t>
            </a:r>
          </a:p>
        </p:txBody>
      </p:sp>
      <p:sp>
        <p:nvSpPr>
          <p:cNvPr id="5" name="Date Placeholder 4">
            <a:extLst>
              <a:ext uri="{FF2B5EF4-FFF2-40B4-BE49-F238E27FC236}">
                <a16:creationId xmlns:a16="http://schemas.microsoft.com/office/drawing/2014/main" id="{0B9AB020-F9A7-5478-43D3-B5F58149A81F}"/>
              </a:ext>
            </a:extLst>
          </p:cNvPr>
          <p:cNvSpPr>
            <a:spLocks noGrp="1"/>
          </p:cNvSpPr>
          <p:nvPr>
            <p:ph type="dt" sz="half" idx="19"/>
          </p:nvPr>
        </p:nvSpPr>
        <p:spPr/>
        <p:txBody>
          <a:bodyPr/>
          <a:lstStyle/>
          <a:p>
            <a:r>
              <a:rPr lang="en-US" noProof="0" dirty="0"/>
              <a:t>04/11/2025</a:t>
            </a:r>
          </a:p>
        </p:txBody>
      </p:sp>
      <p:sp>
        <p:nvSpPr>
          <p:cNvPr id="6" name="Footer Placeholder 5">
            <a:extLst>
              <a:ext uri="{FF2B5EF4-FFF2-40B4-BE49-F238E27FC236}">
                <a16:creationId xmlns:a16="http://schemas.microsoft.com/office/drawing/2014/main" id="{F22D1705-73FD-620E-57E7-9655F3918825}"/>
              </a:ext>
            </a:extLst>
          </p:cNvPr>
          <p:cNvSpPr>
            <a:spLocks noGrp="1"/>
          </p:cNvSpPr>
          <p:nvPr>
            <p:ph type="ftr" sz="quarter" idx="20"/>
          </p:nvPr>
        </p:nvSpPr>
        <p:spPr/>
        <p:txBody>
          <a:bodyPr/>
          <a:lstStyle/>
          <a:p>
            <a:r>
              <a:rPr lang="en-US" noProof="0" dirty="0"/>
              <a:t>Feedback Controller / Optimus Syria</a:t>
            </a:r>
          </a:p>
        </p:txBody>
      </p:sp>
      <p:sp>
        <p:nvSpPr>
          <p:cNvPr id="7" name="Slide Number Placeholder 6">
            <a:extLst>
              <a:ext uri="{FF2B5EF4-FFF2-40B4-BE49-F238E27FC236}">
                <a16:creationId xmlns:a16="http://schemas.microsoft.com/office/drawing/2014/main" id="{E8228881-BA66-CDC9-2173-D2C93D5274A7}"/>
              </a:ext>
            </a:extLst>
          </p:cNvPr>
          <p:cNvSpPr>
            <a:spLocks noGrp="1"/>
          </p:cNvSpPr>
          <p:nvPr>
            <p:ph type="sldNum" sz="quarter" idx="21"/>
          </p:nvPr>
        </p:nvSpPr>
        <p:spPr/>
        <p:txBody>
          <a:bodyPr/>
          <a:lstStyle/>
          <a:p>
            <a:fld id="{3A84E93A-72FE-4BB6-A500-FB6DD421822B}" type="slidenum">
              <a:rPr lang="en-US" noProof="0" smtClean="0"/>
              <a:t>48</a:t>
            </a:fld>
            <a:endParaRPr lang="en-US" noProof="0" dirty="0"/>
          </a:p>
        </p:txBody>
      </p:sp>
    </p:spTree>
    <p:extLst>
      <p:ext uri="{BB962C8B-B14F-4D97-AF65-F5344CB8AC3E}">
        <p14:creationId xmlns:p14="http://schemas.microsoft.com/office/powerpoint/2010/main" val="218701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AA2EA-EE24-628A-00D3-C47212834EBB}"/>
              </a:ext>
            </a:extLst>
          </p:cNvPr>
          <p:cNvSpPr>
            <a:spLocks noGrp="1"/>
          </p:cNvSpPr>
          <p:nvPr>
            <p:ph type="title"/>
          </p:nvPr>
        </p:nvSpPr>
        <p:spPr/>
        <p:txBody>
          <a:bodyPr/>
          <a:lstStyle/>
          <a:p>
            <a:r>
              <a:rPr lang="en-US" dirty="0" err="1"/>
              <a:t>Kp</a:t>
            </a:r>
            <a:r>
              <a:rPr lang="en-US" dirty="0"/>
              <a:t> and Ki Optimization Method</a:t>
            </a:r>
          </a:p>
        </p:txBody>
      </p:sp>
      <p:sp>
        <p:nvSpPr>
          <p:cNvPr id="4" name="Text Placeholder 3">
            <a:extLst>
              <a:ext uri="{FF2B5EF4-FFF2-40B4-BE49-F238E27FC236}">
                <a16:creationId xmlns:a16="http://schemas.microsoft.com/office/drawing/2014/main" id="{5672FB92-3813-4135-655D-8BA3046410E9}"/>
              </a:ext>
            </a:extLst>
          </p:cNvPr>
          <p:cNvSpPr>
            <a:spLocks noGrp="1"/>
          </p:cNvSpPr>
          <p:nvPr>
            <p:ph type="body" sz="quarter" idx="18"/>
          </p:nvPr>
        </p:nvSpPr>
        <p:spPr/>
        <p:txBody>
          <a:bodyPr/>
          <a:lstStyle/>
          <a:p>
            <a:r>
              <a:rPr lang="en-US" dirty="0"/>
              <a:t>Mirza Dincer - 780261</a:t>
            </a:r>
          </a:p>
        </p:txBody>
      </p:sp>
      <p:sp>
        <p:nvSpPr>
          <p:cNvPr id="5" name="Date Placeholder 4">
            <a:extLst>
              <a:ext uri="{FF2B5EF4-FFF2-40B4-BE49-F238E27FC236}">
                <a16:creationId xmlns:a16="http://schemas.microsoft.com/office/drawing/2014/main" id="{7069EE19-764C-8307-CAB5-98897995CE60}"/>
              </a:ext>
            </a:extLst>
          </p:cNvPr>
          <p:cNvSpPr>
            <a:spLocks noGrp="1"/>
          </p:cNvSpPr>
          <p:nvPr>
            <p:ph type="dt" sz="half" idx="19"/>
          </p:nvPr>
        </p:nvSpPr>
        <p:spPr/>
        <p:txBody>
          <a:bodyPr/>
          <a:lstStyle/>
          <a:p>
            <a:r>
              <a:rPr lang="en-US"/>
              <a:t>04/11/2025</a:t>
            </a:r>
          </a:p>
        </p:txBody>
      </p:sp>
      <p:sp>
        <p:nvSpPr>
          <p:cNvPr id="6" name="Footer Placeholder 5">
            <a:extLst>
              <a:ext uri="{FF2B5EF4-FFF2-40B4-BE49-F238E27FC236}">
                <a16:creationId xmlns:a16="http://schemas.microsoft.com/office/drawing/2014/main" id="{EF098CF3-B052-8F54-9B12-FF5C392D2AD2}"/>
              </a:ext>
            </a:extLst>
          </p:cNvPr>
          <p:cNvSpPr>
            <a:spLocks noGrp="1"/>
          </p:cNvSpPr>
          <p:nvPr>
            <p:ph type="ftr" sz="quarter" idx="20"/>
          </p:nvPr>
        </p:nvSpPr>
        <p:spPr/>
        <p:txBody>
          <a:bodyPr/>
          <a:lstStyle/>
          <a:p>
            <a:r>
              <a:rPr lang="en-US"/>
              <a:t>Feedback Controller / Optimus Syria</a:t>
            </a:r>
          </a:p>
        </p:txBody>
      </p:sp>
      <p:sp>
        <p:nvSpPr>
          <p:cNvPr id="7" name="Slide Number Placeholder 6">
            <a:extLst>
              <a:ext uri="{FF2B5EF4-FFF2-40B4-BE49-F238E27FC236}">
                <a16:creationId xmlns:a16="http://schemas.microsoft.com/office/drawing/2014/main" id="{9D22F097-8B1B-1429-3C40-79089012EF40}"/>
              </a:ext>
            </a:extLst>
          </p:cNvPr>
          <p:cNvSpPr>
            <a:spLocks noGrp="1"/>
          </p:cNvSpPr>
          <p:nvPr>
            <p:ph type="sldNum" sz="quarter" idx="21"/>
          </p:nvPr>
        </p:nvSpPr>
        <p:spPr/>
        <p:txBody>
          <a:bodyPr/>
          <a:lstStyle/>
          <a:p>
            <a:fld id="{3A84E93A-72FE-4BB6-A500-FB6DD421822B}" type="slidenum">
              <a:rPr lang="en-US" smtClean="0"/>
              <a:t>49</a:t>
            </a:fld>
            <a:endParaRPr lang="en-US"/>
          </a:p>
        </p:txBody>
      </p:sp>
      <p:sp>
        <p:nvSpPr>
          <p:cNvPr id="9" name="Rectangle 8">
            <a:extLst>
              <a:ext uri="{FF2B5EF4-FFF2-40B4-BE49-F238E27FC236}">
                <a16:creationId xmlns:a16="http://schemas.microsoft.com/office/drawing/2014/main" id="{7EB7E119-A152-6C7A-76CF-10B3DBD15B00}"/>
              </a:ext>
            </a:extLst>
          </p:cNvPr>
          <p:cNvSpPr/>
          <p:nvPr/>
        </p:nvSpPr>
        <p:spPr>
          <a:xfrm>
            <a:off x="4124960" y="3106696"/>
            <a:ext cx="3251200" cy="13255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65541C2-A6F7-4D86-58BE-24E9D4A477D5}"/>
              </a:ext>
            </a:extLst>
          </p:cNvPr>
          <p:cNvCxnSpPr>
            <a:endCxn id="9" idx="1"/>
          </p:cNvCxnSpPr>
          <p:nvPr/>
        </p:nvCxnSpPr>
        <p:spPr>
          <a:xfrm>
            <a:off x="2661920" y="3769477"/>
            <a:ext cx="146304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1943BCB9-F61B-0944-FD1E-BF6263B96A5A}"/>
              </a:ext>
            </a:extLst>
          </p:cNvPr>
          <p:cNvCxnSpPr>
            <a:cxnSpLocks/>
            <a:stCxn id="9" idx="3"/>
          </p:cNvCxnSpPr>
          <p:nvPr/>
        </p:nvCxnSpPr>
        <p:spPr>
          <a:xfrm flipV="1">
            <a:off x="7376160" y="3769476"/>
            <a:ext cx="117222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FD08041-3217-A56C-522B-1304EC206A89}"/>
              </a:ext>
            </a:extLst>
          </p:cNvPr>
          <p:cNvCxnSpPr>
            <a:cxnSpLocks/>
          </p:cNvCxnSpPr>
          <p:nvPr/>
        </p:nvCxnSpPr>
        <p:spPr>
          <a:xfrm>
            <a:off x="5740400" y="2443915"/>
            <a:ext cx="0" cy="6627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CDAA10F4-ADBF-3F93-F8FE-94E3D393A4F2}"/>
              </a:ext>
            </a:extLst>
          </p:cNvPr>
          <p:cNvSpPr txBox="1"/>
          <p:nvPr/>
        </p:nvSpPr>
        <p:spPr>
          <a:xfrm>
            <a:off x="5115560" y="3607098"/>
            <a:ext cx="1239520" cy="430887"/>
          </a:xfrm>
          <a:prstGeom prst="rect">
            <a:avLst/>
          </a:prstGeom>
          <a:noFill/>
        </p:spPr>
        <p:txBody>
          <a:bodyPr wrap="square" rtlCol="0">
            <a:spAutoFit/>
          </a:bodyPr>
          <a:lstStyle/>
          <a:p>
            <a:pPr algn="l"/>
            <a:r>
              <a:rPr lang="tr-TR" sz="2200" dirty="0" err="1"/>
              <a:t>Mapping</a:t>
            </a:r>
            <a:endParaRPr lang="en-US" sz="22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1600B01-7FA8-EFF1-F72F-1D623283A431}"/>
                  </a:ext>
                </a:extLst>
              </p:cNvPr>
              <p:cNvSpPr txBox="1"/>
              <p:nvPr/>
            </p:nvSpPr>
            <p:spPr>
              <a:xfrm>
                <a:off x="5312212" y="1967804"/>
                <a:ext cx="1306702" cy="430887"/>
              </a:xfrm>
              <a:prstGeom prst="rect">
                <a:avLst/>
              </a:prstGeom>
              <a:noFill/>
            </p:spPr>
            <p:txBody>
              <a:bodyPr wrap="square" rtlCol="0">
                <a:spAutoFit/>
              </a:bodyPr>
              <a:lstStyle/>
              <a:p>
                <a14:m>
                  <m:oMath xmlns:m="http://schemas.openxmlformats.org/officeDocument/2006/math">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𝜃</m:t>
                        </m:r>
                      </m:e>
                      <m:sub>
                        <m:r>
                          <a:rPr lang="tr-TR" altLang="en-US" sz="2200" i="1">
                            <a:latin typeface="Cambria Math" panose="02040503050406030204" pitchFamily="18" charset="0"/>
                          </a:rPr>
                          <m:t>𝑣</m:t>
                        </m:r>
                      </m:sub>
                    </m:sSub>
                  </m:oMath>
                </a14:m>
                <a:r>
                  <a:rPr lang="tr-TR" sz="2200" dirty="0"/>
                  <a:t>, </a:t>
                </a:r>
                <a14:m>
                  <m:oMath xmlns:m="http://schemas.openxmlformats.org/officeDocument/2006/math">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𝑇</m:t>
                        </m:r>
                      </m:e>
                      <m:sub>
                        <m:r>
                          <a:rPr lang="tr-TR" altLang="en-US" sz="2200" i="1">
                            <a:latin typeface="Cambria Math" panose="02040503050406030204" pitchFamily="18" charset="0"/>
                          </a:rPr>
                          <m:t>𝑖</m:t>
                        </m:r>
                      </m:sub>
                    </m:sSub>
                  </m:oMath>
                </a14:m>
                <a:endParaRPr lang="en-US" sz="2200" dirty="0"/>
              </a:p>
            </p:txBody>
          </p:sp>
        </mc:Choice>
        <mc:Fallback xmlns="">
          <p:sp>
            <p:nvSpPr>
              <p:cNvPr id="21" name="TextBox 20">
                <a:extLst>
                  <a:ext uri="{FF2B5EF4-FFF2-40B4-BE49-F238E27FC236}">
                    <a16:creationId xmlns:a16="http://schemas.microsoft.com/office/drawing/2014/main" id="{A1600B01-7FA8-EFF1-F72F-1D623283A431}"/>
                  </a:ext>
                </a:extLst>
              </p:cNvPr>
              <p:cNvSpPr txBox="1">
                <a:spLocks noRot="1" noChangeAspect="1" noMove="1" noResize="1" noEditPoints="1" noAdjustHandles="1" noChangeArrowheads="1" noChangeShapeType="1" noTextEdit="1"/>
              </p:cNvSpPr>
              <p:nvPr/>
            </p:nvSpPr>
            <p:spPr>
              <a:xfrm>
                <a:off x="5312212" y="1967804"/>
                <a:ext cx="1306702" cy="430887"/>
              </a:xfrm>
              <a:prstGeom prst="rect">
                <a:avLst/>
              </a:prstGeom>
              <a:blipFill>
                <a:blip r:embed="rId3"/>
                <a:stretch>
                  <a:fillRect l="-465" t="-8571"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27BE4B2-D33B-17EB-8648-00101922E3F8}"/>
                  </a:ext>
                </a:extLst>
              </p:cNvPr>
              <p:cNvSpPr txBox="1"/>
              <p:nvPr/>
            </p:nvSpPr>
            <p:spPr>
              <a:xfrm>
                <a:off x="1449754" y="3540983"/>
                <a:ext cx="1701800" cy="456985"/>
              </a:xfrm>
              <a:prstGeom prst="rect">
                <a:avLst/>
              </a:prstGeom>
              <a:noFill/>
            </p:spPr>
            <p:txBody>
              <a:bodyPr wrap="square" rtlCol="0">
                <a:spAutoFit/>
              </a:bodyPr>
              <a:lstStyle/>
              <a:p>
                <a14:m>
                  <m:oMath xmlns:m="http://schemas.openxmlformats.org/officeDocument/2006/math">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𝐾</m:t>
                        </m:r>
                      </m:e>
                      <m:sub>
                        <m:r>
                          <a:rPr lang="tr-TR" altLang="en-US" sz="2200" i="1">
                            <a:latin typeface="Cambria Math" panose="02040503050406030204" pitchFamily="18" charset="0"/>
                          </a:rPr>
                          <m:t>𝑝</m:t>
                        </m:r>
                      </m:sub>
                    </m:sSub>
                  </m:oMath>
                </a14:m>
                <a:r>
                  <a:rPr lang="tr-TR" sz="2200" dirty="0"/>
                  <a:t>, </a:t>
                </a:r>
                <a14:m>
                  <m:oMath xmlns:m="http://schemas.openxmlformats.org/officeDocument/2006/math">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𝜃</m:t>
                        </m:r>
                      </m:e>
                      <m:sub>
                        <m:r>
                          <a:rPr lang="tr-TR" altLang="en-US" sz="2200" i="1">
                            <a:latin typeface="Cambria Math" panose="02040503050406030204" pitchFamily="18" charset="0"/>
                          </a:rPr>
                          <m:t>𝑘</m:t>
                        </m:r>
                      </m:sub>
                    </m:sSub>
                    <m:r>
                      <a:rPr lang="tr-TR" altLang="en-US" sz="2200" i="1">
                        <a:latin typeface="Cambria Math" panose="02040503050406030204" pitchFamily="18" charset="0"/>
                      </a:rPr>
                      <m:t> </m:t>
                    </m:r>
                  </m:oMath>
                </a14:m>
                <a:endParaRPr lang="en-US" sz="2200" dirty="0"/>
              </a:p>
            </p:txBody>
          </p:sp>
        </mc:Choice>
        <mc:Fallback xmlns="">
          <p:sp>
            <p:nvSpPr>
              <p:cNvPr id="22" name="TextBox 21">
                <a:extLst>
                  <a:ext uri="{FF2B5EF4-FFF2-40B4-BE49-F238E27FC236}">
                    <a16:creationId xmlns:a16="http://schemas.microsoft.com/office/drawing/2014/main" id="{E27BE4B2-D33B-17EB-8648-00101922E3F8}"/>
                  </a:ext>
                </a:extLst>
              </p:cNvPr>
              <p:cNvSpPr txBox="1">
                <a:spLocks noRot="1" noChangeAspect="1" noMove="1" noResize="1" noEditPoints="1" noAdjustHandles="1" noChangeArrowheads="1" noChangeShapeType="1" noTextEdit="1"/>
              </p:cNvSpPr>
              <p:nvPr/>
            </p:nvSpPr>
            <p:spPr>
              <a:xfrm>
                <a:off x="1449754" y="3540983"/>
                <a:ext cx="1701800" cy="456985"/>
              </a:xfrm>
              <a:prstGeom prst="rect">
                <a:avLst/>
              </a:prstGeom>
              <a:blipFill>
                <a:blip r:embed="rId4"/>
                <a:stretch>
                  <a:fillRect l="-358" t="-6667" b="-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7AC5445-32A5-F154-8F47-A5506BFEFF78}"/>
                  </a:ext>
                </a:extLst>
              </p:cNvPr>
              <p:cNvSpPr txBox="1"/>
              <p:nvPr/>
            </p:nvSpPr>
            <p:spPr>
              <a:xfrm>
                <a:off x="8229599" y="2547398"/>
                <a:ext cx="3737015" cy="14285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altLang="en-US" sz="2200" i="1" smtClean="0">
                              <a:latin typeface="Cambria Math" panose="02040503050406030204" pitchFamily="18" charset="0"/>
                            </a:rPr>
                          </m:ctrlPr>
                        </m:sSubPr>
                        <m:e>
                          <m:r>
                            <a:rPr lang="tr-TR" altLang="en-US" sz="2200" i="1">
                              <a:latin typeface="Cambria Math" panose="02040503050406030204" pitchFamily="18" charset="0"/>
                            </a:rPr>
                            <m:t>𝐾</m:t>
                          </m:r>
                        </m:e>
                        <m:sub>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𝑝</m:t>
                              </m:r>
                            </m:e>
                            <m:sub>
                              <m:r>
                                <a:rPr lang="tr-TR" altLang="en-US" sz="2200" i="1">
                                  <a:latin typeface="Cambria Math" panose="02040503050406030204" pitchFamily="18" charset="0"/>
                                </a:rPr>
                                <m:t>𝑣</m:t>
                              </m:r>
                            </m:sub>
                          </m:sSub>
                        </m:sub>
                      </m:sSub>
                      <m:r>
                        <a:rPr lang="tr-TR" altLang="en-US" sz="2200" i="1">
                          <a:latin typeface="Cambria Math" panose="02040503050406030204" pitchFamily="18" charset="0"/>
                        </a:rPr>
                        <m:t>=</m:t>
                      </m:r>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𝐾</m:t>
                          </m:r>
                        </m:e>
                        <m:sub>
                          <m:r>
                            <a:rPr lang="tr-TR" altLang="en-US" sz="2200" i="1">
                              <a:latin typeface="Cambria Math" panose="02040503050406030204" pitchFamily="18" charset="0"/>
                            </a:rPr>
                            <m:t>𝑝</m:t>
                          </m:r>
                        </m:sub>
                      </m:sSub>
                      <m:d>
                        <m:dPr>
                          <m:ctrlPr>
                            <a:rPr lang="tr-TR" altLang="en-US" sz="2200" i="1">
                              <a:latin typeface="Cambria Math" panose="02040503050406030204" pitchFamily="18" charset="0"/>
                            </a:rPr>
                          </m:ctrlPr>
                        </m:dPr>
                        <m:e>
                          <m:f>
                            <m:fPr>
                              <m:ctrlPr>
                                <a:rPr lang="tr-TR" altLang="en-US" sz="2200" i="1">
                                  <a:latin typeface="Cambria Math" panose="02040503050406030204" pitchFamily="18" charset="0"/>
                                </a:rPr>
                              </m:ctrlPr>
                            </m:fPr>
                            <m:num>
                              <m:r>
                                <a:rPr lang="tr-TR" altLang="en-US" sz="2200" i="1">
                                  <a:latin typeface="Cambria Math" panose="02040503050406030204" pitchFamily="18" charset="0"/>
                                </a:rPr>
                                <m:t>1</m:t>
                              </m:r>
                            </m:num>
                            <m:den>
                              <m:r>
                                <a:rPr lang="tr-TR" altLang="en-US" sz="2200" i="1">
                                  <a:latin typeface="Cambria Math" panose="02040503050406030204" pitchFamily="18" charset="0"/>
                                </a:rPr>
                                <m:t>1</m:t>
                              </m:r>
                              <m:r>
                                <a:rPr lang="tr-TR" altLang="en-US" sz="2200" i="1">
                                  <a:latin typeface="Cambria Math" panose="02040503050406030204" pitchFamily="18" charset="0"/>
                                </a:rPr>
                                <m:t>+</m:t>
                              </m:r>
                              <m:f>
                                <m:fPr>
                                  <m:ctrlPr>
                                    <a:rPr lang="tr-TR" altLang="en-US" sz="2200" i="1">
                                      <a:latin typeface="Cambria Math" panose="02040503050406030204" pitchFamily="18" charset="0"/>
                                    </a:rPr>
                                  </m:ctrlPr>
                                </m:fPr>
                                <m:num>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𝜃</m:t>
                                      </m:r>
                                    </m:e>
                                    <m:sub>
                                      <m:r>
                                        <a:rPr lang="tr-TR" altLang="en-US" sz="2200" i="1">
                                          <a:latin typeface="Cambria Math" panose="02040503050406030204" pitchFamily="18" charset="0"/>
                                        </a:rPr>
                                        <m:t>𝑣</m:t>
                                      </m:r>
                                    </m:sub>
                                  </m:sSub>
                                </m:num>
                                <m:den>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𝜃</m:t>
                                      </m:r>
                                    </m:e>
                                    <m:sub>
                                      <m:r>
                                        <a:rPr lang="tr-TR" altLang="en-US" sz="2200" i="1" smtClean="0">
                                          <a:latin typeface="Cambria Math" panose="02040503050406030204" pitchFamily="18" charset="0"/>
                                        </a:rPr>
                                        <m:t>𝑘</m:t>
                                      </m:r>
                                    </m:sub>
                                  </m:sSub>
                                </m:den>
                              </m:f>
                            </m:den>
                          </m:f>
                        </m:e>
                      </m:d>
                    </m:oMath>
                  </m:oMathPara>
                </a14:m>
                <a:endParaRPr lang="tr-TR" altLang="en-US" sz="2200" dirty="0"/>
              </a:p>
              <a:p>
                <a:endParaRPr lang="tr-TR" altLang="en-US" sz="2200" dirty="0"/>
              </a:p>
            </p:txBody>
          </p:sp>
        </mc:Choice>
        <mc:Fallback xmlns="">
          <p:sp>
            <p:nvSpPr>
              <p:cNvPr id="25" name="TextBox 24">
                <a:extLst>
                  <a:ext uri="{FF2B5EF4-FFF2-40B4-BE49-F238E27FC236}">
                    <a16:creationId xmlns:a16="http://schemas.microsoft.com/office/drawing/2014/main" id="{27AC5445-32A5-F154-8F47-A5506BFEFF78}"/>
                  </a:ext>
                </a:extLst>
              </p:cNvPr>
              <p:cNvSpPr txBox="1">
                <a:spLocks noRot="1" noChangeAspect="1" noMove="1" noResize="1" noEditPoints="1" noAdjustHandles="1" noChangeArrowheads="1" noChangeShapeType="1" noTextEdit="1"/>
              </p:cNvSpPr>
              <p:nvPr/>
            </p:nvSpPr>
            <p:spPr>
              <a:xfrm>
                <a:off x="8229599" y="2547398"/>
                <a:ext cx="3737015" cy="14285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D7907FC-9701-E05D-4300-5ACF08075189}"/>
                  </a:ext>
                </a:extLst>
              </p:cNvPr>
              <p:cNvSpPr txBox="1"/>
              <p:nvPr/>
            </p:nvSpPr>
            <p:spPr>
              <a:xfrm>
                <a:off x="8474612" y="3975931"/>
                <a:ext cx="1967265" cy="884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𝐾</m:t>
                          </m:r>
                        </m:e>
                        <m:sub>
                          <m:sSub>
                            <m:sSubPr>
                              <m:ctrlPr>
                                <a:rPr lang="tr-TR" altLang="en-US" sz="2200" i="1">
                                  <a:latin typeface="Cambria Math" panose="02040503050406030204" pitchFamily="18" charset="0"/>
                                </a:rPr>
                              </m:ctrlPr>
                            </m:sSubPr>
                            <m:e>
                              <m:r>
                                <m:rPr>
                                  <m:sty m:val="p"/>
                                </m:rPr>
                                <a:rPr lang="tr-TR" altLang="en-US" sz="2200" b="0" i="1" smtClean="0">
                                  <a:latin typeface="Cambria Math" panose="02040503050406030204" pitchFamily="18" charset="0"/>
                                </a:rPr>
                                <m:t>i</m:t>
                              </m:r>
                            </m:e>
                            <m:sub>
                              <m:r>
                                <a:rPr lang="tr-TR" altLang="en-US" sz="2200" i="1">
                                  <a:latin typeface="Cambria Math" panose="02040503050406030204" pitchFamily="18" charset="0"/>
                                </a:rPr>
                                <m:t>𝑣</m:t>
                              </m:r>
                            </m:sub>
                          </m:sSub>
                        </m:sub>
                      </m:sSub>
                      <m:r>
                        <a:rPr lang="tr-TR" altLang="en-US" sz="2200" i="1">
                          <a:latin typeface="Cambria Math" panose="02040503050406030204" pitchFamily="18" charset="0"/>
                        </a:rPr>
                        <m:t> </m:t>
                      </m:r>
                      <m:r>
                        <a:rPr lang="tr-TR" altLang="en-US" sz="2200" b="0" i="1" smtClean="0">
                          <a:latin typeface="Cambria Math" panose="02040503050406030204" pitchFamily="18" charset="0"/>
                        </a:rPr>
                        <m:t>=</m:t>
                      </m:r>
                      <m:f>
                        <m:fPr>
                          <m:ctrlPr>
                            <a:rPr lang="tr-TR" altLang="en-US" sz="2200" i="1" smtClean="0">
                              <a:latin typeface="Cambria Math" panose="02040503050406030204" pitchFamily="18" charset="0"/>
                            </a:rPr>
                          </m:ctrlPr>
                        </m:fPr>
                        <m:num>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𝐾</m:t>
                              </m:r>
                            </m:e>
                            <m:sub>
                              <m:r>
                                <a:rPr lang="tr-TR" altLang="en-US" sz="2200" i="1">
                                  <a:latin typeface="Cambria Math" panose="02040503050406030204" pitchFamily="18" charset="0"/>
                                </a:rPr>
                                <m:t>𝑝</m:t>
                              </m:r>
                            </m:sub>
                          </m:sSub>
                        </m:num>
                        <m:den>
                          <m:sSub>
                            <m:sSubPr>
                              <m:ctrlPr>
                                <a:rPr lang="tr-TR" altLang="en-US" sz="2200" i="1">
                                  <a:latin typeface="Cambria Math" panose="02040503050406030204" pitchFamily="18" charset="0"/>
                                </a:rPr>
                              </m:ctrlPr>
                            </m:sSubPr>
                            <m:e>
                              <m:r>
                                <a:rPr lang="tr-TR" altLang="en-US" sz="2200" i="1">
                                  <a:latin typeface="Cambria Math" panose="02040503050406030204" pitchFamily="18" charset="0"/>
                                </a:rPr>
                                <m:t>𝑇</m:t>
                              </m:r>
                            </m:e>
                            <m:sub>
                              <m:r>
                                <a:rPr lang="tr-TR" altLang="en-US" sz="2200" i="1">
                                  <a:latin typeface="Cambria Math" panose="02040503050406030204" pitchFamily="18" charset="0"/>
                                </a:rPr>
                                <m:t>𝑖</m:t>
                              </m:r>
                            </m:sub>
                          </m:sSub>
                        </m:den>
                      </m:f>
                    </m:oMath>
                  </m:oMathPara>
                </a14:m>
                <a:endParaRPr lang="tr-TR" altLang="en-US" sz="2200" dirty="0"/>
              </a:p>
              <a:p>
                <a:endParaRPr lang="tr-TR" altLang="en-US" sz="1200" dirty="0"/>
              </a:p>
            </p:txBody>
          </p:sp>
        </mc:Choice>
        <mc:Fallback xmlns="">
          <p:sp>
            <p:nvSpPr>
              <p:cNvPr id="27" name="TextBox 26">
                <a:extLst>
                  <a:ext uri="{FF2B5EF4-FFF2-40B4-BE49-F238E27FC236}">
                    <a16:creationId xmlns:a16="http://schemas.microsoft.com/office/drawing/2014/main" id="{DD7907FC-9701-E05D-4300-5ACF08075189}"/>
                  </a:ext>
                </a:extLst>
              </p:cNvPr>
              <p:cNvSpPr txBox="1">
                <a:spLocks noRot="1" noChangeAspect="1" noMove="1" noResize="1" noEditPoints="1" noAdjustHandles="1" noChangeArrowheads="1" noChangeShapeType="1" noTextEdit="1"/>
              </p:cNvSpPr>
              <p:nvPr/>
            </p:nvSpPr>
            <p:spPr>
              <a:xfrm>
                <a:off x="8474612" y="3975931"/>
                <a:ext cx="1967265" cy="88440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4167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18389-4B94-55E2-CBFB-DD562A485408}"/>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9E567B5F-A772-C5EE-B262-F383D7BB3F26}"/>
              </a:ext>
            </a:extLst>
          </p:cNvPr>
          <p:cNvSpPr>
            <a:spLocks noGrp="1"/>
          </p:cNvSpPr>
          <p:nvPr>
            <p:ph type="title"/>
          </p:nvPr>
        </p:nvSpPr>
        <p:spPr/>
        <p:txBody>
          <a:bodyPr/>
          <a:lstStyle/>
          <a:p>
            <a:r>
              <a:rPr lang="de-DE" dirty="0"/>
              <a:t>1.i. Gorwing stronger together</a:t>
            </a:r>
            <a:endParaRPr lang="en-GB" dirty="0"/>
          </a:p>
        </p:txBody>
      </p:sp>
      <p:sp>
        <p:nvSpPr>
          <p:cNvPr id="14" name="Textplatzhalter 13">
            <a:extLst>
              <a:ext uri="{FF2B5EF4-FFF2-40B4-BE49-F238E27FC236}">
                <a16:creationId xmlns:a16="http://schemas.microsoft.com/office/drawing/2014/main" id="{0A6C083C-188B-7C70-6CF1-47DF34D405FE}"/>
              </a:ext>
            </a:extLst>
          </p:cNvPr>
          <p:cNvSpPr>
            <a:spLocks noGrp="1"/>
          </p:cNvSpPr>
          <p:nvPr>
            <p:ph type="body" sz="quarter" idx="18"/>
          </p:nvPr>
        </p:nvSpPr>
        <p:spPr/>
        <p:txBody>
          <a:bodyPr/>
          <a:lstStyle/>
          <a:p>
            <a:r>
              <a:rPr lang="en-GB"/>
              <a:t>Bakhtyar Karim</a:t>
            </a:r>
            <a:endParaRPr lang="en-GB" dirty="0"/>
          </a:p>
        </p:txBody>
      </p:sp>
      <p:sp>
        <p:nvSpPr>
          <p:cNvPr id="2" name="Datumsplatzhalter 1">
            <a:extLst>
              <a:ext uri="{FF2B5EF4-FFF2-40B4-BE49-F238E27FC236}">
                <a16:creationId xmlns:a16="http://schemas.microsoft.com/office/drawing/2014/main" id="{BBD3AEE0-3675-F0FA-F3E0-E950DCCD9BA8}"/>
              </a:ext>
            </a:extLst>
          </p:cNvPr>
          <p:cNvSpPr>
            <a:spLocks noGrp="1"/>
          </p:cNvSpPr>
          <p:nvPr>
            <p:ph type="dt" sz="half" idx="19"/>
          </p:nvPr>
        </p:nvSpPr>
        <p:spPr/>
        <p:txBody>
          <a:bodyPr/>
          <a:lstStyle/>
          <a:p>
            <a:fld id="{2D1EE79A-E6D4-4691-9116-935A2AA336A9}" type="datetime1">
              <a:rPr lang="en-GB" smtClean="0"/>
              <a:t>03/11/2025</a:t>
            </a:fld>
            <a:endParaRPr lang="en-GB"/>
          </a:p>
        </p:txBody>
      </p:sp>
      <p:sp>
        <p:nvSpPr>
          <p:cNvPr id="3" name="Fußzeilenplatzhalter 2">
            <a:extLst>
              <a:ext uri="{FF2B5EF4-FFF2-40B4-BE49-F238E27FC236}">
                <a16:creationId xmlns:a16="http://schemas.microsoft.com/office/drawing/2014/main" id="{A440CA12-21A5-E838-040F-20A724BFA513}"/>
              </a:ext>
            </a:extLst>
          </p:cNvPr>
          <p:cNvSpPr>
            <a:spLocks noGrp="1"/>
          </p:cNvSpPr>
          <p:nvPr>
            <p:ph type="ftr" sz="quarter" idx="20"/>
          </p:nvPr>
        </p:nvSpPr>
        <p:spPr/>
        <p:txBody>
          <a:bodyPr/>
          <a:lstStyle/>
          <a:p>
            <a:r>
              <a:rPr lang="en-GB"/>
              <a:t>Management Team PM / Optimus Syria</a:t>
            </a:r>
            <a:endParaRPr lang="en-GB" dirty="0"/>
          </a:p>
        </p:txBody>
      </p:sp>
      <p:sp>
        <p:nvSpPr>
          <p:cNvPr id="4" name="Foliennummernplatzhalter 3">
            <a:extLst>
              <a:ext uri="{FF2B5EF4-FFF2-40B4-BE49-F238E27FC236}">
                <a16:creationId xmlns:a16="http://schemas.microsoft.com/office/drawing/2014/main" id="{33B1D443-9BE3-536A-29DE-C97D04FF4F9D}"/>
              </a:ext>
            </a:extLst>
          </p:cNvPr>
          <p:cNvSpPr>
            <a:spLocks noGrp="1"/>
          </p:cNvSpPr>
          <p:nvPr>
            <p:ph type="sldNum" sz="quarter" idx="21"/>
          </p:nvPr>
        </p:nvSpPr>
        <p:spPr/>
        <p:txBody>
          <a:bodyPr/>
          <a:lstStyle/>
          <a:p>
            <a:fld id="{013F6232-4F06-48BA-8F69-BF531F607829}" type="slidenum">
              <a:rPr lang="en-GB" smtClean="0"/>
              <a:t>5</a:t>
            </a:fld>
            <a:endParaRPr lang="en-GB"/>
          </a:p>
        </p:txBody>
      </p:sp>
      <p:sp>
        <p:nvSpPr>
          <p:cNvPr id="10" name="Inhaltsplatzhalter 2">
            <a:extLst>
              <a:ext uri="{FF2B5EF4-FFF2-40B4-BE49-F238E27FC236}">
                <a16:creationId xmlns:a16="http://schemas.microsoft.com/office/drawing/2014/main" id="{D4EF07E3-EB4B-02ED-E9A9-506FB1E883F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pic>
        <p:nvPicPr>
          <p:cNvPr id="18" name="Google Shape;102;p15" descr="image.png">
            <a:extLst>
              <a:ext uri="{FF2B5EF4-FFF2-40B4-BE49-F238E27FC236}">
                <a16:creationId xmlns:a16="http://schemas.microsoft.com/office/drawing/2014/main" id="{CA1B86E5-D367-A594-8D4A-364F8C8ED170}"/>
              </a:ext>
            </a:extLst>
          </p:cNvPr>
          <p:cNvPicPr preferRelativeResize="0"/>
          <p:nvPr/>
        </p:nvPicPr>
        <p:blipFill rotWithShape="1">
          <a:blip r:embed="rId2">
            <a:alphaModFix/>
          </a:blip>
          <a:srcRect/>
          <a:stretch/>
        </p:blipFill>
        <p:spPr>
          <a:xfrm>
            <a:off x="571500" y="2486025"/>
            <a:ext cx="5286375" cy="2838450"/>
          </a:xfrm>
          <a:prstGeom prst="rect">
            <a:avLst/>
          </a:prstGeom>
          <a:noFill/>
          <a:ln>
            <a:noFill/>
          </a:ln>
        </p:spPr>
      </p:pic>
      <p:pic>
        <p:nvPicPr>
          <p:cNvPr id="19" name="Google Shape;103;p15" descr="image.png">
            <a:extLst>
              <a:ext uri="{FF2B5EF4-FFF2-40B4-BE49-F238E27FC236}">
                <a16:creationId xmlns:a16="http://schemas.microsoft.com/office/drawing/2014/main" id="{B439C7E3-FE6C-025D-EB56-CDA13547FD54}"/>
              </a:ext>
            </a:extLst>
          </p:cNvPr>
          <p:cNvPicPr preferRelativeResize="0"/>
          <p:nvPr/>
        </p:nvPicPr>
        <p:blipFill rotWithShape="1">
          <a:blip r:embed="rId3">
            <a:alphaModFix/>
          </a:blip>
          <a:srcRect/>
          <a:stretch/>
        </p:blipFill>
        <p:spPr>
          <a:xfrm>
            <a:off x="6334125" y="2486025"/>
            <a:ext cx="5286375" cy="2838450"/>
          </a:xfrm>
          <a:prstGeom prst="rect">
            <a:avLst/>
          </a:prstGeom>
          <a:noFill/>
          <a:ln>
            <a:noFill/>
          </a:ln>
        </p:spPr>
      </p:pic>
      <p:sp>
        <p:nvSpPr>
          <p:cNvPr id="20" name="Google Shape;104;p15">
            <a:extLst>
              <a:ext uri="{FF2B5EF4-FFF2-40B4-BE49-F238E27FC236}">
                <a16:creationId xmlns:a16="http://schemas.microsoft.com/office/drawing/2014/main" id="{32D8E63A-8D50-F591-077E-E8361836DF38}"/>
              </a:ext>
            </a:extLst>
          </p:cNvPr>
          <p:cNvSpPr txBox="1"/>
          <p:nvPr/>
        </p:nvSpPr>
        <p:spPr>
          <a:xfrm>
            <a:off x="962025" y="2876550"/>
            <a:ext cx="4730591"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a:solidFill>
                  <a:srgbClr val="0070C0"/>
                </a:solidFill>
                <a:latin typeface="Poppins"/>
                <a:ea typeface="Poppins"/>
                <a:cs typeface="Poppins"/>
                <a:sym typeface="Poppins"/>
              </a:rPr>
              <a:t>Lidar + Feedback Control</a:t>
            </a:r>
            <a:endParaRPr dirty="0">
              <a:solidFill>
                <a:srgbClr val="0070C0"/>
              </a:solidFill>
            </a:endParaRPr>
          </a:p>
        </p:txBody>
      </p:sp>
      <p:sp>
        <p:nvSpPr>
          <p:cNvPr id="21" name="Google Shape;105;p15">
            <a:extLst>
              <a:ext uri="{FF2B5EF4-FFF2-40B4-BE49-F238E27FC236}">
                <a16:creationId xmlns:a16="http://schemas.microsoft.com/office/drawing/2014/main" id="{BD64102B-8C99-ECFC-FD49-A8DA90F51CBA}"/>
              </a:ext>
            </a:extLst>
          </p:cNvPr>
          <p:cNvSpPr txBox="1"/>
          <p:nvPr/>
        </p:nvSpPr>
        <p:spPr>
          <a:xfrm>
            <a:off x="962025" y="3524250"/>
            <a:ext cx="4505325" cy="1575816"/>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00" i="0" u="none" strike="noStrike" cap="none" dirty="0">
                <a:solidFill>
                  <a:srgbClr val="333333"/>
                </a:solidFill>
                <a:latin typeface="+mj-lt"/>
                <a:ea typeface="Lato"/>
                <a:cs typeface="Lato"/>
                <a:sym typeface="Lato"/>
              </a:rPr>
              <a:t>Bringing our Lidar Assisted Control and Feedback Control teams into one powerhouse. This will help us build a smarter, more responsive system from the ground up.</a:t>
            </a:r>
            <a:endParaRPr sz="2000" dirty="0">
              <a:latin typeface="+mj-lt"/>
            </a:endParaRPr>
          </a:p>
        </p:txBody>
      </p:sp>
      <p:sp>
        <p:nvSpPr>
          <p:cNvPr id="22" name="Google Shape;106;p15">
            <a:extLst>
              <a:ext uri="{FF2B5EF4-FFF2-40B4-BE49-F238E27FC236}">
                <a16:creationId xmlns:a16="http://schemas.microsoft.com/office/drawing/2014/main" id="{2E37CD03-FDA9-03FE-0B4F-FDA26E8B5A19}"/>
              </a:ext>
            </a:extLst>
          </p:cNvPr>
          <p:cNvSpPr txBox="1"/>
          <p:nvPr/>
        </p:nvSpPr>
        <p:spPr>
          <a:xfrm>
            <a:off x="6400800" y="2876550"/>
            <a:ext cx="5054441"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a:solidFill>
                  <a:srgbClr val="0070C0"/>
                </a:solidFill>
                <a:latin typeface="Poppins"/>
                <a:ea typeface="Poppins"/>
                <a:cs typeface="Poppins"/>
                <a:sym typeface="Poppins"/>
              </a:rPr>
              <a:t>Storage + E</a:t>
            </a:r>
            <a:r>
              <a:rPr lang="en-US" sz="2400" b="1" dirty="0">
                <a:solidFill>
                  <a:srgbClr val="0070C0"/>
                </a:solidFill>
                <a:latin typeface="Poppins"/>
                <a:ea typeface="Poppins"/>
                <a:cs typeface="Poppins"/>
                <a:sym typeface="Poppins"/>
              </a:rPr>
              <a:t>le</a:t>
            </a:r>
            <a:r>
              <a:rPr lang="en-US" sz="2400" b="1" i="0" u="none" strike="noStrike" cap="none" dirty="0">
                <a:solidFill>
                  <a:srgbClr val="0070C0"/>
                </a:solidFill>
                <a:latin typeface="Poppins"/>
                <a:ea typeface="Poppins"/>
                <a:cs typeface="Poppins"/>
                <a:sym typeface="Poppins"/>
              </a:rPr>
              <a:t>ctrical Drivetrain</a:t>
            </a:r>
            <a:endParaRPr dirty="0">
              <a:solidFill>
                <a:srgbClr val="0070C0"/>
              </a:solidFill>
            </a:endParaRPr>
          </a:p>
        </p:txBody>
      </p:sp>
      <p:sp>
        <p:nvSpPr>
          <p:cNvPr id="23" name="Google Shape;107;p15">
            <a:extLst>
              <a:ext uri="{FF2B5EF4-FFF2-40B4-BE49-F238E27FC236}">
                <a16:creationId xmlns:a16="http://schemas.microsoft.com/office/drawing/2014/main" id="{F558B8D8-3786-9AAA-5723-5460750DD235}"/>
              </a:ext>
            </a:extLst>
          </p:cNvPr>
          <p:cNvSpPr txBox="1"/>
          <p:nvPr/>
        </p:nvSpPr>
        <p:spPr>
          <a:xfrm>
            <a:off x="6724650" y="3524250"/>
            <a:ext cx="4505325" cy="118186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00" i="0" u="none" strike="noStrike" cap="none" dirty="0">
                <a:solidFill>
                  <a:srgbClr val="333333"/>
                </a:solidFill>
                <a:latin typeface="+mj-lt"/>
                <a:ea typeface="Lato"/>
                <a:cs typeface="Lato"/>
                <a:sym typeface="Lato"/>
              </a:rPr>
              <a:t>Our Storage and Electrical Drivetrain experts are now one team. The goal: </a:t>
            </a:r>
            <a:r>
              <a:rPr lang="en-US" sz="1600" dirty="0">
                <a:solidFill>
                  <a:srgbClr val="333333"/>
                </a:solidFill>
                <a:latin typeface="+mj-lt"/>
                <a:ea typeface="Lato"/>
                <a:cs typeface="Lato"/>
                <a:sym typeface="Lato"/>
              </a:rPr>
              <a:t>occupy spaces helping each other, making next steps easier.</a:t>
            </a:r>
            <a:endParaRPr sz="2000" dirty="0">
              <a:latin typeface="+mj-lt"/>
            </a:endParaRPr>
          </a:p>
        </p:txBody>
      </p:sp>
    </p:spTree>
    <p:extLst>
      <p:ext uri="{BB962C8B-B14F-4D97-AF65-F5344CB8AC3E}">
        <p14:creationId xmlns:p14="http://schemas.microsoft.com/office/powerpoint/2010/main" val="199138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875F-1320-8F6B-B2EC-351B9548D893}"/>
              </a:ext>
            </a:extLst>
          </p:cNvPr>
          <p:cNvSpPr>
            <a:spLocks noGrp="1"/>
          </p:cNvSpPr>
          <p:nvPr>
            <p:ph type="title"/>
          </p:nvPr>
        </p:nvSpPr>
        <p:spPr/>
        <p:txBody>
          <a:bodyPr/>
          <a:lstStyle/>
          <a:p>
            <a:r>
              <a:rPr lang="en-US" noProof="0" dirty="0"/>
              <a:t>DLC 1.2 Simulation Settings</a:t>
            </a:r>
          </a:p>
        </p:txBody>
      </p:sp>
      <p:sp>
        <p:nvSpPr>
          <p:cNvPr id="3" name="Content Placeholder 2">
            <a:extLst>
              <a:ext uri="{FF2B5EF4-FFF2-40B4-BE49-F238E27FC236}">
                <a16:creationId xmlns:a16="http://schemas.microsoft.com/office/drawing/2014/main" id="{B0194EA1-8D97-CBAE-482F-5AB8BA5B6AB1}"/>
              </a:ext>
            </a:extLst>
          </p:cNvPr>
          <p:cNvSpPr>
            <a:spLocks noGrp="1"/>
          </p:cNvSpPr>
          <p:nvPr>
            <p:ph idx="1"/>
          </p:nvPr>
        </p:nvSpPr>
        <p:spPr/>
        <p:txBody>
          <a:bodyPr>
            <a:normAutofit lnSpcReduction="10000"/>
          </a:bodyPr>
          <a:lstStyle/>
          <a:p>
            <a:r>
              <a:rPr lang="en-US" b="1" noProof="0" dirty="0"/>
              <a:t>660 seconds </a:t>
            </a:r>
            <a:r>
              <a:rPr lang="en-US" noProof="0" dirty="0"/>
              <a:t>of simulation. Evaluation of values starts at t = 60 second to get settled values. </a:t>
            </a:r>
            <a:r>
              <a:rPr lang="en-US" noProof="0" dirty="0" err="1"/>
              <a:t>Additionaly</a:t>
            </a:r>
            <a:r>
              <a:rPr lang="en-US" noProof="0" dirty="0"/>
              <a:t> wind wraps around.</a:t>
            </a:r>
          </a:p>
          <a:p>
            <a:endParaRPr lang="en-US" noProof="0" dirty="0"/>
          </a:p>
          <a:p>
            <a:r>
              <a:rPr lang="en-US" b="1" noProof="0" dirty="0"/>
              <a:t>DLC 1.2 </a:t>
            </a:r>
            <a:r>
              <a:rPr lang="en-US" noProof="0" dirty="0"/>
              <a:t>wind fields with average of </a:t>
            </a:r>
            <a:r>
              <a:rPr lang="en-US" b="1" noProof="0" dirty="0"/>
              <a:t>8</a:t>
            </a:r>
            <a:r>
              <a:rPr lang="en-US" noProof="0" dirty="0"/>
              <a:t> </a:t>
            </a:r>
            <a:r>
              <a:rPr lang="en-US" b="1" noProof="0" dirty="0"/>
              <a:t>m/s to 24 m/s </a:t>
            </a:r>
            <a:r>
              <a:rPr lang="en-US" noProof="0" dirty="0"/>
              <a:t>with steps with 4m/s, </a:t>
            </a:r>
            <a:r>
              <a:rPr lang="en-US" b="1" noProof="0" dirty="0"/>
              <a:t>3 seeds</a:t>
            </a:r>
            <a:r>
              <a:rPr lang="en-US" noProof="0" dirty="0"/>
              <a:t>.</a:t>
            </a:r>
          </a:p>
          <a:p>
            <a:pPr marL="0" indent="0">
              <a:buNone/>
            </a:pPr>
            <a:endParaRPr lang="en-US" noProof="0" dirty="0"/>
          </a:p>
          <a:p>
            <a:r>
              <a:rPr lang="en-US" b="1" noProof="0" dirty="0"/>
              <a:t>Enabled all DOFs. </a:t>
            </a:r>
            <a:endParaRPr lang="en-US" b="1" noProof="0" dirty="0">
              <a:solidFill>
                <a:srgbClr val="FF0000"/>
              </a:solidFill>
            </a:endParaRPr>
          </a:p>
          <a:p>
            <a:endParaRPr lang="en-US" b="1" noProof="0" dirty="0"/>
          </a:p>
          <a:p>
            <a:r>
              <a:rPr lang="en-US" b="1" noProof="0" dirty="0"/>
              <a:t>Initial conditions of pitch angle, rotor speed</a:t>
            </a:r>
            <a:r>
              <a:rPr lang="en-US" noProof="0" dirty="0"/>
              <a:t> and </a:t>
            </a:r>
            <a:r>
              <a:rPr lang="en-US" b="1" noProof="0" dirty="0"/>
              <a:t>fore-aft tower position</a:t>
            </a:r>
            <a:r>
              <a:rPr lang="en-US" noProof="0" dirty="0"/>
              <a:t> for every corresponding wind speed.</a:t>
            </a:r>
          </a:p>
          <a:p>
            <a:endParaRPr lang="en-US" noProof="0" dirty="0"/>
          </a:p>
          <a:p>
            <a:r>
              <a:rPr lang="en-US" noProof="0" dirty="0"/>
              <a:t>Running only </a:t>
            </a:r>
            <a:r>
              <a:rPr lang="en-US" b="1" noProof="0" dirty="0"/>
              <a:t>feedback controller</a:t>
            </a:r>
            <a:r>
              <a:rPr lang="en-US" noProof="0" dirty="0"/>
              <a:t>, no Lidar-assisted controller.</a:t>
            </a:r>
          </a:p>
          <a:p>
            <a:endParaRPr lang="en-US" noProof="0" dirty="0"/>
          </a:p>
        </p:txBody>
      </p:sp>
      <p:sp>
        <p:nvSpPr>
          <p:cNvPr id="4" name="Text Placeholder 3">
            <a:extLst>
              <a:ext uri="{FF2B5EF4-FFF2-40B4-BE49-F238E27FC236}">
                <a16:creationId xmlns:a16="http://schemas.microsoft.com/office/drawing/2014/main" id="{07CEDD2D-2B89-0589-D13D-DA1ADF658C13}"/>
              </a:ext>
            </a:extLst>
          </p:cNvPr>
          <p:cNvSpPr>
            <a:spLocks noGrp="1"/>
          </p:cNvSpPr>
          <p:nvPr>
            <p:ph type="body" sz="quarter" idx="18"/>
          </p:nvPr>
        </p:nvSpPr>
        <p:spPr/>
        <p:txBody>
          <a:bodyPr/>
          <a:lstStyle/>
          <a:p>
            <a:r>
              <a:rPr lang="en-US" noProof="0" dirty="0"/>
              <a:t>Mirza Dincer - 780261</a:t>
            </a:r>
          </a:p>
        </p:txBody>
      </p:sp>
      <p:sp>
        <p:nvSpPr>
          <p:cNvPr id="5" name="Date Placeholder 4">
            <a:extLst>
              <a:ext uri="{FF2B5EF4-FFF2-40B4-BE49-F238E27FC236}">
                <a16:creationId xmlns:a16="http://schemas.microsoft.com/office/drawing/2014/main" id="{CF56A3A9-1DFF-2D29-EDA8-5C20BAC7C878}"/>
              </a:ext>
            </a:extLst>
          </p:cNvPr>
          <p:cNvSpPr>
            <a:spLocks noGrp="1"/>
          </p:cNvSpPr>
          <p:nvPr>
            <p:ph type="dt" sz="half" idx="19"/>
          </p:nvPr>
        </p:nvSpPr>
        <p:spPr/>
        <p:txBody>
          <a:bodyPr/>
          <a:lstStyle/>
          <a:p>
            <a:r>
              <a:rPr lang="en-US" noProof="0" dirty="0"/>
              <a:t>04/11/2025</a:t>
            </a:r>
          </a:p>
        </p:txBody>
      </p:sp>
      <p:sp>
        <p:nvSpPr>
          <p:cNvPr id="6" name="Footer Placeholder 5">
            <a:extLst>
              <a:ext uri="{FF2B5EF4-FFF2-40B4-BE49-F238E27FC236}">
                <a16:creationId xmlns:a16="http://schemas.microsoft.com/office/drawing/2014/main" id="{6BB88A73-15F7-EFA3-C898-9459145AA7A6}"/>
              </a:ext>
            </a:extLst>
          </p:cNvPr>
          <p:cNvSpPr>
            <a:spLocks noGrp="1"/>
          </p:cNvSpPr>
          <p:nvPr>
            <p:ph type="ftr" sz="quarter" idx="20"/>
          </p:nvPr>
        </p:nvSpPr>
        <p:spPr/>
        <p:txBody>
          <a:bodyPr/>
          <a:lstStyle/>
          <a:p>
            <a:r>
              <a:rPr lang="en-US" noProof="0" dirty="0"/>
              <a:t>Feedback Controller / Optimus Syria</a:t>
            </a:r>
          </a:p>
        </p:txBody>
      </p:sp>
      <p:sp>
        <p:nvSpPr>
          <p:cNvPr id="7" name="Slide Number Placeholder 6">
            <a:extLst>
              <a:ext uri="{FF2B5EF4-FFF2-40B4-BE49-F238E27FC236}">
                <a16:creationId xmlns:a16="http://schemas.microsoft.com/office/drawing/2014/main" id="{501C0D38-DE31-0A7C-BA9A-D3A775243879}"/>
              </a:ext>
            </a:extLst>
          </p:cNvPr>
          <p:cNvSpPr>
            <a:spLocks noGrp="1"/>
          </p:cNvSpPr>
          <p:nvPr>
            <p:ph type="sldNum" sz="quarter" idx="21"/>
          </p:nvPr>
        </p:nvSpPr>
        <p:spPr/>
        <p:txBody>
          <a:bodyPr/>
          <a:lstStyle/>
          <a:p>
            <a:fld id="{3A84E93A-72FE-4BB6-A500-FB6DD421822B}" type="slidenum">
              <a:rPr lang="en-US" noProof="0" smtClean="0"/>
              <a:t>50</a:t>
            </a:fld>
            <a:endParaRPr lang="en-US" noProof="0" dirty="0"/>
          </a:p>
        </p:txBody>
      </p:sp>
    </p:spTree>
    <p:extLst>
      <p:ext uri="{BB962C8B-B14F-4D97-AF65-F5344CB8AC3E}">
        <p14:creationId xmlns:p14="http://schemas.microsoft.com/office/powerpoint/2010/main" val="69612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04BE8-D793-8B9F-55C3-3E1CDF4FF6B3}"/>
              </a:ext>
            </a:extLst>
          </p:cNvPr>
          <p:cNvSpPr>
            <a:spLocks noGrp="1"/>
          </p:cNvSpPr>
          <p:nvPr>
            <p:ph type="title"/>
          </p:nvPr>
        </p:nvSpPr>
        <p:spPr/>
        <p:txBody>
          <a:bodyPr/>
          <a:lstStyle/>
          <a:p>
            <a:r>
              <a:rPr lang="en-US" noProof="0" dirty="0"/>
              <a:t>Signal Chain in Lidar – Assisted Controller</a:t>
            </a:r>
          </a:p>
        </p:txBody>
      </p:sp>
      <p:sp>
        <p:nvSpPr>
          <p:cNvPr id="10" name="Content Placeholder 9">
            <a:extLst>
              <a:ext uri="{FF2B5EF4-FFF2-40B4-BE49-F238E27FC236}">
                <a16:creationId xmlns:a16="http://schemas.microsoft.com/office/drawing/2014/main" id="{F3BBD59D-8B0F-5A3C-8570-78A554607303}"/>
              </a:ext>
            </a:extLst>
          </p:cNvPr>
          <p:cNvSpPr>
            <a:spLocks noGrp="1"/>
          </p:cNvSpPr>
          <p:nvPr>
            <p:ph idx="1"/>
          </p:nvPr>
        </p:nvSpPr>
        <p:spPr>
          <a:xfrm>
            <a:off x="838200" y="1825625"/>
            <a:ext cx="5728855" cy="4351338"/>
          </a:xfrm>
        </p:spPr>
        <p:txBody>
          <a:bodyPr>
            <a:normAutofit/>
          </a:bodyPr>
          <a:lstStyle/>
          <a:p>
            <a:pPr marL="342900" indent="-342900">
              <a:buFont typeface="Arial" panose="020B0604020202020204" pitchFamily="34" charset="0"/>
              <a:buChar char="•"/>
            </a:pPr>
            <a:r>
              <a:rPr lang="en-US" noProof="0" dirty="0"/>
              <a:t>For the configuration of Lidar – Assisted Controller, wrapper dynamic library is used. Which runs the used DLLs in sequence.</a:t>
            </a:r>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r>
              <a:rPr lang="en-US" b="1" noProof="0" dirty="0"/>
              <a:t>Lidar Data Processing </a:t>
            </a:r>
            <a:r>
              <a:rPr lang="en-US" noProof="0" dirty="0"/>
              <a:t>(LDP) DLL is used to estimate </a:t>
            </a:r>
            <a:r>
              <a:rPr lang="en-US" b="1" noProof="0" dirty="0"/>
              <a:t>rotor effective wind speed </a:t>
            </a:r>
            <a:r>
              <a:rPr lang="en-US" noProof="0" dirty="0"/>
              <a:t>(REWS).</a:t>
            </a:r>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r>
              <a:rPr lang="en-US" b="1" noProof="0" dirty="0"/>
              <a:t>Feedforward Pitch </a:t>
            </a:r>
            <a:r>
              <a:rPr lang="en-US" noProof="0" dirty="0"/>
              <a:t>(FFP) DLL is used to provide </a:t>
            </a:r>
            <a:r>
              <a:rPr lang="en-US" b="1" noProof="0" dirty="0"/>
              <a:t>feedforward pitch rate </a:t>
            </a:r>
            <a:r>
              <a:rPr lang="en-US" noProof="0" dirty="0"/>
              <a:t>at correct time</a:t>
            </a:r>
          </a:p>
        </p:txBody>
      </p:sp>
      <p:sp>
        <p:nvSpPr>
          <p:cNvPr id="13" name="Text Placeholder 12">
            <a:extLst>
              <a:ext uri="{FF2B5EF4-FFF2-40B4-BE49-F238E27FC236}">
                <a16:creationId xmlns:a16="http://schemas.microsoft.com/office/drawing/2014/main" id="{F5B1B076-626B-3B30-BFA6-3B64B9F655B1}"/>
              </a:ext>
            </a:extLst>
          </p:cNvPr>
          <p:cNvSpPr>
            <a:spLocks noGrp="1"/>
          </p:cNvSpPr>
          <p:nvPr>
            <p:ph type="body" sz="quarter" idx="18"/>
          </p:nvPr>
        </p:nvSpPr>
        <p:spPr/>
        <p:txBody>
          <a:bodyPr/>
          <a:lstStyle/>
          <a:p>
            <a:r>
              <a:rPr lang="en-US" noProof="0" dirty="0"/>
              <a:t>Mirza Dincer - 780261</a:t>
            </a:r>
          </a:p>
        </p:txBody>
      </p:sp>
      <p:sp>
        <p:nvSpPr>
          <p:cNvPr id="4" name="Date Placeholder 3">
            <a:extLst>
              <a:ext uri="{FF2B5EF4-FFF2-40B4-BE49-F238E27FC236}">
                <a16:creationId xmlns:a16="http://schemas.microsoft.com/office/drawing/2014/main" id="{926C6330-B4F1-B078-46BC-A5B78A32B824}"/>
              </a:ext>
            </a:extLst>
          </p:cNvPr>
          <p:cNvSpPr>
            <a:spLocks noGrp="1"/>
          </p:cNvSpPr>
          <p:nvPr>
            <p:ph type="dt" sz="half" idx="19"/>
          </p:nvPr>
        </p:nvSpPr>
        <p:spPr/>
        <p:txBody>
          <a:bodyPr/>
          <a:lstStyle/>
          <a:p>
            <a:r>
              <a:rPr lang="en-US" noProof="0" dirty="0"/>
              <a:t>04/11/2025</a:t>
            </a:r>
          </a:p>
        </p:txBody>
      </p:sp>
      <p:sp>
        <p:nvSpPr>
          <p:cNvPr id="5" name="Footer Placeholder 4">
            <a:extLst>
              <a:ext uri="{FF2B5EF4-FFF2-40B4-BE49-F238E27FC236}">
                <a16:creationId xmlns:a16="http://schemas.microsoft.com/office/drawing/2014/main" id="{0F47D517-DA1F-5E4C-8F02-FB46E830AEA2}"/>
              </a:ext>
            </a:extLst>
          </p:cNvPr>
          <p:cNvSpPr>
            <a:spLocks noGrp="1"/>
          </p:cNvSpPr>
          <p:nvPr>
            <p:ph type="ftr" sz="quarter" idx="20"/>
          </p:nvPr>
        </p:nvSpPr>
        <p:spPr/>
        <p:txBody>
          <a:bodyPr/>
          <a:lstStyle/>
          <a:p>
            <a:r>
              <a:rPr lang="en-US" noProof="0" dirty="0"/>
              <a:t>Feedback Controller / Optimus Syria</a:t>
            </a:r>
          </a:p>
        </p:txBody>
      </p:sp>
      <p:sp>
        <p:nvSpPr>
          <p:cNvPr id="6" name="Slide Number Placeholder 5">
            <a:extLst>
              <a:ext uri="{FF2B5EF4-FFF2-40B4-BE49-F238E27FC236}">
                <a16:creationId xmlns:a16="http://schemas.microsoft.com/office/drawing/2014/main" id="{249BAE41-1B83-F0F1-DF3A-0EF1DB60ADAE}"/>
              </a:ext>
            </a:extLst>
          </p:cNvPr>
          <p:cNvSpPr>
            <a:spLocks noGrp="1"/>
          </p:cNvSpPr>
          <p:nvPr>
            <p:ph type="sldNum" sz="quarter" idx="21"/>
          </p:nvPr>
        </p:nvSpPr>
        <p:spPr/>
        <p:txBody>
          <a:bodyPr/>
          <a:lstStyle/>
          <a:p>
            <a:fld id="{3A84E93A-72FE-4BB6-A500-FB6DD421822B}" type="slidenum">
              <a:rPr lang="en-US" noProof="0" smtClean="0"/>
              <a:t>51</a:t>
            </a:fld>
            <a:endParaRPr lang="en-US" noProof="0" dirty="0"/>
          </a:p>
        </p:txBody>
      </p:sp>
      <p:sp>
        <p:nvSpPr>
          <p:cNvPr id="14" name="Text Placeholder 13">
            <a:extLst>
              <a:ext uri="{FF2B5EF4-FFF2-40B4-BE49-F238E27FC236}">
                <a16:creationId xmlns:a16="http://schemas.microsoft.com/office/drawing/2014/main" id="{001A5CFD-C9F3-3F7D-D67F-6D23F11E77BA}"/>
              </a:ext>
            </a:extLst>
          </p:cNvPr>
          <p:cNvSpPr>
            <a:spLocks noGrp="1"/>
          </p:cNvSpPr>
          <p:nvPr>
            <p:ph type="body" sz="quarter" idx="22"/>
          </p:nvPr>
        </p:nvSpPr>
        <p:spPr>
          <a:xfrm>
            <a:off x="733903" y="6255608"/>
            <a:ext cx="2248453" cy="309850"/>
          </a:xfrm>
        </p:spPr>
        <p:txBody>
          <a:bodyPr>
            <a:normAutofit fontScale="62500" lnSpcReduction="20000"/>
          </a:bodyPr>
          <a:lstStyle/>
          <a:p>
            <a:pPr marL="0" indent="0">
              <a:buNone/>
            </a:pPr>
            <a:r>
              <a:rPr lang="en-US" noProof="0" dirty="0"/>
              <a:t>[1], [2], [3]</a:t>
            </a:r>
          </a:p>
        </p:txBody>
      </p:sp>
      <p:pic>
        <p:nvPicPr>
          <p:cNvPr id="8" name="Picture 2">
            <a:extLst>
              <a:ext uri="{FF2B5EF4-FFF2-40B4-BE49-F238E27FC236}">
                <a16:creationId xmlns:a16="http://schemas.microsoft.com/office/drawing/2014/main" id="{11D3B539-98B4-5E78-E8AA-CFE58931442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6537" y="1822935"/>
            <a:ext cx="6745464" cy="3187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68735032-5164-7E21-1E76-977C74182EE5}"/>
              </a:ext>
            </a:extLst>
          </p:cNvPr>
          <p:cNvSpPr txBox="1"/>
          <p:nvPr/>
        </p:nvSpPr>
        <p:spPr>
          <a:xfrm>
            <a:off x="7952994" y="5013304"/>
            <a:ext cx="2983230" cy="261610"/>
          </a:xfrm>
          <a:prstGeom prst="rect">
            <a:avLst/>
          </a:prstGeom>
          <a:noFill/>
        </p:spPr>
        <p:txBody>
          <a:bodyPr wrap="square">
            <a:spAutoFit/>
          </a:bodyPr>
          <a:lstStyle/>
          <a:p>
            <a:r>
              <a:rPr lang="en-US" sz="1100" noProof="0" dirty="0"/>
              <a:t>The overall OpenFAST and LAC interface. [1]</a:t>
            </a:r>
          </a:p>
        </p:txBody>
      </p:sp>
    </p:spTree>
    <p:extLst>
      <p:ext uri="{BB962C8B-B14F-4D97-AF65-F5344CB8AC3E}">
        <p14:creationId xmlns:p14="http://schemas.microsoft.com/office/powerpoint/2010/main" val="1141237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27DB9C-09BB-6958-CBCE-21789AA08B00}"/>
              </a:ext>
            </a:extLst>
          </p:cNvPr>
          <p:cNvSpPr>
            <a:spLocks noGrp="1"/>
          </p:cNvSpPr>
          <p:nvPr>
            <p:ph type="title"/>
          </p:nvPr>
        </p:nvSpPr>
        <p:spPr/>
        <p:txBody>
          <a:bodyPr/>
          <a:lstStyle/>
          <a:p>
            <a:r>
              <a:rPr lang="en-US" noProof="0" dirty="0"/>
              <a:t>Signal Chain in Lidar – Assisted Controller</a:t>
            </a:r>
          </a:p>
        </p:txBody>
      </p:sp>
      <p:sp>
        <p:nvSpPr>
          <p:cNvPr id="2" name="Content Placeholder 1">
            <a:extLst>
              <a:ext uri="{FF2B5EF4-FFF2-40B4-BE49-F238E27FC236}">
                <a16:creationId xmlns:a16="http://schemas.microsoft.com/office/drawing/2014/main" id="{FAF62569-1DC0-898F-8DDF-F4CC2091D464}"/>
              </a:ext>
            </a:extLst>
          </p:cNvPr>
          <p:cNvSpPr>
            <a:spLocks noGrp="1"/>
          </p:cNvSpPr>
          <p:nvPr>
            <p:ph idx="1"/>
          </p:nvPr>
        </p:nvSpPr>
        <p:spPr>
          <a:xfrm>
            <a:off x="749023" y="1356992"/>
            <a:ext cx="5484387" cy="4351338"/>
          </a:xfrm>
        </p:spPr>
        <p:txBody>
          <a:bodyPr>
            <a:noAutofit/>
          </a:bodyPr>
          <a:lstStyle/>
          <a:p>
            <a:pPr marL="457200" indent="-457200">
              <a:buFont typeface="Arial" panose="020B0604020202020204" pitchFamily="34" charset="0"/>
              <a:buChar char="•"/>
            </a:pPr>
            <a:r>
              <a:rPr lang="en-US" b="1" noProof="0" dirty="0"/>
              <a:t>Lidar Line-of-Sight Wind Speed </a:t>
            </a:r>
            <a:r>
              <a:rPr lang="en-US" noProof="0" dirty="0"/>
              <a:t>(</a:t>
            </a:r>
            <a:r>
              <a:rPr lang="en-US" noProof="0" dirty="0" err="1"/>
              <a:t>vLOS</a:t>
            </a:r>
            <a:r>
              <a:rPr lang="en-US" noProof="0" dirty="0"/>
              <a:t>) [m/s]</a:t>
            </a:r>
          </a:p>
          <a:p>
            <a:pPr marL="457200" indent="-457200">
              <a:buFont typeface="Wingdings" panose="05000000000000000000" pitchFamily="2" charset="2"/>
              <a:buChar char="Ø"/>
            </a:pPr>
            <a:r>
              <a:rPr lang="en-US" noProof="0" dirty="0"/>
              <a:t>Lidar sensor measures wind velocity along its line-of-sight. </a:t>
            </a:r>
          </a:p>
          <a:p>
            <a:pPr marL="457200" indent="-457200">
              <a:buFont typeface="Wingdings" panose="05000000000000000000" pitchFamily="2" charset="2"/>
              <a:buChar char="Ø"/>
            </a:pPr>
            <a:r>
              <a:rPr lang="en-US" noProof="0" dirty="0"/>
              <a:t>Represents wind conditions before reaching the rotor.</a:t>
            </a:r>
          </a:p>
          <a:p>
            <a:pPr marL="0" indent="0">
              <a:buNone/>
            </a:pPr>
            <a:endParaRPr lang="en-US" noProof="0" dirty="0"/>
          </a:p>
          <a:p>
            <a:pPr marL="457200" indent="-457200">
              <a:buFont typeface="Arial" panose="020B0604020202020204" pitchFamily="34" charset="0"/>
              <a:buChar char="•"/>
            </a:pPr>
            <a:r>
              <a:rPr lang="en-US" b="1" noProof="0" dirty="0"/>
              <a:t>Preview Wind </a:t>
            </a:r>
            <a:r>
              <a:rPr lang="en-US" noProof="0" dirty="0"/>
              <a:t>(</a:t>
            </a:r>
            <a:r>
              <a:rPr lang="en-US" noProof="0" dirty="0" err="1"/>
              <a:t>uLL</a:t>
            </a:r>
            <a:r>
              <a:rPr lang="en-US" noProof="0" dirty="0"/>
              <a:t>)</a:t>
            </a:r>
          </a:p>
          <a:p>
            <a:pPr marL="457200" indent="-457200">
              <a:buFont typeface="Wingdings" panose="05000000000000000000" pitchFamily="2" charset="2"/>
              <a:buChar char="Ø"/>
            </a:pPr>
            <a:r>
              <a:rPr lang="en-US" noProof="0" dirty="0"/>
              <a:t>Derived from </a:t>
            </a:r>
            <a:r>
              <a:rPr lang="en-US" noProof="0" dirty="0" err="1"/>
              <a:t>vLOS</a:t>
            </a:r>
            <a:r>
              <a:rPr lang="en-US" noProof="0" dirty="0"/>
              <a:t> measurements through LDP.DLL.</a:t>
            </a:r>
          </a:p>
          <a:p>
            <a:pPr marL="457200" indent="-457200">
              <a:buFont typeface="Wingdings" panose="05000000000000000000" pitchFamily="2" charset="2"/>
              <a:buChar char="Ø"/>
            </a:pPr>
            <a:r>
              <a:rPr lang="en-US" noProof="0" dirty="0"/>
              <a:t>Represents the predicted wind at the rotor disk.</a:t>
            </a:r>
          </a:p>
        </p:txBody>
      </p:sp>
      <p:sp>
        <p:nvSpPr>
          <p:cNvPr id="10" name="Text Placeholder 9">
            <a:extLst>
              <a:ext uri="{FF2B5EF4-FFF2-40B4-BE49-F238E27FC236}">
                <a16:creationId xmlns:a16="http://schemas.microsoft.com/office/drawing/2014/main" id="{9B4271D3-357A-0F90-B56B-932A0DB271BC}"/>
              </a:ext>
            </a:extLst>
          </p:cNvPr>
          <p:cNvSpPr>
            <a:spLocks noGrp="1"/>
          </p:cNvSpPr>
          <p:nvPr>
            <p:ph type="body" sz="quarter" idx="18"/>
          </p:nvPr>
        </p:nvSpPr>
        <p:spPr/>
        <p:txBody>
          <a:bodyPr/>
          <a:lstStyle/>
          <a:p>
            <a:r>
              <a:rPr lang="en-US" noProof="0" dirty="0"/>
              <a:t>Mirza Dincer - 780261</a:t>
            </a:r>
          </a:p>
        </p:txBody>
      </p:sp>
      <p:sp>
        <p:nvSpPr>
          <p:cNvPr id="4" name="Date Placeholder 3">
            <a:extLst>
              <a:ext uri="{FF2B5EF4-FFF2-40B4-BE49-F238E27FC236}">
                <a16:creationId xmlns:a16="http://schemas.microsoft.com/office/drawing/2014/main" id="{89709B18-3C97-E60B-806B-C14B94724006}"/>
              </a:ext>
            </a:extLst>
          </p:cNvPr>
          <p:cNvSpPr>
            <a:spLocks noGrp="1"/>
          </p:cNvSpPr>
          <p:nvPr>
            <p:ph type="dt" sz="half" idx="19"/>
          </p:nvPr>
        </p:nvSpPr>
        <p:spPr/>
        <p:txBody>
          <a:bodyPr/>
          <a:lstStyle/>
          <a:p>
            <a:r>
              <a:rPr lang="en-US" noProof="0" dirty="0"/>
              <a:t>04/11/2025</a:t>
            </a:r>
          </a:p>
        </p:txBody>
      </p:sp>
      <p:sp>
        <p:nvSpPr>
          <p:cNvPr id="5" name="Footer Placeholder 4">
            <a:extLst>
              <a:ext uri="{FF2B5EF4-FFF2-40B4-BE49-F238E27FC236}">
                <a16:creationId xmlns:a16="http://schemas.microsoft.com/office/drawing/2014/main" id="{E139611A-47D5-DAAC-FE03-92ED03D98F97}"/>
              </a:ext>
            </a:extLst>
          </p:cNvPr>
          <p:cNvSpPr>
            <a:spLocks noGrp="1"/>
          </p:cNvSpPr>
          <p:nvPr>
            <p:ph type="ftr" sz="quarter" idx="20"/>
          </p:nvPr>
        </p:nvSpPr>
        <p:spPr/>
        <p:txBody>
          <a:bodyPr/>
          <a:lstStyle/>
          <a:p>
            <a:r>
              <a:rPr lang="en-US" noProof="0" dirty="0"/>
              <a:t>Feedback Controller / Optimus Syria</a:t>
            </a:r>
          </a:p>
        </p:txBody>
      </p:sp>
      <p:sp>
        <p:nvSpPr>
          <p:cNvPr id="6" name="Slide Number Placeholder 5">
            <a:extLst>
              <a:ext uri="{FF2B5EF4-FFF2-40B4-BE49-F238E27FC236}">
                <a16:creationId xmlns:a16="http://schemas.microsoft.com/office/drawing/2014/main" id="{30DCB592-5E0D-CD12-C844-1AFDBC612732}"/>
              </a:ext>
            </a:extLst>
          </p:cNvPr>
          <p:cNvSpPr>
            <a:spLocks noGrp="1"/>
          </p:cNvSpPr>
          <p:nvPr>
            <p:ph type="sldNum" sz="quarter" idx="21"/>
          </p:nvPr>
        </p:nvSpPr>
        <p:spPr/>
        <p:txBody>
          <a:bodyPr/>
          <a:lstStyle/>
          <a:p>
            <a:fld id="{3A84E93A-72FE-4BB6-A500-FB6DD421822B}" type="slidenum">
              <a:rPr lang="en-US" noProof="0" smtClean="0"/>
              <a:t>52</a:t>
            </a:fld>
            <a:endParaRPr lang="en-US" noProof="0" dirty="0"/>
          </a:p>
        </p:txBody>
      </p:sp>
      <p:sp>
        <p:nvSpPr>
          <p:cNvPr id="11" name="Text Placeholder 10">
            <a:extLst>
              <a:ext uri="{FF2B5EF4-FFF2-40B4-BE49-F238E27FC236}">
                <a16:creationId xmlns:a16="http://schemas.microsoft.com/office/drawing/2014/main" id="{74DD02AD-5ECB-3B6E-6EA9-6ED0FEDD82F2}"/>
              </a:ext>
            </a:extLst>
          </p:cNvPr>
          <p:cNvSpPr>
            <a:spLocks noGrp="1"/>
          </p:cNvSpPr>
          <p:nvPr>
            <p:ph type="body" sz="quarter" idx="22"/>
          </p:nvPr>
        </p:nvSpPr>
        <p:spPr/>
        <p:txBody>
          <a:bodyPr>
            <a:noAutofit/>
          </a:bodyPr>
          <a:lstStyle/>
          <a:p>
            <a:pPr marL="0" indent="0">
              <a:buNone/>
            </a:pPr>
            <a:r>
              <a:rPr lang="en-US" sz="1800" noProof="0" dirty="0"/>
              <a:t>[1], [2], [3]</a:t>
            </a:r>
          </a:p>
          <a:p>
            <a:endParaRPr lang="en-US" sz="1800" noProof="0" dirty="0"/>
          </a:p>
        </p:txBody>
      </p:sp>
      <p:sp>
        <p:nvSpPr>
          <p:cNvPr id="9" name="TextBox 8">
            <a:extLst>
              <a:ext uri="{FF2B5EF4-FFF2-40B4-BE49-F238E27FC236}">
                <a16:creationId xmlns:a16="http://schemas.microsoft.com/office/drawing/2014/main" id="{B7E529F0-E200-EEF3-8A88-36033DC3FED9}"/>
              </a:ext>
            </a:extLst>
          </p:cNvPr>
          <p:cNvSpPr txBox="1"/>
          <p:nvPr/>
        </p:nvSpPr>
        <p:spPr>
          <a:xfrm>
            <a:off x="6571279" y="1325048"/>
            <a:ext cx="5484387" cy="5509200"/>
          </a:xfrm>
          <a:prstGeom prst="rect">
            <a:avLst/>
          </a:prstGeom>
          <a:noFill/>
        </p:spPr>
        <p:txBody>
          <a:bodyPr wrap="square">
            <a:spAutoFit/>
          </a:bodyPr>
          <a:lstStyle/>
          <a:p>
            <a:pPr marL="342900" indent="-342900">
              <a:buFont typeface="Arial" panose="020B0604020202020204" pitchFamily="34" charset="0"/>
              <a:buChar char="•"/>
            </a:pPr>
            <a:r>
              <a:rPr lang="en-US" sz="2200" b="1" noProof="0" dirty="0"/>
              <a:t>Feedforward Pitch Rate </a:t>
            </a:r>
            <a:r>
              <a:rPr lang="en-US" sz="2200" noProof="0" dirty="0"/>
              <a:t>(</a:t>
            </a:r>
            <a:r>
              <a:rPr lang="en-US" sz="2200" noProof="0" dirty="0" err="1"/>
              <a:t>θ</a:t>
            </a:r>
            <a:r>
              <a:rPr lang="en-US" sz="2200" b="1" noProof="0" dirty="0" err="1"/>
              <a:t>̇_</a:t>
            </a:r>
            <a:r>
              <a:rPr lang="en-US" sz="2200" noProof="0" dirty="0" err="1"/>
              <a:t>FF</a:t>
            </a:r>
            <a:r>
              <a:rPr lang="en-US" sz="2200" noProof="0" dirty="0"/>
              <a:t>) [rad/s]</a:t>
            </a:r>
          </a:p>
          <a:p>
            <a:pPr marL="457200" indent="-457200">
              <a:buFont typeface="Wingdings" panose="05000000000000000000" pitchFamily="2" charset="2"/>
              <a:buChar char="Ø"/>
            </a:pPr>
            <a:r>
              <a:rPr lang="en-US" sz="2200" noProof="0" dirty="0"/>
              <a:t>Computed inside FFP.DLL based on preview wind </a:t>
            </a:r>
            <a:r>
              <a:rPr lang="en-US" sz="2200" noProof="0" dirty="0" err="1"/>
              <a:t>uLL</a:t>
            </a:r>
            <a:r>
              <a:rPr lang="en-US" sz="2200" noProof="0" dirty="0"/>
              <a:t>.</a:t>
            </a:r>
          </a:p>
          <a:p>
            <a:pPr marL="457200" indent="-457200">
              <a:buFont typeface="Wingdings" panose="05000000000000000000" pitchFamily="2" charset="2"/>
              <a:buChar char="Ø"/>
            </a:pPr>
            <a:r>
              <a:rPr lang="en-US" sz="2200" noProof="0" dirty="0"/>
              <a:t>Defines how fast the blades should pitch in response to upcoming wind changes. </a:t>
            </a:r>
          </a:p>
          <a:p>
            <a:pPr marL="457200" indent="-457200">
              <a:buFont typeface="Wingdings" panose="05000000000000000000" pitchFamily="2" charset="2"/>
              <a:buChar char="Ø"/>
            </a:pPr>
            <a:endParaRPr lang="en-US" sz="2200" noProof="0" dirty="0"/>
          </a:p>
          <a:p>
            <a:pPr marL="457200" indent="-457200">
              <a:buFont typeface="Wingdings" panose="05000000000000000000" pitchFamily="2" charset="2"/>
              <a:buChar char="Ø"/>
            </a:pPr>
            <a:endParaRPr lang="en-US" sz="2200" noProof="0" dirty="0"/>
          </a:p>
          <a:p>
            <a:pPr marL="457200" indent="-457200">
              <a:buFont typeface="Arial" panose="020B0604020202020204" pitchFamily="34" charset="0"/>
              <a:buChar char="•"/>
            </a:pPr>
            <a:r>
              <a:rPr lang="en-US" sz="2200" b="1" noProof="0" dirty="0"/>
              <a:t>Pitch Command (</a:t>
            </a:r>
            <a:r>
              <a:rPr lang="en-US" sz="2200" b="1" noProof="0" dirty="0" err="1"/>
              <a:t>θ_ref</a:t>
            </a:r>
            <a:r>
              <a:rPr lang="en-US" sz="2200" b="1" noProof="0" dirty="0"/>
              <a:t>) </a:t>
            </a:r>
            <a:r>
              <a:rPr lang="en-US" sz="2200" noProof="0" dirty="0"/>
              <a:t>[theta]</a:t>
            </a:r>
          </a:p>
          <a:p>
            <a:pPr marL="457200" indent="-457200">
              <a:buFont typeface="Wingdings" panose="05000000000000000000" pitchFamily="2" charset="2"/>
              <a:buChar char="Ø"/>
            </a:pPr>
            <a:r>
              <a:rPr lang="en-US" sz="2200" noProof="0" dirty="0"/>
              <a:t>Final collective pitch command sent to blade actuators.</a:t>
            </a:r>
          </a:p>
          <a:p>
            <a:pPr marL="457200" indent="-457200">
              <a:buFont typeface="Wingdings" panose="05000000000000000000" pitchFamily="2" charset="2"/>
              <a:buChar char="Ø"/>
            </a:pPr>
            <a:r>
              <a:rPr lang="en-US" sz="2200" noProof="0" dirty="0"/>
              <a:t>Combination of feedback (from speed error) and feedforward (from predicted wind).</a:t>
            </a:r>
          </a:p>
          <a:p>
            <a:pPr marL="342900" indent="-342900">
              <a:buFont typeface="Wingdings" panose="05000000000000000000" pitchFamily="2" charset="2"/>
              <a:buChar char="Ø"/>
            </a:pPr>
            <a:endParaRPr lang="en-US" sz="2200" noProof="0" dirty="0"/>
          </a:p>
          <a:p>
            <a:pPr marL="0" indent="0">
              <a:buNone/>
            </a:pPr>
            <a:endParaRPr lang="en-US" sz="2200" noProof="0" dirty="0"/>
          </a:p>
        </p:txBody>
      </p:sp>
    </p:spTree>
    <p:extLst>
      <p:ext uri="{BB962C8B-B14F-4D97-AF65-F5344CB8AC3E}">
        <p14:creationId xmlns:p14="http://schemas.microsoft.com/office/powerpoint/2010/main" val="1743570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FF05-E4FA-0C0D-C7B9-03579DF81D4E}"/>
              </a:ext>
            </a:extLst>
          </p:cNvPr>
          <p:cNvSpPr>
            <a:spLocks noGrp="1"/>
          </p:cNvSpPr>
          <p:nvPr>
            <p:ph type="title"/>
          </p:nvPr>
        </p:nvSpPr>
        <p:spPr/>
        <p:txBody>
          <a:bodyPr/>
          <a:lstStyle/>
          <a:p>
            <a:r>
              <a:rPr lang="en-US" noProof="0" dirty="0"/>
              <a:t>Conclusion</a:t>
            </a:r>
          </a:p>
        </p:txBody>
      </p:sp>
      <p:sp>
        <p:nvSpPr>
          <p:cNvPr id="5" name="Content Placeholder 4">
            <a:extLst>
              <a:ext uri="{FF2B5EF4-FFF2-40B4-BE49-F238E27FC236}">
                <a16:creationId xmlns:a16="http://schemas.microsoft.com/office/drawing/2014/main" id="{73B4F11E-0379-23D5-BA8E-334FB43B28E0}"/>
              </a:ext>
            </a:extLst>
          </p:cNvPr>
          <p:cNvSpPr>
            <a:spLocks noGrp="1"/>
          </p:cNvSpPr>
          <p:nvPr>
            <p:ph idx="1"/>
          </p:nvPr>
        </p:nvSpPr>
        <p:spPr/>
        <p:txBody>
          <a:bodyPr/>
          <a:lstStyle/>
          <a:p>
            <a:r>
              <a:rPr lang="en-US" noProof="0" dirty="0"/>
              <a:t>Script for optimization method will be ready for our Optimus turbine.</a:t>
            </a:r>
          </a:p>
          <a:p>
            <a:r>
              <a:rPr lang="en-US" noProof="0" dirty="0"/>
              <a:t>Understand signal chain in lidar and how it connects to ROSCO controller.</a:t>
            </a:r>
          </a:p>
          <a:p>
            <a:endParaRPr lang="en-US" noProof="0" dirty="0"/>
          </a:p>
          <a:p>
            <a:r>
              <a:rPr lang="en-US" b="1" noProof="0" dirty="0"/>
              <a:t>Next weeks:</a:t>
            </a:r>
          </a:p>
          <a:p>
            <a:pPr marL="0" indent="0">
              <a:buNone/>
            </a:pPr>
            <a:r>
              <a:rPr lang="en-US" noProof="0" dirty="0"/>
              <a:t>   Use optimization method for IEA 3.4 MW</a:t>
            </a:r>
          </a:p>
          <a:p>
            <a:pPr marL="0" indent="0">
              <a:buNone/>
            </a:pPr>
            <a:r>
              <a:rPr lang="en-US" noProof="0" dirty="0"/>
              <a:t>   How swap array works in Lidar – Assisted Controller</a:t>
            </a:r>
          </a:p>
          <a:p>
            <a:pPr marL="0" indent="0">
              <a:buNone/>
            </a:pPr>
            <a:r>
              <a:rPr lang="en-US" noProof="0" dirty="0"/>
              <a:t>   EOG gust simulations with Lidar – Assisted Controller</a:t>
            </a:r>
          </a:p>
        </p:txBody>
      </p:sp>
      <p:sp>
        <p:nvSpPr>
          <p:cNvPr id="4" name="Text Placeholder 3">
            <a:extLst>
              <a:ext uri="{FF2B5EF4-FFF2-40B4-BE49-F238E27FC236}">
                <a16:creationId xmlns:a16="http://schemas.microsoft.com/office/drawing/2014/main" id="{FA257715-04AD-1733-D6EE-3ED2075EF0C5}"/>
              </a:ext>
            </a:extLst>
          </p:cNvPr>
          <p:cNvSpPr>
            <a:spLocks noGrp="1"/>
          </p:cNvSpPr>
          <p:nvPr>
            <p:ph type="body" sz="quarter" idx="18"/>
          </p:nvPr>
        </p:nvSpPr>
        <p:spPr/>
        <p:txBody>
          <a:bodyPr/>
          <a:lstStyle/>
          <a:p>
            <a:r>
              <a:rPr lang="en-US" noProof="0" dirty="0"/>
              <a:t>Mirza Dincer - 780261</a:t>
            </a:r>
          </a:p>
        </p:txBody>
      </p:sp>
      <p:sp>
        <p:nvSpPr>
          <p:cNvPr id="8" name="Date Placeholder 7">
            <a:extLst>
              <a:ext uri="{FF2B5EF4-FFF2-40B4-BE49-F238E27FC236}">
                <a16:creationId xmlns:a16="http://schemas.microsoft.com/office/drawing/2014/main" id="{6E55E15D-A89A-0E88-0C10-DCC57A700420}"/>
              </a:ext>
            </a:extLst>
          </p:cNvPr>
          <p:cNvSpPr>
            <a:spLocks noGrp="1"/>
          </p:cNvSpPr>
          <p:nvPr>
            <p:ph type="dt" sz="half" idx="19"/>
          </p:nvPr>
        </p:nvSpPr>
        <p:spPr/>
        <p:txBody>
          <a:bodyPr/>
          <a:lstStyle/>
          <a:p>
            <a:r>
              <a:rPr lang="en-US" noProof="0" dirty="0"/>
              <a:t>04/11/2025</a:t>
            </a:r>
          </a:p>
        </p:txBody>
      </p:sp>
      <p:sp>
        <p:nvSpPr>
          <p:cNvPr id="10" name="Footer Placeholder 9">
            <a:extLst>
              <a:ext uri="{FF2B5EF4-FFF2-40B4-BE49-F238E27FC236}">
                <a16:creationId xmlns:a16="http://schemas.microsoft.com/office/drawing/2014/main" id="{D4600388-DD13-10AE-D6E8-C3B2B3F89809}"/>
              </a:ext>
            </a:extLst>
          </p:cNvPr>
          <p:cNvSpPr>
            <a:spLocks noGrp="1"/>
          </p:cNvSpPr>
          <p:nvPr>
            <p:ph type="ftr" sz="quarter" idx="20"/>
          </p:nvPr>
        </p:nvSpPr>
        <p:spPr/>
        <p:txBody>
          <a:bodyPr/>
          <a:lstStyle/>
          <a:p>
            <a:r>
              <a:rPr lang="en-US" noProof="0" dirty="0"/>
              <a:t>Feedback Controller / Optimus Syria</a:t>
            </a:r>
          </a:p>
        </p:txBody>
      </p:sp>
      <p:sp>
        <p:nvSpPr>
          <p:cNvPr id="9" name="Slide Number Placeholder 8">
            <a:extLst>
              <a:ext uri="{FF2B5EF4-FFF2-40B4-BE49-F238E27FC236}">
                <a16:creationId xmlns:a16="http://schemas.microsoft.com/office/drawing/2014/main" id="{6820AAE9-4FCB-81C8-9E6C-E44698F413FA}"/>
              </a:ext>
            </a:extLst>
          </p:cNvPr>
          <p:cNvSpPr>
            <a:spLocks noGrp="1"/>
          </p:cNvSpPr>
          <p:nvPr>
            <p:ph type="sldNum" sz="quarter" idx="21"/>
          </p:nvPr>
        </p:nvSpPr>
        <p:spPr/>
        <p:txBody>
          <a:bodyPr/>
          <a:lstStyle/>
          <a:p>
            <a:fld id="{3A84E93A-72FE-4BB6-A500-FB6DD421822B}" type="slidenum">
              <a:rPr lang="en-US" noProof="0" smtClean="0"/>
              <a:t>53</a:t>
            </a:fld>
            <a:endParaRPr lang="en-US" noProof="0" dirty="0"/>
          </a:p>
        </p:txBody>
      </p:sp>
    </p:spTree>
    <p:extLst>
      <p:ext uri="{BB962C8B-B14F-4D97-AF65-F5344CB8AC3E}">
        <p14:creationId xmlns:p14="http://schemas.microsoft.com/office/powerpoint/2010/main" val="2556522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83B6C-8CCF-52E5-C4C1-B464A55A6F7C}"/>
              </a:ext>
            </a:extLst>
          </p:cNvPr>
          <p:cNvSpPr>
            <a:spLocks noGrp="1"/>
          </p:cNvSpPr>
          <p:nvPr>
            <p:ph type="title"/>
          </p:nvPr>
        </p:nvSpPr>
        <p:spPr/>
        <p:txBody>
          <a:bodyPr/>
          <a:lstStyle/>
          <a:p>
            <a:r>
              <a:rPr lang="en-US" noProof="0" dirty="0"/>
              <a:t>Bibliography</a:t>
            </a:r>
          </a:p>
        </p:txBody>
      </p:sp>
      <p:sp>
        <p:nvSpPr>
          <p:cNvPr id="11" name="Content Placeholder 10">
            <a:extLst>
              <a:ext uri="{FF2B5EF4-FFF2-40B4-BE49-F238E27FC236}">
                <a16:creationId xmlns:a16="http://schemas.microsoft.com/office/drawing/2014/main" id="{AB197543-FFF8-0796-8597-AFAFFAFAC924}"/>
              </a:ext>
            </a:extLst>
          </p:cNvPr>
          <p:cNvSpPr>
            <a:spLocks noGrp="1"/>
          </p:cNvSpPr>
          <p:nvPr>
            <p:ph idx="1"/>
          </p:nvPr>
        </p:nvSpPr>
        <p:spPr/>
        <p:txBody>
          <a:bodyPr/>
          <a:lstStyle/>
          <a:p>
            <a:pPr lvl="0" eaLnBrk="0" fontAlgn="base" hangingPunct="0">
              <a:lnSpc>
                <a:spcPct val="100000"/>
              </a:lnSpc>
              <a:spcBef>
                <a:spcPct val="0"/>
              </a:spcBef>
              <a:spcAft>
                <a:spcPct val="0"/>
              </a:spcAft>
            </a:pPr>
            <a:r>
              <a:rPr lang="en-US" noProof="0" dirty="0"/>
              <a:t>[1] F. Guo, D. Schlipf, and Po Wen Cheng, “Evaluation of lidar-assisted wind turbine control under various turbulence characteristics,” </a:t>
            </a:r>
            <a:r>
              <a:rPr lang="en-US" i="1" noProof="0" dirty="0"/>
              <a:t>Wind energy science</a:t>
            </a:r>
            <a:r>
              <a:rPr lang="en-US" noProof="0" dirty="0"/>
              <a:t>, vol. 8, no. 2, pp. 149–171, Feb. 2023, </a:t>
            </a:r>
            <a:r>
              <a:rPr lang="en-US" noProof="0" dirty="0" err="1"/>
              <a:t>doi</a:t>
            </a:r>
            <a:r>
              <a:rPr lang="en-US" noProof="0" dirty="0"/>
              <a:t>: </a:t>
            </a:r>
            <a:r>
              <a:rPr lang="en-US" noProof="0" dirty="0">
                <a:hlinkClick r:id="rId2"/>
              </a:rPr>
              <a:t>https://doi.org/10.5194/wes-8-149-2023</a:t>
            </a:r>
            <a:r>
              <a:rPr lang="en-US" noProof="0" dirty="0"/>
              <a:t>.</a:t>
            </a:r>
          </a:p>
          <a:p>
            <a:pPr lvl="0" eaLnBrk="0" fontAlgn="base" hangingPunct="0">
              <a:lnSpc>
                <a:spcPct val="100000"/>
              </a:lnSpc>
              <a:spcBef>
                <a:spcPct val="0"/>
              </a:spcBef>
              <a:spcAft>
                <a:spcPct val="0"/>
              </a:spcAft>
            </a:pPr>
            <a:endParaRPr lang="en-US" noProof="0" dirty="0"/>
          </a:p>
          <a:p>
            <a:pPr lvl="0" eaLnBrk="0" fontAlgn="base" hangingPunct="0">
              <a:lnSpc>
                <a:spcPct val="100000"/>
              </a:lnSpc>
              <a:spcBef>
                <a:spcPct val="0"/>
              </a:spcBef>
              <a:spcAft>
                <a:spcPct val="0"/>
              </a:spcAft>
            </a:pPr>
            <a:r>
              <a:rPr lang="en-US" noProof="0" dirty="0"/>
              <a:t>[2] D. Schlipf, E. Simley, F. Lemmer, L. Pao, and P. W. Cheng, “Collective Pitch Feedforward Control of Floating Wind Turbines Using Lidar,” </a:t>
            </a:r>
            <a:r>
              <a:rPr lang="en-US" i="1" noProof="0" dirty="0"/>
              <a:t>Journal of Ocean and Wind Energy</a:t>
            </a:r>
            <a:r>
              <a:rPr lang="en-US" noProof="0" dirty="0"/>
              <a:t>, vol. 2, no. 4, Nov. 2015, </a:t>
            </a:r>
            <a:r>
              <a:rPr lang="en-US" noProof="0" dirty="0" err="1"/>
              <a:t>doi</a:t>
            </a:r>
            <a:r>
              <a:rPr lang="en-US" noProof="0" dirty="0"/>
              <a:t>: </a:t>
            </a:r>
            <a:r>
              <a:rPr lang="en-US" noProof="0" dirty="0">
                <a:hlinkClick r:id="rId3"/>
              </a:rPr>
              <a:t>https://doi.org/10.17736/jowe.2015.arr04</a:t>
            </a:r>
            <a:r>
              <a:rPr lang="en-US" noProof="0" dirty="0"/>
              <a:t>.</a:t>
            </a:r>
          </a:p>
          <a:p>
            <a:pPr lvl="0" eaLnBrk="0" fontAlgn="base" hangingPunct="0">
              <a:lnSpc>
                <a:spcPct val="100000"/>
              </a:lnSpc>
              <a:spcBef>
                <a:spcPct val="0"/>
              </a:spcBef>
              <a:spcAft>
                <a:spcPct val="0"/>
              </a:spcAft>
            </a:pPr>
            <a:endParaRPr lang="en-US" noProof="0" dirty="0"/>
          </a:p>
          <a:p>
            <a:pPr lvl="0" eaLnBrk="0" fontAlgn="base" hangingPunct="0">
              <a:lnSpc>
                <a:spcPct val="100000"/>
              </a:lnSpc>
              <a:spcBef>
                <a:spcPct val="0"/>
              </a:spcBef>
              <a:spcAft>
                <a:spcPct val="0"/>
              </a:spcAft>
            </a:pPr>
            <a:r>
              <a:rPr lang="en-US" noProof="0" dirty="0"/>
              <a:t>[3] F. Dunne, L. Y. Pao, A. D. Wright, B. Jonkman, and N. Kelley, “Adding feedforward blade pitch control to standard feedback controllers for load mitigation in wind turbines,” </a:t>
            </a:r>
            <a:r>
              <a:rPr lang="en-US" i="1" noProof="0" dirty="0"/>
              <a:t>Mechatronics</a:t>
            </a:r>
            <a:r>
              <a:rPr lang="en-US" noProof="0" dirty="0"/>
              <a:t>, vol. 21, no. 4, pp. 682–690, Apr. 2011, </a:t>
            </a:r>
            <a:r>
              <a:rPr lang="en-US" noProof="0" dirty="0" err="1"/>
              <a:t>doi</a:t>
            </a:r>
            <a:r>
              <a:rPr lang="en-US" noProof="0" dirty="0"/>
              <a:t>: </a:t>
            </a:r>
            <a:r>
              <a:rPr lang="en-US" noProof="0" dirty="0">
                <a:hlinkClick r:id="rId4"/>
              </a:rPr>
              <a:t>https://doi.org/10.1016/j.mechatronics.2011.02.011</a:t>
            </a:r>
            <a:r>
              <a:rPr lang="en-US" noProof="0" dirty="0"/>
              <a:t>.</a:t>
            </a:r>
          </a:p>
          <a:p>
            <a:pPr lvl="0" eaLnBrk="0" fontAlgn="base" hangingPunct="0">
              <a:lnSpc>
                <a:spcPct val="100000"/>
              </a:lnSpc>
              <a:spcBef>
                <a:spcPct val="0"/>
              </a:spcBef>
              <a:spcAft>
                <a:spcPct val="0"/>
              </a:spcAft>
            </a:pPr>
            <a:endParaRPr lang="en-US" noProof="0" dirty="0">
              <a:latin typeface="Arial" panose="020B0604020202020204" pitchFamily="34" charset="0"/>
            </a:endParaRPr>
          </a:p>
          <a:p>
            <a:pPr lvl="0" eaLnBrk="0" fontAlgn="base" hangingPunct="0">
              <a:lnSpc>
                <a:spcPct val="100000"/>
              </a:lnSpc>
              <a:spcBef>
                <a:spcPct val="0"/>
              </a:spcBef>
              <a:spcAft>
                <a:spcPct val="0"/>
              </a:spcAft>
            </a:pPr>
            <a:endParaRPr lang="en-US" noProof="0" dirty="0">
              <a:latin typeface="Arial" panose="020B0604020202020204" pitchFamily="34" charset="0"/>
            </a:endParaRPr>
          </a:p>
          <a:p>
            <a:endParaRPr lang="en-US" noProof="0" dirty="0"/>
          </a:p>
          <a:p>
            <a:endParaRPr lang="en-US" sz="2400" noProof="0" dirty="0">
              <a:latin typeface="Arial" panose="020B0604020202020204" pitchFamily="34" charset="0"/>
            </a:endParaRPr>
          </a:p>
          <a:p>
            <a:endParaRPr lang="en-US" noProof="0" dirty="0"/>
          </a:p>
        </p:txBody>
      </p:sp>
      <p:sp>
        <p:nvSpPr>
          <p:cNvPr id="5" name="Date Placeholder 4">
            <a:extLst>
              <a:ext uri="{FF2B5EF4-FFF2-40B4-BE49-F238E27FC236}">
                <a16:creationId xmlns:a16="http://schemas.microsoft.com/office/drawing/2014/main" id="{579CFC14-7D0B-D387-0E84-9E578197038E}"/>
              </a:ext>
            </a:extLst>
          </p:cNvPr>
          <p:cNvSpPr>
            <a:spLocks noGrp="1"/>
          </p:cNvSpPr>
          <p:nvPr>
            <p:ph type="dt" sz="half" idx="10"/>
          </p:nvPr>
        </p:nvSpPr>
        <p:spPr/>
        <p:txBody>
          <a:bodyPr/>
          <a:lstStyle/>
          <a:p>
            <a:r>
              <a:rPr lang="en-US" noProof="0" dirty="0"/>
              <a:t>04/11/2025</a:t>
            </a:r>
          </a:p>
        </p:txBody>
      </p:sp>
      <p:sp>
        <p:nvSpPr>
          <p:cNvPr id="6" name="Footer Placeholder 5">
            <a:extLst>
              <a:ext uri="{FF2B5EF4-FFF2-40B4-BE49-F238E27FC236}">
                <a16:creationId xmlns:a16="http://schemas.microsoft.com/office/drawing/2014/main" id="{6B30F6A7-F17B-7C59-29CB-54CB36FF4A37}"/>
              </a:ext>
            </a:extLst>
          </p:cNvPr>
          <p:cNvSpPr>
            <a:spLocks noGrp="1"/>
          </p:cNvSpPr>
          <p:nvPr>
            <p:ph type="ftr" sz="quarter" idx="11"/>
          </p:nvPr>
        </p:nvSpPr>
        <p:spPr/>
        <p:txBody>
          <a:bodyPr/>
          <a:lstStyle/>
          <a:p>
            <a:r>
              <a:rPr lang="en-US" noProof="0" dirty="0"/>
              <a:t>Feedback Controller / Optimus Syria</a:t>
            </a:r>
          </a:p>
        </p:txBody>
      </p:sp>
      <p:sp>
        <p:nvSpPr>
          <p:cNvPr id="7" name="Slide Number Placeholder 6">
            <a:extLst>
              <a:ext uri="{FF2B5EF4-FFF2-40B4-BE49-F238E27FC236}">
                <a16:creationId xmlns:a16="http://schemas.microsoft.com/office/drawing/2014/main" id="{708C2CE3-7EB6-1F62-4462-A2E3824B9B8A}"/>
              </a:ext>
            </a:extLst>
          </p:cNvPr>
          <p:cNvSpPr>
            <a:spLocks noGrp="1"/>
          </p:cNvSpPr>
          <p:nvPr>
            <p:ph type="sldNum" sz="quarter" idx="12"/>
          </p:nvPr>
        </p:nvSpPr>
        <p:spPr/>
        <p:txBody>
          <a:bodyPr/>
          <a:lstStyle/>
          <a:p>
            <a:fld id="{3A84E93A-72FE-4BB6-A500-FB6DD421822B}" type="slidenum">
              <a:rPr lang="en-US" noProof="0" smtClean="0"/>
              <a:t>54</a:t>
            </a:fld>
            <a:endParaRPr lang="en-US" noProof="0" dirty="0"/>
          </a:p>
        </p:txBody>
      </p:sp>
      <p:sp>
        <p:nvSpPr>
          <p:cNvPr id="12" name="Text Placeholder 11">
            <a:extLst>
              <a:ext uri="{FF2B5EF4-FFF2-40B4-BE49-F238E27FC236}">
                <a16:creationId xmlns:a16="http://schemas.microsoft.com/office/drawing/2014/main" id="{2729C44B-3891-81AD-6964-9252AC4218D3}"/>
              </a:ext>
            </a:extLst>
          </p:cNvPr>
          <p:cNvSpPr>
            <a:spLocks noGrp="1"/>
          </p:cNvSpPr>
          <p:nvPr>
            <p:ph type="body" sz="quarter" idx="18"/>
          </p:nvPr>
        </p:nvSpPr>
        <p:spPr/>
        <p:txBody>
          <a:bodyPr/>
          <a:lstStyle/>
          <a:p>
            <a:r>
              <a:rPr lang="en-US" noProof="0" dirty="0"/>
              <a:t>Mirza Dincer - 780261</a:t>
            </a:r>
          </a:p>
        </p:txBody>
      </p:sp>
    </p:spTree>
    <p:extLst>
      <p:ext uri="{BB962C8B-B14F-4D97-AF65-F5344CB8AC3E}">
        <p14:creationId xmlns:p14="http://schemas.microsoft.com/office/powerpoint/2010/main" val="3690034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FF1E788-369D-9A8F-8F84-AD852E9D2EDA}"/>
              </a:ext>
            </a:extLst>
          </p:cNvPr>
          <p:cNvSpPr>
            <a:spLocks noGrp="1"/>
          </p:cNvSpPr>
          <p:nvPr>
            <p:ph type="ctrTitle"/>
          </p:nvPr>
        </p:nvSpPr>
        <p:spPr/>
        <p:txBody>
          <a:bodyPr/>
          <a:lstStyle/>
          <a:p>
            <a:r>
              <a:rPr lang="it-IT" b="1" dirty="0">
                <a:latin typeface="Times New Roman" pitchFamily="18" charset="0"/>
                <a:cs typeface="Times New Roman" pitchFamily="18" charset="0"/>
              </a:rPr>
              <a:t>Weekly report: Rotor Blade Design</a:t>
            </a:r>
            <a:endParaRPr lang="en-GB" b="1" dirty="0"/>
          </a:p>
        </p:txBody>
      </p:sp>
      <p:sp>
        <p:nvSpPr>
          <p:cNvPr id="10" name="Subtitle 2">
            <a:extLst>
              <a:ext uri="{FF2B5EF4-FFF2-40B4-BE49-F238E27FC236}">
                <a16:creationId xmlns:a16="http://schemas.microsoft.com/office/drawing/2014/main" id="{277A63BB-08BE-619B-2533-3CC69CC19E93}"/>
              </a:ext>
            </a:extLst>
          </p:cNvPr>
          <p:cNvSpPr>
            <a:spLocks noGrp="1"/>
          </p:cNvSpPr>
          <p:nvPr>
            <p:ph type="subTitle" idx="1"/>
          </p:nvPr>
        </p:nvSpPr>
        <p:spPr>
          <a:xfrm>
            <a:off x="1524000" y="3429000"/>
            <a:ext cx="9144000" cy="2032000"/>
          </a:xfrm>
        </p:spPr>
        <p:txBody>
          <a:bodyPr>
            <a:normAutofit/>
          </a:bodyPr>
          <a:lstStyle/>
          <a:p>
            <a:r>
              <a:rPr lang="it-IT" sz="2000" b="1" dirty="0">
                <a:latin typeface="Times New Roman" pitchFamily="18" charset="0"/>
                <a:cs typeface="Times New Roman" pitchFamily="18" charset="0"/>
              </a:rPr>
              <a:t>Week number</a:t>
            </a:r>
            <a:r>
              <a:rPr lang="it-IT" sz="2000" dirty="0">
                <a:latin typeface="Times New Roman" pitchFamily="18" charset="0"/>
                <a:cs typeface="Times New Roman" pitchFamily="18" charset="0"/>
              </a:rPr>
              <a:t>: 06</a:t>
            </a:r>
          </a:p>
          <a:p>
            <a:r>
              <a:rPr lang="it-IT" sz="2000" b="1" dirty="0">
                <a:latin typeface="Times New Roman" pitchFamily="18" charset="0"/>
                <a:cs typeface="Times New Roman" pitchFamily="18" charset="0"/>
              </a:rPr>
              <a:t>Date</a:t>
            </a:r>
            <a:r>
              <a:rPr lang="it-IT" sz="2000" dirty="0">
                <a:latin typeface="Times New Roman" pitchFamily="18" charset="0"/>
                <a:cs typeface="Times New Roman" pitchFamily="18" charset="0"/>
              </a:rPr>
              <a:t>: 04.11.2025</a:t>
            </a:r>
          </a:p>
          <a:p>
            <a:r>
              <a:rPr lang="it-IT" sz="2000" b="1">
                <a:latin typeface="Times New Roman" pitchFamily="18" charset="0"/>
                <a:cs typeface="Times New Roman" pitchFamily="18" charset="0"/>
              </a:rPr>
              <a:t>Supervisor</a:t>
            </a:r>
            <a:r>
              <a:rPr lang="it-IT" sz="2000">
                <a:latin typeface="Times New Roman" pitchFamily="18" charset="0"/>
                <a:cs typeface="Times New Roman" pitchFamily="18" charset="0"/>
              </a:rPr>
              <a:t>: </a:t>
            </a:r>
            <a:r>
              <a:rPr lang="it-IT" sz="2000"/>
              <a:t>Prof</a:t>
            </a:r>
            <a:r>
              <a:rPr lang="it-IT" sz="2000" dirty="0"/>
              <a:t>. Dr. rer.nat. Alois Schaffarczyk</a:t>
            </a:r>
            <a:endParaRPr lang="en-GB" sz="2000" dirty="0">
              <a:latin typeface="Times New Roman" pitchFamily="18" charset="0"/>
              <a:cs typeface="Times New Roman" pitchFamily="18" charset="0"/>
            </a:endParaRPr>
          </a:p>
        </p:txBody>
      </p:sp>
      <p:sp>
        <p:nvSpPr>
          <p:cNvPr id="13" name="Textfeld 12">
            <a:extLst>
              <a:ext uri="{FF2B5EF4-FFF2-40B4-BE49-F238E27FC236}">
                <a16:creationId xmlns:a16="http://schemas.microsoft.com/office/drawing/2014/main" id="{132D16E5-6BE7-8FC8-CFB3-81C918BB45F1}"/>
              </a:ext>
            </a:extLst>
          </p:cNvPr>
          <p:cNvSpPr txBox="1"/>
          <p:nvPr/>
        </p:nvSpPr>
        <p:spPr>
          <a:xfrm>
            <a:off x="2164180" y="4665554"/>
            <a:ext cx="7751715" cy="338554"/>
          </a:xfrm>
          <a:prstGeom prst="rect">
            <a:avLst/>
          </a:prstGeom>
          <a:noFill/>
        </p:spPr>
        <p:txBody>
          <a:bodyPr wrap="square" rtlCol="0">
            <a:spAutoFit/>
          </a:bodyPr>
          <a:lstStyle/>
          <a:p>
            <a:pPr algn="ctr"/>
            <a:r>
              <a:rPr lang="de-DE" sz="1600" b="1" dirty="0"/>
              <a:t>Team members</a:t>
            </a:r>
            <a:r>
              <a:rPr lang="de-DE" sz="1600" dirty="0"/>
              <a:t>: </a:t>
            </a:r>
            <a:r>
              <a:rPr lang="de-DE" sz="1600" b="1" dirty="0"/>
              <a:t>Harsh Panchal, </a:t>
            </a:r>
            <a:r>
              <a:rPr lang="de-DE" sz="1600" dirty="0"/>
              <a:t>Kandarp Pathak, Jay Pandya, </a:t>
            </a:r>
            <a:r>
              <a:rPr lang="en-GB" sz="1600" dirty="0" err="1"/>
              <a:t>Daniyal</a:t>
            </a:r>
            <a:r>
              <a:rPr lang="en-GB" sz="1600" dirty="0"/>
              <a:t> Sikander </a:t>
            </a:r>
            <a:endParaRPr lang="de-DE" sz="1600" dirty="0">
              <a:latin typeface="Times New Roman" pitchFamily="18" charset="0"/>
              <a:cs typeface="Times New Roman" pitchFamily="18" charset="0"/>
            </a:endParaRPr>
          </a:p>
        </p:txBody>
      </p:sp>
      <p:sp>
        <p:nvSpPr>
          <p:cNvPr id="9" name="Foliennummernplatzhalter 24">
            <a:extLst>
              <a:ext uri="{FF2B5EF4-FFF2-40B4-BE49-F238E27FC236}">
                <a16:creationId xmlns:a16="http://schemas.microsoft.com/office/drawing/2014/main" id="{98408CB7-B6A0-46F5-ABCE-5E527AA1E6EC}"/>
              </a:ext>
            </a:extLst>
          </p:cNvPr>
          <p:cNvSpPr txBox="1">
            <a:spLocks/>
          </p:cNvSpPr>
          <p:nvPr/>
        </p:nvSpPr>
        <p:spPr>
          <a:xfrm>
            <a:off x="1949570" y="6566803"/>
            <a:ext cx="928958" cy="365125"/>
          </a:xfrm>
          <a:prstGeom prst="rect">
            <a:avLst/>
          </a:prstGeom>
        </p:spPr>
        <p:txBody>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 </a:t>
            </a:r>
            <a:fld id="{013F6232-4F06-48BA-8F69-BF531F607829}" type="slidenum">
              <a:rPr lang="en-GB" smtClean="0"/>
              <a:pPr algn="ctr"/>
              <a:t>55</a:t>
            </a:fld>
            <a:endParaRPr lang="en-GB" dirty="0"/>
          </a:p>
        </p:txBody>
      </p:sp>
      <p:sp>
        <p:nvSpPr>
          <p:cNvPr id="11" name="Fußzeilenplatzhalter 5">
            <a:extLst>
              <a:ext uri="{FF2B5EF4-FFF2-40B4-BE49-F238E27FC236}">
                <a16:creationId xmlns:a16="http://schemas.microsoft.com/office/drawing/2014/main" id="{6C33708F-5C1C-4DEB-9893-96704EE48E03}"/>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Rotor Blade Design/ Optimus Syria</a:t>
            </a:r>
          </a:p>
        </p:txBody>
      </p:sp>
      <p:sp>
        <p:nvSpPr>
          <p:cNvPr id="12" name="Textfeld 12">
            <a:extLst>
              <a:ext uri="{FF2B5EF4-FFF2-40B4-BE49-F238E27FC236}">
                <a16:creationId xmlns:a16="http://schemas.microsoft.com/office/drawing/2014/main" id="{55185CE4-A5C3-45EC-B552-A42597EFE5E0}"/>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Harsh Panchal</a:t>
            </a:r>
          </a:p>
        </p:txBody>
      </p:sp>
      <p:sp>
        <p:nvSpPr>
          <p:cNvPr id="14" name="Datumsplatzhalter 4">
            <a:extLst>
              <a:ext uri="{FF2B5EF4-FFF2-40B4-BE49-F238E27FC236}">
                <a16:creationId xmlns:a16="http://schemas.microsoft.com/office/drawing/2014/main" id="{417D587D-76A0-4058-87DA-7E769D5E55A9}"/>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04.11.2025</a:t>
            </a:r>
          </a:p>
        </p:txBody>
      </p:sp>
    </p:spTree>
    <p:extLst>
      <p:ext uri="{BB962C8B-B14F-4D97-AF65-F5344CB8AC3E}">
        <p14:creationId xmlns:p14="http://schemas.microsoft.com/office/powerpoint/2010/main" val="3737345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C01C5AA7-5821-01BD-1AC8-74837347C777}"/>
              </a:ext>
            </a:extLst>
          </p:cNvPr>
          <p:cNvSpPr>
            <a:spLocks noGrp="1"/>
          </p:cNvSpPr>
          <p:nvPr>
            <p:ph type="title"/>
          </p:nvPr>
        </p:nvSpPr>
        <p:spPr/>
        <p:txBody>
          <a:bodyPr>
            <a:normAutofit/>
          </a:bodyPr>
          <a:lstStyle/>
          <a:p>
            <a:r>
              <a:rPr lang="de-DE" sz="2400" b="1" dirty="0"/>
              <a:t>List </a:t>
            </a:r>
            <a:r>
              <a:rPr lang="de-DE" sz="2400" b="1" dirty="0" err="1"/>
              <a:t>of</a:t>
            </a:r>
            <a:r>
              <a:rPr lang="de-DE" sz="2400" b="1" dirty="0"/>
              <a:t> </a:t>
            </a:r>
            <a:r>
              <a:rPr lang="de-DE" sz="2400" b="1" dirty="0" err="1"/>
              <a:t>contents</a:t>
            </a:r>
            <a:endParaRPr lang="de-DE" sz="2400" b="1" dirty="0"/>
          </a:p>
        </p:txBody>
      </p:sp>
      <p:sp>
        <p:nvSpPr>
          <p:cNvPr id="25" name="Foliennummernplatzhalter 24">
            <a:extLst>
              <a:ext uri="{FF2B5EF4-FFF2-40B4-BE49-F238E27FC236}">
                <a16:creationId xmlns:a16="http://schemas.microsoft.com/office/drawing/2014/main" id="{1F1D02DB-C1C0-0C64-772D-D708982E9FB1}"/>
              </a:ext>
            </a:extLst>
          </p:cNvPr>
          <p:cNvSpPr>
            <a:spLocks noGrp="1"/>
          </p:cNvSpPr>
          <p:nvPr>
            <p:ph type="sldNum" sz="quarter" idx="12"/>
          </p:nvPr>
        </p:nvSpPr>
        <p:spPr/>
        <p:txBody>
          <a:bodyPr/>
          <a:lstStyle/>
          <a:p>
            <a:fld id="{013F6232-4F06-48BA-8F69-BF531F607829}" type="slidenum">
              <a:rPr lang="en-GB" smtClean="0"/>
              <a:t>56</a:t>
            </a:fld>
            <a:endParaRPr lang="en-GB" dirty="0"/>
          </a:p>
        </p:txBody>
      </p:sp>
      <p:sp>
        <p:nvSpPr>
          <p:cNvPr id="4" name="Rectangle 3"/>
          <p:cNvSpPr/>
          <p:nvPr/>
        </p:nvSpPr>
        <p:spPr>
          <a:xfrm>
            <a:off x="636319" y="1531916"/>
            <a:ext cx="10717481" cy="16499197"/>
          </a:xfrm>
          <a:prstGeom prst="rect">
            <a:avLst/>
          </a:prstGeom>
        </p:spPr>
        <p:txBody>
          <a:bodyPr wrap="square">
            <a:spAutoFit/>
          </a:bodyPr>
          <a:lstStyle/>
          <a:p>
            <a:pPr marL="285750" indent="-285750">
              <a:lnSpc>
                <a:spcPct val="400000"/>
              </a:lnSpc>
              <a:buFont typeface="Arial" pitchFamily="34" charset="0"/>
              <a:buChar char="•"/>
            </a:pPr>
            <a:r>
              <a:rPr lang="en-US" dirty="0"/>
              <a:t>Blade Geometry</a:t>
            </a:r>
          </a:p>
          <a:p>
            <a:pPr marL="285750" indent="-285750">
              <a:lnSpc>
                <a:spcPct val="400000"/>
              </a:lnSpc>
              <a:buFont typeface="Arial" pitchFamily="34" charset="0"/>
              <a:buChar char="•"/>
            </a:pPr>
            <a:r>
              <a:rPr lang="en-US" dirty="0"/>
              <a:t>Cp vs Tip Speed Ratio Graph</a:t>
            </a:r>
          </a:p>
          <a:p>
            <a:pPr marL="285750" indent="-285750">
              <a:lnSpc>
                <a:spcPct val="400000"/>
              </a:lnSpc>
              <a:buFont typeface="Arial" pitchFamily="34" charset="0"/>
              <a:buChar char="•"/>
            </a:pPr>
            <a:r>
              <a:rPr lang="en-US" dirty="0"/>
              <a:t>Power Graph</a:t>
            </a:r>
          </a:p>
          <a:p>
            <a:pPr marL="285750" indent="-285750">
              <a:lnSpc>
                <a:spcPct val="400000"/>
              </a:lnSpc>
              <a:buFont typeface="Arial" pitchFamily="34" charset="0"/>
              <a:buChar char="•"/>
            </a:pPr>
            <a:endParaRPr lang="en-US" dirty="0"/>
          </a:p>
          <a:p>
            <a:pPr marL="285750" indent="-285750">
              <a:lnSpc>
                <a:spcPct val="400000"/>
              </a:lnSpc>
              <a:buFont typeface="Arial" pitchFamily="34" charset="0"/>
              <a:buChar char="•"/>
            </a:pPr>
            <a:endParaRPr lang="en-US" dirty="0"/>
          </a:p>
          <a:p>
            <a:pPr marL="285750" indent="-285750">
              <a:lnSpc>
                <a:spcPct val="400000"/>
              </a:lnSpc>
              <a:buFont typeface="Arial" pitchFamily="34" charset="0"/>
              <a:buChar char="•"/>
            </a:pPr>
            <a:endParaRPr lang="en-US" dirty="0"/>
          </a:p>
          <a:p>
            <a:pPr marL="285750" indent="-285750">
              <a:lnSpc>
                <a:spcPct val="400000"/>
              </a:lnSpc>
              <a:buFont typeface="Arial" pitchFamily="34" charset="0"/>
              <a:buChar char="•"/>
            </a:pPr>
            <a:endParaRPr lang="en-US" dirty="0"/>
          </a:p>
          <a:p>
            <a:pPr marL="285750" indent="-285750">
              <a:lnSpc>
                <a:spcPct val="400000"/>
              </a:lnSpc>
              <a:buFont typeface="Arial" pitchFamily="34" charset="0"/>
              <a:buChar char="•"/>
            </a:pPr>
            <a:endParaRPr lang="en-US" dirty="0"/>
          </a:p>
          <a:p>
            <a:pPr marL="285750" indent="-285750">
              <a:lnSpc>
                <a:spcPct val="400000"/>
              </a:lnSpc>
              <a:buFont typeface="Arial" pitchFamily="34" charset="0"/>
              <a:buChar char="•"/>
            </a:pPr>
            <a:endParaRPr lang="en-US" dirty="0"/>
          </a:p>
          <a:p>
            <a:pPr marL="285750" indent="-285750">
              <a:lnSpc>
                <a:spcPct val="400000"/>
              </a:lnSpc>
              <a:buFont typeface="Arial" pitchFamily="34" charset="0"/>
              <a:buChar char="•"/>
            </a:pPr>
            <a:endParaRPr lang="en-US" dirty="0"/>
          </a:p>
          <a:p>
            <a:pPr marL="285750" indent="-285750">
              <a:lnSpc>
                <a:spcPct val="400000"/>
              </a:lnSpc>
              <a:buFont typeface="Arial" pitchFamily="34" charset="0"/>
              <a:buChar char="•"/>
            </a:pPr>
            <a:endParaRPr lang="en-US" dirty="0"/>
          </a:p>
          <a:p>
            <a:pPr>
              <a:lnSpc>
                <a:spcPct val="400000"/>
              </a:lnSpc>
            </a:pPr>
            <a:endParaRPr lang="en-US" dirty="0"/>
          </a:p>
          <a:p>
            <a:pPr marL="285750" indent="-285750">
              <a:lnSpc>
                <a:spcPct val="400000"/>
              </a:lnSpc>
              <a:buFont typeface="Arial" pitchFamily="34" charset="0"/>
              <a:buChar char="•"/>
            </a:pPr>
            <a:endParaRPr lang="en-US" dirty="0"/>
          </a:p>
          <a:p>
            <a:pPr marL="285750" indent="-285750">
              <a:lnSpc>
                <a:spcPct val="400000"/>
              </a:lnSpc>
              <a:buFont typeface="Arial" pitchFamily="34" charset="0"/>
              <a:buChar char="•"/>
            </a:pPr>
            <a:endParaRPr lang="en-US" dirty="0"/>
          </a:p>
          <a:p>
            <a:pPr marL="285750" indent="-285750">
              <a:lnSpc>
                <a:spcPct val="400000"/>
              </a:lnSpc>
              <a:buFont typeface="Arial" pitchFamily="34" charset="0"/>
              <a:buChar char="•"/>
            </a:pPr>
            <a:endParaRPr lang="en-US" dirty="0"/>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Rotor Blade Design / Optimus Syria</a:t>
            </a:r>
          </a:p>
        </p:txBody>
      </p:sp>
      <p:sp>
        <p:nvSpPr>
          <p:cNvPr id="13"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Harsh Panchal</a:t>
            </a:r>
          </a:p>
        </p:txBody>
      </p:sp>
      <p:sp>
        <p:nvSpPr>
          <p:cNvPr id="8" name="Datumsplatzhalter 4">
            <a:extLst>
              <a:ext uri="{FF2B5EF4-FFF2-40B4-BE49-F238E27FC236}">
                <a16:creationId xmlns:a16="http://schemas.microsoft.com/office/drawing/2014/main" id="{9982188D-DB72-4CAF-98D5-DE22407E3D28}"/>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04.11.2025</a:t>
            </a:r>
          </a:p>
        </p:txBody>
      </p:sp>
    </p:spTree>
    <p:extLst>
      <p:ext uri="{BB962C8B-B14F-4D97-AF65-F5344CB8AC3E}">
        <p14:creationId xmlns:p14="http://schemas.microsoft.com/office/powerpoint/2010/main" val="10221074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57</a:t>
            </a:fld>
            <a:endParaRPr lang="de-DE"/>
          </a:p>
        </p:txBody>
      </p:sp>
      <p:sp>
        <p:nvSpPr>
          <p:cNvPr id="9" name="TextBox 8"/>
          <p:cNvSpPr txBox="1"/>
          <p:nvPr/>
        </p:nvSpPr>
        <p:spPr>
          <a:xfrm>
            <a:off x="857248" y="787400"/>
            <a:ext cx="6042316" cy="461665"/>
          </a:xfrm>
          <a:prstGeom prst="rect">
            <a:avLst/>
          </a:prstGeom>
          <a:noFill/>
        </p:spPr>
        <p:txBody>
          <a:bodyPr wrap="square" rtlCol="0">
            <a:spAutoFit/>
          </a:bodyPr>
          <a:lstStyle/>
          <a:p>
            <a:r>
              <a:rPr lang="en-US" sz="2400" b="1" dirty="0"/>
              <a:t>Blade Geometry</a:t>
            </a:r>
            <a:endParaRPr lang="de-DE" sz="2400" b="1" dirty="0"/>
          </a:p>
        </p:txBody>
      </p:sp>
      <p:sp>
        <p:nvSpPr>
          <p:cNvPr id="11"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Rotor Blade Design / Optimus Syria</a:t>
            </a:r>
          </a:p>
        </p:txBody>
      </p:sp>
      <p:sp>
        <p:nvSpPr>
          <p:cNvPr id="12"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Harsh Panchal</a:t>
            </a:r>
          </a:p>
        </p:txBody>
      </p:sp>
      <p:sp>
        <p:nvSpPr>
          <p:cNvPr id="16" name="Datumsplatzhalter 4">
            <a:extLst>
              <a:ext uri="{FF2B5EF4-FFF2-40B4-BE49-F238E27FC236}">
                <a16:creationId xmlns:a16="http://schemas.microsoft.com/office/drawing/2014/main" id="{1A85B8DA-23F3-4768-8FBE-B758843AF63C}"/>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04.11.2025</a:t>
            </a:r>
          </a:p>
        </p:txBody>
      </p:sp>
      <p:sp>
        <p:nvSpPr>
          <p:cNvPr id="24" name="TextBox 23">
            <a:extLst>
              <a:ext uri="{FF2B5EF4-FFF2-40B4-BE49-F238E27FC236}">
                <a16:creationId xmlns:a16="http://schemas.microsoft.com/office/drawing/2014/main" id="{7CFF5936-12F9-2A30-2F0D-4268F253FA6C}"/>
              </a:ext>
            </a:extLst>
          </p:cNvPr>
          <p:cNvSpPr txBox="1"/>
          <p:nvPr/>
        </p:nvSpPr>
        <p:spPr>
          <a:xfrm>
            <a:off x="4758418" y="6210784"/>
            <a:ext cx="2197846" cy="276999"/>
          </a:xfrm>
          <a:prstGeom prst="rect">
            <a:avLst/>
          </a:prstGeom>
          <a:noFill/>
        </p:spPr>
        <p:txBody>
          <a:bodyPr wrap="none" rtlCol="0">
            <a:spAutoFit/>
          </a:bodyPr>
          <a:lstStyle/>
          <a:p>
            <a:r>
              <a:rPr lang="en-US" sz="1200" dirty="0"/>
              <a:t>Source: Own Analysis MATLAB</a:t>
            </a:r>
            <a:endParaRPr lang="de-DE" sz="1200" dirty="0"/>
          </a:p>
        </p:txBody>
      </p:sp>
      <p:pic>
        <p:nvPicPr>
          <p:cNvPr id="13" name="Picture 12">
            <a:extLst>
              <a:ext uri="{FF2B5EF4-FFF2-40B4-BE49-F238E27FC236}">
                <a16:creationId xmlns:a16="http://schemas.microsoft.com/office/drawing/2014/main" id="{887458BC-EEEF-501F-18D5-FCF0148E8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44057"/>
            <a:ext cx="9056914" cy="4866727"/>
          </a:xfrm>
          <a:prstGeom prst="rect">
            <a:avLst/>
          </a:prstGeom>
        </p:spPr>
      </p:pic>
    </p:spTree>
    <p:extLst>
      <p:ext uri="{BB962C8B-B14F-4D97-AF65-F5344CB8AC3E}">
        <p14:creationId xmlns:p14="http://schemas.microsoft.com/office/powerpoint/2010/main" val="3845557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0DF3F-BDDA-DA76-4A6F-CE8572BA60CB}"/>
            </a:ext>
          </a:extLst>
        </p:cNvPr>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26CAE4E5-9171-994A-2764-15DA4FC44BE8}"/>
              </a:ext>
            </a:extLst>
          </p:cNvPr>
          <p:cNvSpPr>
            <a:spLocks noGrp="1"/>
          </p:cNvSpPr>
          <p:nvPr>
            <p:ph type="sldNum" sz="quarter" idx="12"/>
          </p:nvPr>
        </p:nvSpPr>
        <p:spPr/>
        <p:txBody>
          <a:bodyPr/>
          <a:lstStyle/>
          <a:p>
            <a:fld id="{65A6D213-0805-4C3E-849D-17C75FD348C3}" type="slidenum">
              <a:rPr lang="de-DE" smtClean="0"/>
              <a:t>58</a:t>
            </a:fld>
            <a:endParaRPr lang="de-DE"/>
          </a:p>
        </p:txBody>
      </p:sp>
      <p:sp>
        <p:nvSpPr>
          <p:cNvPr id="11" name="Fußzeilenplatzhalter 5">
            <a:extLst>
              <a:ext uri="{FF2B5EF4-FFF2-40B4-BE49-F238E27FC236}">
                <a16:creationId xmlns:a16="http://schemas.microsoft.com/office/drawing/2014/main" id="{67009BC6-9FB4-4475-E975-1D09260757F8}"/>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Rotor Blade Design / Optimus Syria</a:t>
            </a:r>
          </a:p>
        </p:txBody>
      </p:sp>
      <p:sp>
        <p:nvSpPr>
          <p:cNvPr id="12" name="Textfeld 12">
            <a:extLst>
              <a:ext uri="{FF2B5EF4-FFF2-40B4-BE49-F238E27FC236}">
                <a16:creationId xmlns:a16="http://schemas.microsoft.com/office/drawing/2014/main" id="{2C2EE7FC-FA2B-329E-7606-1DE35E2AB4A0}"/>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Harsh Panchal</a:t>
            </a:r>
          </a:p>
        </p:txBody>
      </p:sp>
      <p:sp>
        <p:nvSpPr>
          <p:cNvPr id="16" name="Datumsplatzhalter 4">
            <a:extLst>
              <a:ext uri="{FF2B5EF4-FFF2-40B4-BE49-F238E27FC236}">
                <a16:creationId xmlns:a16="http://schemas.microsoft.com/office/drawing/2014/main" id="{D0149319-9B3A-E7D3-2DF7-107D97204BF3}"/>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04.11.2025</a:t>
            </a:r>
          </a:p>
        </p:txBody>
      </p:sp>
      <p:sp>
        <p:nvSpPr>
          <p:cNvPr id="3" name="TextBox 2">
            <a:extLst>
              <a:ext uri="{FF2B5EF4-FFF2-40B4-BE49-F238E27FC236}">
                <a16:creationId xmlns:a16="http://schemas.microsoft.com/office/drawing/2014/main" id="{F116491D-CC77-5542-B3C5-FFF05EE101FB}"/>
              </a:ext>
            </a:extLst>
          </p:cNvPr>
          <p:cNvSpPr txBox="1"/>
          <p:nvPr/>
        </p:nvSpPr>
        <p:spPr>
          <a:xfrm>
            <a:off x="4252479" y="6070600"/>
            <a:ext cx="2196627" cy="276999"/>
          </a:xfrm>
          <a:prstGeom prst="rect">
            <a:avLst/>
          </a:prstGeom>
          <a:noFill/>
        </p:spPr>
        <p:txBody>
          <a:bodyPr wrap="none" rtlCol="0">
            <a:spAutoFit/>
          </a:bodyPr>
          <a:lstStyle/>
          <a:p>
            <a:r>
              <a:rPr lang="en-US" sz="1200" dirty="0"/>
              <a:t>Source: Own Analysis Q-blade</a:t>
            </a:r>
            <a:endParaRPr lang="de-DE" sz="1200" dirty="0"/>
          </a:p>
        </p:txBody>
      </p:sp>
      <p:sp>
        <p:nvSpPr>
          <p:cNvPr id="2" name="TextBox 1">
            <a:extLst>
              <a:ext uri="{FF2B5EF4-FFF2-40B4-BE49-F238E27FC236}">
                <a16:creationId xmlns:a16="http://schemas.microsoft.com/office/drawing/2014/main" id="{04498A4F-33D9-D9D9-56A2-065D6CCBB619}"/>
              </a:ext>
            </a:extLst>
          </p:cNvPr>
          <p:cNvSpPr txBox="1"/>
          <p:nvPr/>
        </p:nvSpPr>
        <p:spPr>
          <a:xfrm>
            <a:off x="886937" y="757711"/>
            <a:ext cx="6042316" cy="461665"/>
          </a:xfrm>
          <a:prstGeom prst="rect">
            <a:avLst/>
          </a:prstGeom>
          <a:noFill/>
        </p:spPr>
        <p:txBody>
          <a:bodyPr wrap="square" rtlCol="0">
            <a:spAutoFit/>
          </a:bodyPr>
          <a:lstStyle/>
          <a:p>
            <a:endParaRPr lang="de-DE" sz="2400" b="1" dirty="0"/>
          </a:p>
        </p:txBody>
      </p:sp>
      <p:sp>
        <p:nvSpPr>
          <p:cNvPr id="8" name="TextBox 7">
            <a:extLst>
              <a:ext uri="{FF2B5EF4-FFF2-40B4-BE49-F238E27FC236}">
                <a16:creationId xmlns:a16="http://schemas.microsoft.com/office/drawing/2014/main" id="{76EF2121-66B0-4082-A2E9-A1C5B3DAE4D2}"/>
              </a:ext>
            </a:extLst>
          </p:cNvPr>
          <p:cNvSpPr txBox="1"/>
          <p:nvPr/>
        </p:nvSpPr>
        <p:spPr>
          <a:xfrm>
            <a:off x="857248" y="787400"/>
            <a:ext cx="6042316" cy="461665"/>
          </a:xfrm>
          <a:prstGeom prst="rect">
            <a:avLst/>
          </a:prstGeom>
          <a:noFill/>
        </p:spPr>
        <p:txBody>
          <a:bodyPr wrap="square" rtlCol="0">
            <a:spAutoFit/>
          </a:bodyPr>
          <a:lstStyle/>
          <a:p>
            <a:r>
              <a:rPr lang="en-US" sz="2400" dirty="0"/>
              <a:t> </a:t>
            </a:r>
            <a:r>
              <a:rPr lang="en-US" sz="2400" b="1" dirty="0">
                <a:latin typeface="Calibary"/>
              </a:rPr>
              <a:t>C</a:t>
            </a:r>
            <a:r>
              <a:rPr lang="en-US" sz="2400" b="1" baseline="-25000" dirty="0">
                <a:latin typeface="Calibary"/>
              </a:rPr>
              <a:t>p</a:t>
            </a:r>
            <a:r>
              <a:rPr lang="en-US" sz="2400" b="1" dirty="0">
                <a:latin typeface="Calibary"/>
              </a:rPr>
              <a:t> vs Tip Speed Ratio Graph</a:t>
            </a:r>
          </a:p>
        </p:txBody>
      </p:sp>
      <p:pic>
        <p:nvPicPr>
          <p:cNvPr id="28" name="Picture 27">
            <a:extLst>
              <a:ext uri="{FF2B5EF4-FFF2-40B4-BE49-F238E27FC236}">
                <a16:creationId xmlns:a16="http://schemas.microsoft.com/office/drawing/2014/main" id="{18A7BF28-72B9-A5A7-805A-FA9922D3F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936" y="1419575"/>
            <a:ext cx="10466863" cy="4578871"/>
          </a:xfrm>
          <a:prstGeom prst="rect">
            <a:avLst/>
          </a:prstGeom>
        </p:spPr>
      </p:pic>
    </p:spTree>
    <p:extLst>
      <p:ext uri="{BB962C8B-B14F-4D97-AF65-F5344CB8AC3E}">
        <p14:creationId xmlns:p14="http://schemas.microsoft.com/office/powerpoint/2010/main" val="2720346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5376-6CBA-4DDE-2760-5910A706E95B}"/>
            </a:ext>
          </a:extLst>
        </p:cNvPr>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37DFD936-E433-14BA-0A66-648F63304E8B}"/>
              </a:ext>
            </a:extLst>
          </p:cNvPr>
          <p:cNvSpPr>
            <a:spLocks noGrp="1"/>
          </p:cNvSpPr>
          <p:nvPr>
            <p:ph type="sldNum" sz="quarter" idx="12"/>
          </p:nvPr>
        </p:nvSpPr>
        <p:spPr/>
        <p:txBody>
          <a:bodyPr/>
          <a:lstStyle/>
          <a:p>
            <a:fld id="{65A6D213-0805-4C3E-849D-17C75FD348C3}" type="slidenum">
              <a:rPr lang="de-DE" smtClean="0"/>
              <a:t>59</a:t>
            </a:fld>
            <a:endParaRPr lang="de-DE"/>
          </a:p>
        </p:txBody>
      </p:sp>
      <p:sp>
        <p:nvSpPr>
          <p:cNvPr id="11" name="Fußzeilenplatzhalter 5">
            <a:extLst>
              <a:ext uri="{FF2B5EF4-FFF2-40B4-BE49-F238E27FC236}">
                <a16:creationId xmlns:a16="http://schemas.microsoft.com/office/drawing/2014/main" id="{005D1874-D05A-BDA6-CA81-DB761E20851D}"/>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Rotor Blade Design / Optimus Syria</a:t>
            </a:r>
          </a:p>
        </p:txBody>
      </p:sp>
      <p:sp>
        <p:nvSpPr>
          <p:cNvPr id="12" name="Textfeld 12">
            <a:extLst>
              <a:ext uri="{FF2B5EF4-FFF2-40B4-BE49-F238E27FC236}">
                <a16:creationId xmlns:a16="http://schemas.microsoft.com/office/drawing/2014/main" id="{AD919F20-DD77-D58A-2D34-D51CE22C62AE}"/>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Harsh Panchal</a:t>
            </a:r>
          </a:p>
        </p:txBody>
      </p:sp>
      <p:sp>
        <p:nvSpPr>
          <p:cNvPr id="16" name="Datumsplatzhalter 4">
            <a:extLst>
              <a:ext uri="{FF2B5EF4-FFF2-40B4-BE49-F238E27FC236}">
                <a16:creationId xmlns:a16="http://schemas.microsoft.com/office/drawing/2014/main" id="{2E4C43E8-AC20-089A-F8C6-7B712E727CD2}"/>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04.11.2025</a:t>
            </a:r>
          </a:p>
        </p:txBody>
      </p:sp>
      <p:sp>
        <p:nvSpPr>
          <p:cNvPr id="3" name="TextBox 2">
            <a:extLst>
              <a:ext uri="{FF2B5EF4-FFF2-40B4-BE49-F238E27FC236}">
                <a16:creationId xmlns:a16="http://schemas.microsoft.com/office/drawing/2014/main" id="{09FABE62-AFBA-5D1E-4E34-F04FBF17A0C5}"/>
              </a:ext>
            </a:extLst>
          </p:cNvPr>
          <p:cNvSpPr txBox="1"/>
          <p:nvPr/>
        </p:nvSpPr>
        <p:spPr>
          <a:xfrm>
            <a:off x="4704058" y="5932100"/>
            <a:ext cx="2182200" cy="276999"/>
          </a:xfrm>
          <a:prstGeom prst="rect">
            <a:avLst/>
          </a:prstGeom>
          <a:noFill/>
        </p:spPr>
        <p:txBody>
          <a:bodyPr wrap="none" rtlCol="0">
            <a:spAutoFit/>
          </a:bodyPr>
          <a:lstStyle/>
          <a:p>
            <a:r>
              <a:rPr lang="en-US" sz="1200" dirty="0"/>
              <a:t>Source: Own Analysis Q Blade</a:t>
            </a:r>
            <a:endParaRPr lang="de-DE" sz="1200" dirty="0"/>
          </a:p>
        </p:txBody>
      </p:sp>
      <p:pic>
        <p:nvPicPr>
          <p:cNvPr id="5" name="Picture 4">
            <a:extLst>
              <a:ext uri="{FF2B5EF4-FFF2-40B4-BE49-F238E27FC236}">
                <a16:creationId xmlns:a16="http://schemas.microsoft.com/office/drawing/2014/main" id="{DD493BAA-B931-64FE-25D2-CB4DAEDAA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90352"/>
            <a:ext cx="4956958" cy="4085111"/>
          </a:xfrm>
          <a:prstGeom prst="rect">
            <a:avLst/>
          </a:prstGeom>
        </p:spPr>
      </p:pic>
      <p:pic>
        <p:nvPicPr>
          <p:cNvPr id="8" name="Picture 7">
            <a:extLst>
              <a:ext uri="{FF2B5EF4-FFF2-40B4-BE49-F238E27FC236}">
                <a16:creationId xmlns:a16="http://schemas.microsoft.com/office/drawing/2014/main" id="{6CAB43BE-18F5-3735-9463-79326ABCF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596" y="1490352"/>
            <a:ext cx="5108204" cy="4085111"/>
          </a:xfrm>
          <a:prstGeom prst="rect">
            <a:avLst/>
          </a:prstGeom>
        </p:spPr>
      </p:pic>
      <p:sp>
        <p:nvSpPr>
          <p:cNvPr id="10" name="TextBox 9">
            <a:extLst>
              <a:ext uri="{FF2B5EF4-FFF2-40B4-BE49-F238E27FC236}">
                <a16:creationId xmlns:a16="http://schemas.microsoft.com/office/drawing/2014/main" id="{48F4F4A1-A296-171F-05F0-B255883A26E9}"/>
              </a:ext>
            </a:extLst>
          </p:cNvPr>
          <p:cNvSpPr txBox="1"/>
          <p:nvPr/>
        </p:nvSpPr>
        <p:spPr>
          <a:xfrm>
            <a:off x="791934" y="763850"/>
            <a:ext cx="6042316" cy="461665"/>
          </a:xfrm>
          <a:prstGeom prst="rect">
            <a:avLst/>
          </a:prstGeom>
          <a:noFill/>
        </p:spPr>
        <p:txBody>
          <a:bodyPr wrap="square" rtlCol="0">
            <a:spAutoFit/>
          </a:bodyPr>
          <a:lstStyle/>
          <a:p>
            <a:r>
              <a:rPr lang="en-US" sz="2400" dirty="0"/>
              <a:t> </a:t>
            </a:r>
            <a:r>
              <a:rPr lang="en-US" sz="2400" b="1" dirty="0">
                <a:latin typeface="Calibary"/>
              </a:rPr>
              <a:t>C</a:t>
            </a:r>
            <a:r>
              <a:rPr lang="en-US" sz="2400" b="1" baseline="-25000" dirty="0">
                <a:latin typeface="Calibary"/>
              </a:rPr>
              <a:t>p</a:t>
            </a:r>
            <a:r>
              <a:rPr lang="en-US" sz="2400" b="1" dirty="0">
                <a:latin typeface="Calibary"/>
              </a:rPr>
              <a:t> vs Tip Speed Ratio Graph</a:t>
            </a:r>
          </a:p>
        </p:txBody>
      </p:sp>
    </p:spTree>
    <p:extLst>
      <p:ext uri="{BB962C8B-B14F-4D97-AF65-F5344CB8AC3E}">
        <p14:creationId xmlns:p14="http://schemas.microsoft.com/office/powerpoint/2010/main" val="3719661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893F6D-288A-550A-C796-008FEA91A947}"/>
              </a:ext>
            </a:extLst>
          </p:cNvPr>
          <p:cNvSpPr>
            <a:spLocks noGrp="1"/>
          </p:cNvSpPr>
          <p:nvPr>
            <p:ph type="title"/>
          </p:nvPr>
        </p:nvSpPr>
        <p:spPr/>
        <p:txBody>
          <a:bodyPr/>
          <a:lstStyle/>
          <a:p>
            <a:r>
              <a:rPr lang="de-DE" dirty="0"/>
              <a:t>1.ii. Team progress form</a:t>
            </a:r>
            <a:endParaRPr lang="en-GB" dirty="0"/>
          </a:p>
        </p:txBody>
      </p:sp>
      <p:sp>
        <p:nvSpPr>
          <p:cNvPr id="14" name="Textplatzhalter 13">
            <a:extLst>
              <a:ext uri="{FF2B5EF4-FFF2-40B4-BE49-F238E27FC236}">
                <a16:creationId xmlns:a16="http://schemas.microsoft.com/office/drawing/2014/main" id="{74941C66-F67D-47E9-8D08-622A52F2EA14}"/>
              </a:ext>
            </a:extLst>
          </p:cNvPr>
          <p:cNvSpPr>
            <a:spLocks noGrp="1"/>
          </p:cNvSpPr>
          <p:nvPr>
            <p:ph type="body" sz="quarter" idx="18"/>
          </p:nvPr>
        </p:nvSpPr>
        <p:spPr/>
        <p:txBody>
          <a:bodyPr/>
          <a:lstStyle/>
          <a:p>
            <a:r>
              <a:rPr lang="en-GB" dirty="0" err="1"/>
              <a:t>Bakhtyar</a:t>
            </a:r>
            <a:r>
              <a:rPr lang="en-GB" dirty="0"/>
              <a:t> Karim</a:t>
            </a:r>
          </a:p>
        </p:txBody>
      </p:sp>
      <p:sp>
        <p:nvSpPr>
          <p:cNvPr id="2" name="Datumsplatzhalter 1">
            <a:extLst>
              <a:ext uri="{FF2B5EF4-FFF2-40B4-BE49-F238E27FC236}">
                <a16:creationId xmlns:a16="http://schemas.microsoft.com/office/drawing/2014/main" id="{E9FDD682-B40F-C5C9-1855-56A85BC15BC8}"/>
              </a:ext>
            </a:extLst>
          </p:cNvPr>
          <p:cNvSpPr>
            <a:spLocks noGrp="1"/>
          </p:cNvSpPr>
          <p:nvPr>
            <p:ph type="dt" sz="half" idx="19"/>
          </p:nvPr>
        </p:nvSpPr>
        <p:spPr/>
        <p:txBody>
          <a:bodyPr/>
          <a:lstStyle/>
          <a:p>
            <a:fld id="{2D1EE79A-E6D4-4691-9116-935A2AA336A9}" type="datetime1">
              <a:rPr lang="en-GB" smtClean="0"/>
              <a:t>03/11/2025</a:t>
            </a:fld>
            <a:endParaRPr lang="en-GB"/>
          </a:p>
        </p:txBody>
      </p:sp>
      <p:sp>
        <p:nvSpPr>
          <p:cNvPr id="3" name="Fußzeilenplatzhalter 2">
            <a:extLst>
              <a:ext uri="{FF2B5EF4-FFF2-40B4-BE49-F238E27FC236}">
                <a16:creationId xmlns:a16="http://schemas.microsoft.com/office/drawing/2014/main" id="{D668328F-481A-A412-4E89-23ACFE133DF4}"/>
              </a:ext>
            </a:extLst>
          </p:cNvPr>
          <p:cNvSpPr>
            <a:spLocks noGrp="1"/>
          </p:cNvSpPr>
          <p:nvPr>
            <p:ph type="ftr" sz="quarter" idx="20"/>
          </p:nvPr>
        </p:nvSpPr>
        <p:spPr/>
        <p:txBody>
          <a:bodyPr/>
          <a:lstStyle/>
          <a:p>
            <a:r>
              <a:rPr lang="en-GB" dirty="0"/>
              <a:t>Management Team PM / Optimus Syria</a:t>
            </a:r>
          </a:p>
        </p:txBody>
      </p:sp>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t>6</a:t>
            </a:fld>
            <a:endParaRPr lang="en-GB"/>
          </a:p>
        </p:txBody>
      </p:sp>
      <p:sp>
        <p:nvSpPr>
          <p:cNvPr id="7" name="TextBox 6">
            <a:extLst>
              <a:ext uri="{FF2B5EF4-FFF2-40B4-BE49-F238E27FC236}">
                <a16:creationId xmlns:a16="http://schemas.microsoft.com/office/drawing/2014/main" id="{5E9277F6-765A-2895-2D6B-96A790A83D27}"/>
              </a:ext>
            </a:extLst>
          </p:cNvPr>
          <p:cNvSpPr txBox="1"/>
          <p:nvPr/>
        </p:nvSpPr>
        <p:spPr>
          <a:xfrm>
            <a:off x="614724" y="1690688"/>
            <a:ext cx="6514322" cy="3693319"/>
          </a:xfrm>
          <a:prstGeom prst="rect">
            <a:avLst/>
          </a:prstGeom>
          <a:noFill/>
        </p:spPr>
        <p:txBody>
          <a:bodyPr wrap="square">
            <a:spAutoFit/>
          </a:bodyPr>
          <a:lstStyle/>
          <a:p>
            <a:r>
              <a:rPr lang="en-US" dirty="0"/>
              <a:t>Project Health Check: Last week, we decided to get a clearer picture of our project's health. We knew some teams were having a tough time and falling behind, so we needed facts, not guesses.</a:t>
            </a:r>
            <a:br>
              <a:rPr lang="en-US" dirty="0"/>
            </a:br>
            <a:endParaRPr lang="en-US" dirty="0"/>
          </a:p>
          <a:p>
            <a:r>
              <a:rPr lang="en-US" dirty="0"/>
              <a:t>What We Did</a:t>
            </a:r>
          </a:p>
          <a:p>
            <a:r>
              <a:rPr lang="en-US" dirty="0"/>
              <a:t>We created a short form (only 6 main questions) and sent it to all team leaders.</a:t>
            </a:r>
            <a:br>
              <a:rPr lang="en-US" dirty="0"/>
            </a:br>
            <a:endParaRPr lang="en-US" dirty="0"/>
          </a:p>
          <a:p>
            <a:r>
              <a:rPr lang="en-US" dirty="0"/>
              <a:t>Why We Did It</a:t>
            </a:r>
          </a:p>
          <a:p>
            <a:r>
              <a:rPr lang="en-US" dirty="0"/>
              <a:t>The main goal was to find the exact problems that are causing delays and stress. We wanted real, specific information to help us fix things.</a:t>
            </a:r>
          </a:p>
        </p:txBody>
      </p:sp>
      <p:pic>
        <p:nvPicPr>
          <p:cNvPr id="22" name="Picture 21" descr="A paper with text and a questionnaire&#10;&#10;AI-generated content may be incorrect.">
            <a:extLst>
              <a:ext uri="{FF2B5EF4-FFF2-40B4-BE49-F238E27FC236}">
                <a16:creationId xmlns:a16="http://schemas.microsoft.com/office/drawing/2014/main" id="{C0815CE4-0ABB-50D3-A3D4-03C4BEF43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3868" y="1690688"/>
            <a:ext cx="2774797" cy="3648269"/>
          </a:xfrm>
          <a:prstGeom prst="rect">
            <a:avLst/>
          </a:prstGeom>
          <a:ln w="28575" cap="sq" cmpd="thickThin">
            <a:solidFill>
              <a:srgbClr val="000000"/>
            </a:solidFill>
            <a:prstDash val="solid"/>
            <a:miter lim="800000"/>
          </a:ln>
          <a:effectLst>
            <a:innerShdw blurRad="76200">
              <a:srgbClr val="000000"/>
            </a:innerShdw>
          </a:effectLst>
        </p:spPr>
      </p:pic>
      <p:pic>
        <p:nvPicPr>
          <p:cNvPr id="24" name="Picture 23" descr="A questionnaire with a question mark&#10;&#10;AI-generated content may be incorrect.">
            <a:extLst>
              <a:ext uri="{FF2B5EF4-FFF2-40B4-BE49-F238E27FC236}">
                <a16:creationId xmlns:a16="http://schemas.microsoft.com/office/drawing/2014/main" id="{EA271800-8246-0AB7-2040-D8A1EB868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022" y="2222533"/>
            <a:ext cx="2625617" cy="3648269"/>
          </a:xfrm>
          <a:prstGeom prst="rect">
            <a:avLst/>
          </a:prstGeom>
          <a:ln w="28575"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61857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C9269D-F4B4-3623-34EB-CD874953BDEF}"/>
              </a:ext>
            </a:extLst>
          </p:cNvPr>
          <p:cNvSpPr>
            <a:spLocks noGrp="1"/>
          </p:cNvSpPr>
          <p:nvPr>
            <p:ph type="sldNum" sz="quarter" idx="12"/>
          </p:nvPr>
        </p:nvSpPr>
        <p:spPr/>
        <p:txBody>
          <a:bodyPr/>
          <a:lstStyle/>
          <a:p>
            <a:fld id="{65A6D213-0805-4C3E-849D-17C75FD348C3}" type="slidenum">
              <a:rPr lang="de-DE" smtClean="0"/>
              <a:t>60</a:t>
            </a:fld>
            <a:endParaRPr lang="de-DE"/>
          </a:p>
        </p:txBody>
      </p:sp>
      <p:sp>
        <p:nvSpPr>
          <p:cNvPr id="13" name="TextBox 12"/>
          <p:cNvSpPr txBox="1"/>
          <p:nvPr/>
        </p:nvSpPr>
        <p:spPr>
          <a:xfrm>
            <a:off x="857249" y="787400"/>
            <a:ext cx="1848326" cy="461665"/>
          </a:xfrm>
          <a:prstGeom prst="rect">
            <a:avLst/>
          </a:prstGeom>
          <a:noFill/>
        </p:spPr>
        <p:txBody>
          <a:bodyPr wrap="none" rtlCol="0">
            <a:spAutoFit/>
          </a:bodyPr>
          <a:lstStyle/>
          <a:p>
            <a:r>
              <a:rPr lang="en-US" sz="2400" b="1" dirty="0">
                <a:latin typeface="Calibary"/>
              </a:rPr>
              <a:t>Power Graph</a:t>
            </a:r>
          </a:p>
        </p:txBody>
      </p:sp>
      <p:sp>
        <p:nvSpPr>
          <p:cNvPr id="9" name="TextBox 8"/>
          <p:cNvSpPr txBox="1"/>
          <p:nvPr/>
        </p:nvSpPr>
        <p:spPr>
          <a:xfrm>
            <a:off x="5232554" y="6070600"/>
            <a:ext cx="2182200" cy="276999"/>
          </a:xfrm>
          <a:prstGeom prst="rect">
            <a:avLst/>
          </a:prstGeom>
          <a:noFill/>
        </p:spPr>
        <p:txBody>
          <a:bodyPr wrap="none" rtlCol="0">
            <a:spAutoFit/>
          </a:bodyPr>
          <a:lstStyle/>
          <a:p>
            <a:r>
              <a:rPr lang="en-US" sz="1200" dirty="0"/>
              <a:t>Source: Own Analysis Q Blade</a:t>
            </a:r>
            <a:endParaRPr lang="de-DE" sz="1200" dirty="0"/>
          </a:p>
        </p:txBody>
      </p:sp>
      <p:sp>
        <p:nvSpPr>
          <p:cNvPr id="14" name="Fußzeilenplatzhalter 5">
            <a:extLst>
              <a:ext uri="{FF2B5EF4-FFF2-40B4-BE49-F238E27FC236}">
                <a16:creationId xmlns:a16="http://schemas.microsoft.com/office/drawing/2014/main" id="{8F11D7F1-39D2-6CD0-A45E-2199A3CF9435}"/>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Rotor Blade Design / Optimus Syria</a:t>
            </a:r>
          </a:p>
        </p:txBody>
      </p:sp>
      <p:sp>
        <p:nvSpPr>
          <p:cNvPr id="15" name="Textfeld 12">
            <a:extLst>
              <a:ext uri="{FF2B5EF4-FFF2-40B4-BE49-F238E27FC236}">
                <a16:creationId xmlns:a16="http://schemas.microsoft.com/office/drawing/2014/main" id="{132D16E5-6BE7-8FC8-CFB3-81C918BB45F1}"/>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Harsh Panchal</a:t>
            </a:r>
          </a:p>
        </p:txBody>
      </p:sp>
      <p:sp>
        <p:nvSpPr>
          <p:cNvPr id="10" name="Datumsplatzhalter 4">
            <a:extLst>
              <a:ext uri="{FF2B5EF4-FFF2-40B4-BE49-F238E27FC236}">
                <a16:creationId xmlns:a16="http://schemas.microsoft.com/office/drawing/2014/main" id="{1D63B311-CF1C-4222-847E-EBC3457CB22C}"/>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04.11.2025</a:t>
            </a:r>
          </a:p>
        </p:txBody>
      </p:sp>
      <p:pic>
        <p:nvPicPr>
          <p:cNvPr id="5" name="Picture 4">
            <a:extLst>
              <a:ext uri="{FF2B5EF4-FFF2-40B4-BE49-F238E27FC236}">
                <a16:creationId xmlns:a16="http://schemas.microsoft.com/office/drawing/2014/main" id="{CB2077FC-5CB5-551E-FEEE-DB388B342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154" y="1395351"/>
            <a:ext cx="10507646" cy="4557661"/>
          </a:xfrm>
          <a:prstGeom prst="rect">
            <a:avLst/>
          </a:prstGeom>
        </p:spPr>
      </p:pic>
    </p:spTree>
    <p:extLst>
      <p:ext uri="{BB962C8B-B14F-4D97-AF65-F5344CB8AC3E}">
        <p14:creationId xmlns:p14="http://schemas.microsoft.com/office/powerpoint/2010/main" val="1202621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7A724-3C71-5A6E-3076-E891E8F1211A}"/>
            </a:ext>
          </a:extLst>
        </p:cNvPr>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17E9D4E5-88D8-B83A-FFAC-D9A9B1066F52}"/>
              </a:ext>
            </a:extLst>
          </p:cNvPr>
          <p:cNvSpPr>
            <a:spLocks noGrp="1"/>
          </p:cNvSpPr>
          <p:nvPr>
            <p:ph type="sldNum" sz="quarter" idx="12"/>
          </p:nvPr>
        </p:nvSpPr>
        <p:spPr/>
        <p:txBody>
          <a:bodyPr/>
          <a:lstStyle/>
          <a:p>
            <a:fld id="{65A6D213-0805-4C3E-849D-17C75FD348C3}" type="slidenum">
              <a:rPr lang="de-DE" smtClean="0"/>
              <a:t>61</a:t>
            </a:fld>
            <a:endParaRPr lang="de-DE"/>
          </a:p>
        </p:txBody>
      </p:sp>
      <p:sp>
        <p:nvSpPr>
          <p:cNvPr id="13" name="TextBox 12">
            <a:extLst>
              <a:ext uri="{FF2B5EF4-FFF2-40B4-BE49-F238E27FC236}">
                <a16:creationId xmlns:a16="http://schemas.microsoft.com/office/drawing/2014/main" id="{279190EE-F28A-D1F1-EA75-B9C736932EBD}"/>
              </a:ext>
            </a:extLst>
          </p:cNvPr>
          <p:cNvSpPr txBox="1"/>
          <p:nvPr/>
        </p:nvSpPr>
        <p:spPr>
          <a:xfrm>
            <a:off x="857249" y="787400"/>
            <a:ext cx="1848326" cy="461665"/>
          </a:xfrm>
          <a:prstGeom prst="rect">
            <a:avLst/>
          </a:prstGeom>
          <a:noFill/>
        </p:spPr>
        <p:txBody>
          <a:bodyPr wrap="none" rtlCol="0">
            <a:spAutoFit/>
          </a:bodyPr>
          <a:lstStyle/>
          <a:p>
            <a:r>
              <a:rPr lang="en-US" sz="2400" b="1" dirty="0">
                <a:latin typeface="Calibary"/>
              </a:rPr>
              <a:t>Power Graph</a:t>
            </a:r>
          </a:p>
        </p:txBody>
      </p:sp>
      <p:sp>
        <p:nvSpPr>
          <p:cNvPr id="9" name="TextBox 8">
            <a:extLst>
              <a:ext uri="{FF2B5EF4-FFF2-40B4-BE49-F238E27FC236}">
                <a16:creationId xmlns:a16="http://schemas.microsoft.com/office/drawing/2014/main" id="{0DDCD8A1-752C-353C-4669-1E878078DAB9}"/>
              </a:ext>
            </a:extLst>
          </p:cNvPr>
          <p:cNvSpPr txBox="1"/>
          <p:nvPr/>
        </p:nvSpPr>
        <p:spPr>
          <a:xfrm>
            <a:off x="5232554" y="6070600"/>
            <a:ext cx="2182200" cy="276999"/>
          </a:xfrm>
          <a:prstGeom prst="rect">
            <a:avLst/>
          </a:prstGeom>
          <a:noFill/>
        </p:spPr>
        <p:txBody>
          <a:bodyPr wrap="none" rtlCol="0">
            <a:spAutoFit/>
          </a:bodyPr>
          <a:lstStyle/>
          <a:p>
            <a:r>
              <a:rPr lang="en-US" sz="1200" dirty="0"/>
              <a:t>Source: Own Analysis Q Blade</a:t>
            </a:r>
            <a:endParaRPr lang="de-DE" sz="1200" dirty="0"/>
          </a:p>
        </p:txBody>
      </p:sp>
      <p:sp>
        <p:nvSpPr>
          <p:cNvPr id="14" name="Fußzeilenplatzhalter 5">
            <a:extLst>
              <a:ext uri="{FF2B5EF4-FFF2-40B4-BE49-F238E27FC236}">
                <a16:creationId xmlns:a16="http://schemas.microsoft.com/office/drawing/2014/main" id="{D5E4B445-E527-8760-08FF-C7D386BE5491}"/>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Rotor Blade Design / Optimus Syria</a:t>
            </a:r>
          </a:p>
        </p:txBody>
      </p:sp>
      <p:sp>
        <p:nvSpPr>
          <p:cNvPr id="15" name="Textfeld 12">
            <a:extLst>
              <a:ext uri="{FF2B5EF4-FFF2-40B4-BE49-F238E27FC236}">
                <a16:creationId xmlns:a16="http://schemas.microsoft.com/office/drawing/2014/main" id="{C13D9B9D-BDBE-BC6B-3E9A-59C7DEB6776C}"/>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Harsh Panchal</a:t>
            </a:r>
          </a:p>
        </p:txBody>
      </p:sp>
      <p:sp>
        <p:nvSpPr>
          <p:cNvPr id="10" name="Datumsplatzhalter 4">
            <a:extLst>
              <a:ext uri="{FF2B5EF4-FFF2-40B4-BE49-F238E27FC236}">
                <a16:creationId xmlns:a16="http://schemas.microsoft.com/office/drawing/2014/main" id="{345CC85F-71A3-76BC-EC88-6453DDCEBF22}"/>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04.11.2025</a:t>
            </a:r>
          </a:p>
        </p:txBody>
      </p:sp>
      <p:pic>
        <p:nvPicPr>
          <p:cNvPr id="17" name="Picture 16">
            <a:extLst>
              <a:ext uri="{FF2B5EF4-FFF2-40B4-BE49-F238E27FC236}">
                <a16:creationId xmlns:a16="http://schemas.microsoft.com/office/drawing/2014/main" id="{76FE1A63-080C-FB90-10F2-FBAEE4873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84241"/>
            <a:ext cx="5023967" cy="4411857"/>
          </a:xfrm>
          <a:prstGeom prst="rect">
            <a:avLst/>
          </a:prstGeom>
        </p:spPr>
      </p:pic>
      <p:pic>
        <p:nvPicPr>
          <p:cNvPr id="19" name="Picture 18">
            <a:extLst>
              <a:ext uri="{FF2B5EF4-FFF2-40B4-BE49-F238E27FC236}">
                <a16:creationId xmlns:a16="http://schemas.microsoft.com/office/drawing/2014/main" id="{C7F135FE-5C69-87B8-EFBD-CEB73F739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079" y="1484241"/>
            <a:ext cx="5366722" cy="4351183"/>
          </a:xfrm>
          <a:prstGeom prst="rect">
            <a:avLst/>
          </a:prstGeom>
        </p:spPr>
      </p:pic>
    </p:spTree>
    <p:extLst>
      <p:ext uri="{BB962C8B-B14F-4D97-AF65-F5344CB8AC3E}">
        <p14:creationId xmlns:p14="http://schemas.microsoft.com/office/powerpoint/2010/main" val="819102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062CE-AB43-84F5-DB50-89747CFA2DF9}"/>
            </a:ext>
          </a:extLst>
        </p:cNvPr>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22B3848A-7210-9FFE-60B0-0A48ECE29FD6}"/>
              </a:ext>
            </a:extLst>
          </p:cNvPr>
          <p:cNvSpPr>
            <a:spLocks noGrp="1"/>
          </p:cNvSpPr>
          <p:nvPr>
            <p:ph type="sldNum" sz="quarter" idx="12"/>
          </p:nvPr>
        </p:nvSpPr>
        <p:spPr/>
        <p:txBody>
          <a:bodyPr/>
          <a:lstStyle/>
          <a:p>
            <a:fld id="{65A6D213-0805-4C3E-849D-17C75FD348C3}" type="slidenum">
              <a:rPr lang="de-DE" smtClean="0"/>
              <a:t>62</a:t>
            </a:fld>
            <a:endParaRPr lang="de-DE"/>
          </a:p>
        </p:txBody>
      </p:sp>
      <p:sp>
        <p:nvSpPr>
          <p:cNvPr id="13" name="TextBox 12">
            <a:extLst>
              <a:ext uri="{FF2B5EF4-FFF2-40B4-BE49-F238E27FC236}">
                <a16:creationId xmlns:a16="http://schemas.microsoft.com/office/drawing/2014/main" id="{0265B650-5C12-DCEA-370A-74CD7B7770A0}"/>
              </a:ext>
            </a:extLst>
          </p:cNvPr>
          <p:cNvSpPr txBox="1"/>
          <p:nvPr/>
        </p:nvSpPr>
        <p:spPr>
          <a:xfrm>
            <a:off x="857249" y="787400"/>
            <a:ext cx="1930785" cy="461665"/>
          </a:xfrm>
          <a:prstGeom prst="rect">
            <a:avLst/>
          </a:prstGeom>
          <a:noFill/>
        </p:spPr>
        <p:txBody>
          <a:bodyPr wrap="none" rtlCol="0">
            <a:spAutoFit/>
          </a:bodyPr>
          <a:lstStyle/>
          <a:p>
            <a:r>
              <a:rPr lang="en-US" sz="2400" b="1" dirty="0"/>
              <a:t>Bibliography</a:t>
            </a:r>
            <a:endParaRPr lang="de-DE" sz="2400" b="1" dirty="0"/>
          </a:p>
        </p:txBody>
      </p:sp>
      <p:sp>
        <p:nvSpPr>
          <p:cNvPr id="14" name="Fußzeilenplatzhalter 5">
            <a:extLst>
              <a:ext uri="{FF2B5EF4-FFF2-40B4-BE49-F238E27FC236}">
                <a16:creationId xmlns:a16="http://schemas.microsoft.com/office/drawing/2014/main" id="{58FE4F8B-7E21-40B8-1C54-A5EE8116A84D}"/>
              </a:ext>
            </a:extLst>
          </p:cNvPr>
          <p:cNvSpPr txBox="1">
            <a:spLocks/>
          </p:cNvSpPr>
          <p:nvPr/>
        </p:nvSpPr>
        <p:spPr>
          <a:xfrm>
            <a:off x="8474613" y="65514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Rotor Blade Design / Optimus Syria</a:t>
            </a:r>
          </a:p>
        </p:txBody>
      </p:sp>
      <p:sp>
        <p:nvSpPr>
          <p:cNvPr id="15" name="Textfeld 12">
            <a:extLst>
              <a:ext uri="{FF2B5EF4-FFF2-40B4-BE49-F238E27FC236}">
                <a16:creationId xmlns:a16="http://schemas.microsoft.com/office/drawing/2014/main" id="{FD893080-6DAE-DA86-12D0-34A77F409673}"/>
              </a:ext>
            </a:extLst>
          </p:cNvPr>
          <p:cNvSpPr txBox="1"/>
          <p:nvPr/>
        </p:nvSpPr>
        <p:spPr>
          <a:xfrm>
            <a:off x="2806700" y="6582775"/>
            <a:ext cx="6085636" cy="276999"/>
          </a:xfrm>
          <a:prstGeom prst="rect">
            <a:avLst/>
          </a:prstGeom>
          <a:noFill/>
        </p:spPr>
        <p:txBody>
          <a:bodyPr wrap="square" rtlCol="0">
            <a:spAutoFit/>
          </a:bodyPr>
          <a:lstStyle/>
          <a:p>
            <a:pPr algn="ctr"/>
            <a:r>
              <a:rPr lang="de-DE" sz="1200" dirty="0">
                <a:latin typeface="Times New Roman" pitchFamily="18" charset="0"/>
                <a:cs typeface="Times New Roman" pitchFamily="18" charset="0"/>
              </a:rPr>
              <a:t>Harsh Panchal</a:t>
            </a:r>
          </a:p>
        </p:txBody>
      </p:sp>
      <p:sp>
        <p:nvSpPr>
          <p:cNvPr id="10" name="Datumsplatzhalter 4">
            <a:extLst>
              <a:ext uri="{FF2B5EF4-FFF2-40B4-BE49-F238E27FC236}">
                <a16:creationId xmlns:a16="http://schemas.microsoft.com/office/drawing/2014/main" id="{0A37090C-7749-16F9-501E-6104E0EC5591}"/>
              </a:ext>
            </a:extLst>
          </p:cNvPr>
          <p:cNvSpPr txBox="1">
            <a:spLocks/>
          </p:cNvSpPr>
          <p:nvPr/>
        </p:nvSpPr>
        <p:spPr>
          <a:xfrm>
            <a:off x="838200" y="6554103"/>
            <a:ext cx="111137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04.11.2025</a:t>
            </a:r>
          </a:p>
        </p:txBody>
      </p:sp>
      <p:sp>
        <p:nvSpPr>
          <p:cNvPr id="4" name="TextBox 3">
            <a:extLst>
              <a:ext uri="{FF2B5EF4-FFF2-40B4-BE49-F238E27FC236}">
                <a16:creationId xmlns:a16="http://schemas.microsoft.com/office/drawing/2014/main" id="{77693C0B-6526-C4D4-FCC1-931F741AED90}"/>
              </a:ext>
            </a:extLst>
          </p:cNvPr>
          <p:cNvSpPr txBox="1"/>
          <p:nvPr/>
        </p:nvSpPr>
        <p:spPr>
          <a:xfrm>
            <a:off x="838200" y="1651107"/>
            <a:ext cx="6136574" cy="369332"/>
          </a:xfrm>
          <a:prstGeom prst="rect">
            <a:avLst/>
          </a:prstGeom>
          <a:noFill/>
        </p:spPr>
        <p:txBody>
          <a:bodyPr wrap="square">
            <a:spAutoFit/>
          </a:bodyPr>
          <a:lstStyle/>
          <a:p>
            <a:pPr marL="285750" indent="-285750" algn="just">
              <a:buFont typeface="Arial" panose="020B0604020202020204" pitchFamily="34" charset="0"/>
              <a:buChar char="•"/>
            </a:pPr>
            <a:r>
              <a:rPr lang="en-IN" dirty="0"/>
              <a:t>Self Generated Content (01.11.2025)(20:00)</a:t>
            </a:r>
          </a:p>
        </p:txBody>
      </p:sp>
    </p:spTree>
    <p:extLst>
      <p:ext uri="{BB962C8B-B14F-4D97-AF65-F5344CB8AC3E}">
        <p14:creationId xmlns:p14="http://schemas.microsoft.com/office/powerpoint/2010/main" val="3724323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7FF1E788-369D-9A8F-8F84-AD852E9D2EDA}"/>
              </a:ext>
            </a:extLst>
          </p:cNvPr>
          <p:cNvSpPr>
            <a:spLocks noGrp="1"/>
          </p:cNvSpPr>
          <p:nvPr>
            <p:ph type="title"/>
          </p:nvPr>
        </p:nvSpPr>
        <p:spPr/>
        <p:txBody>
          <a:bodyPr/>
          <a:lstStyle/>
          <a:p>
            <a:r>
              <a:rPr lang="en-GB" dirty="0"/>
              <a:t>Team 5 – Rotor Blade Structures</a:t>
            </a:r>
          </a:p>
        </p:txBody>
      </p:sp>
      <p:sp>
        <p:nvSpPr>
          <p:cNvPr id="10" name="Textplatzhalter 9">
            <a:extLst>
              <a:ext uri="{FF2B5EF4-FFF2-40B4-BE49-F238E27FC236}">
                <a16:creationId xmlns:a16="http://schemas.microsoft.com/office/drawing/2014/main" id="{FE6C0A47-C45A-EB0C-4C45-15C9C28E75EE}"/>
              </a:ext>
            </a:extLst>
          </p:cNvPr>
          <p:cNvSpPr>
            <a:spLocks noGrp="1"/>
          </p:cNvSpPr>
          <p:nvPr>
            <p:ph type="body" sz="quarter" idx="18"/>
          </p:nvPr>
        </p:nvSpPr>
        <p:spPr/>
        <p:txBody>
          <a:bodyPr>
            <a:normAutofit fontScale="40000" lnSpcReduction="20000"/>
          </a:bodyPr>
          <a:lstStyle/>
          <a:p>
            <a:r>
              <a:rPr lang="en-GB" sz="1800" b="1" dirty="0">
                <a:solidFill>
                  <a:srgbClr val="0000FF"/>
                </a:solidFill>
              </a:rPr>
              <a:t>Presented by – Dongsuk Kim(770143)</a:t>
            </a:r>
          </a:p>
          <a:p>
            <a:r>
              <a:rPr lang="en-GB" sz="1600" b="1" dirty="0"/>
              <a:t>Team Members - </a:t>
            </a:r>
            <a:r>
              <a:rPr lang="en-GB" sz="1600" dirty="0"/>
              <a:t>Bhima B Masare, Anudeep Allanki, Dongsuk Kim, Mithun Shetty</a:t>
            </a:r>
          </a:p>
        </p:txBody>
      </p:sp>
      <p:sp>
        <p:nvSpPr>
          <p:cNvPr id="4" name="Datumsplatzhalter 3">
            <a:extLst>
              <a:ext uri="{FF2B5EF4-FFF2-40B4-BE49-F238E27FC236}">
                <a16:creationId xmlns:a16="http://schemas.microsoft.com/office/drawing/2014/main" id="{06BE6549-3E86-5AE5-9E5E-148C592FC8CE}"/>
              </a:ext>
            </a:extLst>
          </p:cNvPr>
          <p:cNvSpPr>
            <a:spLocks noGrp="1"/>
          </p:cNvSpPr>
          <p:nvPr>
            <p:ph type="dt" sz="half" idx="19"/>
          </p:nvPr>
        </p:nvSpPr>
        <p:spPr>
          <a:prstGeom prst="rect">
            <a:avLst/>
          </a:prstGeom>
        </p:spPr>
        <p:txBody>
          <a:bodyPr/>
          <a:lstStyle/>
          <a:p>
            <a:r>
              <a:rPr lang="en-GB" altLang="ko-KR" dirty="0"/>
              <a:t>04/11/2025</a:t>
            </a:r>
          </a:p>
        </p:txBody>
      </p:sp>
      <p:sp>
        <p:nvSpPr>
          <p:cNvPr id="2" name="Fußzeilenplatzhalter 1">
            <a:extLst>
              <a:ext uri="{FF2B5EF4-FFF2-40B4-BE49-F238E27FC236}">
                <a16:creationId xmlns:a16="http://schemas.microsoft.com/office/drawing/2014/main" id="{51D6649A-1E87-C9DD-E3C2-12FE7407BD35}"/>
              </a:ext>
            </a:extLst>
          </p:cNvPr>
          <p:cNvSpPr>
            <a:spLocks noGrp="1"/>
          </p:cNvSpPr>
          <p:nvPr>
            <p:ph type="ftr" sz="quarter" idx="20"/>
          </p:nvPr>
        </p:nvSpPr>
        <p:spPr>
          <a:prstGeom prst="rect">
            <a:avLst/>
          </a:prstGeom>
        </p:spPr>
        <p:txBody>
          <a:bodyPr/>
          <a:lstStyle/>
          <a:p>
            <a:r>
              <a:rPr lang="en-GB" dirty="0"/>
              <a:t>Rotor Blades Structure/ Optimus Syria</a:t>
            </a:r>
          </a:p>
        </p:txBody>
      </p:sp>
      <p:sp>
        <p:nvSpPr>
          <p:cNvPr id="3" name="Foliennummernplatzhalter 2">
            <a:extLst>
              <a:ext uri="{FF2B5EF4-FFF2-40B4-BE49-F238E27FC236}">
                <a16:creationId xmlns:a16="http://schemas.microsoft.com/office/drawing/2014/main" id="{300F9B30-73C2-F457-56BA-0324B85690FB}"/>
              </a:ext>
            </a:extLst>
          </p:cNvPr>
          <p:cNvSpPr>
            <a:spLocks noGrp="1"/>
          </p:cNvSpPr>
          <p:nvPr>
            <p:ph type="sldNum" sz="quarter" idx="21"/>
          </p:nvPr>
        </p:nvSpPr>
        <p:spPr/>
        <p:txBody>
          <a:bodyPr/>
          <a:lstStyle/>
          <a:p>
            <a:fld id="{013F6232-4F06-48BA-8F69-BF531F607829}" type="slidenum">
              <a:rPr lang="en-GB" smtClean="0"/>
              <a:pPr/>
              <a:t>63</a:t>
            </a:fld>
            <a:endParaRPr lang="en-GB" dirty="0"/>
          </a:p>
        </p:txBody>
      </p:sp>
      <p:sp>
        <p:nvSpPr>
          <p:cNvPr id="26" name="Title 1">
            <a:extLst>
              <a:ext uri="{FF2B5EF4-FFF2-40B4-BE49-F238E27FC236}">
                <a16:creationId xmlns:a16="http://schemas.microsoft.com/office/drawing/2014/main" id="{9ACFA37C-C6C3-881E-9DEF-5A96ED2C1D15}"/>
              </a:ext>
            </a:extLst>
          </p:cNvPr>
          <p:cNvSpPr txBox="1">
            <a:spLocks/>
          </p:cNvSpPr>
          <p:nvPr/>
        </p:nvSpPr>
        <p:spPr>
          <a:xfrm>
            <a:off x="1565241" y="2358493"/>
            <a:ext cx="9144000" cy="9125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Aptos (Textkörper)"/>
                <a:ea typeface="+mj-ea"/>
                <a:cs typeface="+mj-cs"/>
              </a:defRPr>
            </a:lvl1pPr>
          </a:lstStyle>
          <a:p>
            <a:endParaRPr lang="en-GB" sz="4000" dirty="0"/>
          </a:p>
        </p:txBody>
      </p:sp>
      <p:sp>
        <p:nvSpPr>
          <p:cNvPr id="27" name="Subtitle 2">
            <a:extLst>
              <a:ext uri="{FF2B5EF4-FFF2-40B4-BE49-F238E27FC236}">
                <a16:creationId xmlns:a16="http://schemas.microsoft.com/office/drawing/2014/main" id="{1E0415E7-E053-E995-249A-5B86E4F96002}"/>
              </a:ext>
            </a:extLst>
          </p:cNvPr>
          <p:cNvSpPr txBox="1">
            <a:spLocks/>
          </p:cNvSpPr>
          <p:nvPr/>
        </p:nvSpPr>
        <p:spPr>
          <a:xfrm>
            <a:off x="1412841" y="3586910"/>
            <a:ext cx="9144000" cy="114300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Aptos (Textkörp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b="1" dirty="0"/>
              <a:t>Week No - 6</a:t>
            </a:r>
            <a:endParaRPr lang="it-IT" sz="2000" dirty="0"/>
          </a:p>
          <a:p>
            <a:r>
              <a:rPr lang="it-IT" sz="2000" b="1" dirty="0"/>
              <a:t>Date -</a:t>
            </a:r>
            <a:r>
              <a:rPr lang="it-IT" sz="2000" dirty="0"/>
              <a:t> 04.11.2025</a:t>
            </a:r>
          </a:p>
          <a:p>
            <a:r>
              <a:rPr lang="it-IT" sz="2000" b="1" dirty="0"/>
              <a:t>Supervisor -</a:t>
            </a:r>
            <a:r>
              <a:rPr lang="it-IT" sz="2000" dirty="0"/>
              <a:t> Dr. Laurence Alhrshy</a:t>
            </a:r>
          </a:p>
        </p:txBody>
      </p:sp>
    </p:spTree>
    <p:extLst>
      <p:ext uri="{BB962C8B-B14F-4D97-AF65-F5344CB8AC3E}">
        <p14:creationId xmlns:p14="http://schemas.microsoft.com/office/powerpoint/2010/main" val="1387016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D01935-82E5-D79D-C490-ED5502D37120}"/>
              </a:ext>
            </a:extLst>
          </p:cNvPr>
          <p:cNvSpPr>
            <a:spLocks noGrp="1"/>
          </p:cNvSpPr>
          <p:nvPr>
            <p:ph type="title"/>
          </p:nvPr>
        </p:nvSpPr>
        <p:spPr/>
        <p:txBody>
          <a:bodyPr/>
          <a:lstStyle/>
          <a:p>
            <a:r>
              <a:rPr lang="en-GB" b="1" dirty="0"/>
              <a:t>Contents</a:t>
            </a:r>
          </a:p>
        </p:txBody>
      </p:sp>
      <p:sp>
        <p:nvSpPr>
          <p:cNvPr id="9" name="Inhaltsplatzhalter 8">
            <a:extLst>
              <a:ext uri="{FF2B5EF4-FFF2-40B4-BE49-F238E27FC236}">
                <a16:creationId xmlns:a16="http://schemas.microsoft.com/office/drawing/2014/main" id="{4806E567-AC3D-0689-0EEB-854383B43C4B}"/>
              </a:ext>
            </a:extLst>
          </p:cNvPr>
          <p:cNvSpPr>
            <a:spLocks noGrp="1"/>
          </p:cNvSpPr>
          <p:nvPr>
            <p:ph idx="1"/>
          </p:nvPr>
        </p:nvSpPr>
        <p:spPr/>
        <p:txBody>
          <a:bodyPr>
            <a:noAutofit/>
          </a:bodyPr>
          <a:lstStyle/>
          <a:p>
            <a:pPr lvl="0"/>
            <a:r>
              <a:rPr lang="de-DE" dirty="0"/>
              <a:t>Rotor Blade Structures Team Time line</a:t>
            </a:r>
          </a:p>
          <a:p>
            <a:pPr lvl="0"/>
            <a:r>
              <a:rPr lang="en-US" dirty="0"/>
              <a:t>Team Responsibilities and Output Flow</a:t>
            </a:r>
          </a:p>
          <a:p>
            <a:pPr lvl="0"/>
            <a:r>
              <a:rPr lang="en-US" altLang="ko-KR" dirty="0"/>
              <a:t>Temporary Structural Design limits for 80m Blade </a:t>
            </a:r>
          </a:p>
          <a:p>
            <a:pPr lvl="0"/>
            <a:r>
              <a:rPr lang="en-IN" altLang="ko-KR" dirty="0"/>
              <a:t>Material selection for 80m Blade </a:t>
            </a:r>
          </a:p>
          <a:p>
            <a:pPr marL="0" lvl="0" indent="0">
              <a:buNone/>
            </a:pPr>
            <a:r>
              <a:rPr lang="de-DE" dirty="0"/>
              <a:t>         4.1 </a:t>
            </a:r>
            <a:r>
              <a:rPr lang="en-IN" altLang="ko-KR" dirty="0">
                <a:solidFill>
                  <a:sysClr val="windowText" lastClr="000000"/>
                </a:solidFill>
              </a:rPr>
              <a:t>Design limit and comparison</a:t>
            </a:r>
          </a:p>
          <a:p>
            <a:pPr marL="0" lvl="0" indent="0">
              <a:buNone/>
            </a:pPr>
            <a:r>
              <a:rPr lang="en-US" dirty="0"/>
              <a:t>         4.2 </a:t>
            </a:r>
            <a:r>
              <a:rPr lang="en-IN" altLang="ko-KR" dirty="0">
                <a:solidFill>
                  <a:sysClr val="windowText" lastClr="000000"/>
                </a:solidFill>
              </a:rPr>
              <a:t>Main Blade Materials and Cost </a:t>
            </a:r>
            <a:endParaRPr lang="en-US" altLang="ko-KR" dirty="0">
              <a:solidFill>
                <a:sysClr val="windowText" lastClr="000000"/>
              </a:solidFill>
            </a:endParaRPr>
          </a:p>
          <a:p>
            <a:pPr marL="0" lvl="0" indent="0">
              <a:buNone/>
            </a:pPr>
            <a:r>
              <a:rPr lang="en-US" dirty="0"/>
              <a:t>         4.3 </a:t>
            </a:r>
            <a:r>
              <a:rPr lang="en-IN" altLang="ko-KR" dirty="0">
                <a:solidFill>
                  <a:sysClr val="windowText" lastClr="000000"/>
                </a:solidFill>
              </a:rPr>
              <a:t>Cost Reduction Strategies </a:t>
            </a:r>
            <a:endParaRPr lang="en-US" dirty="0"/>
          </a:p>
          <a:p>
            <a:pPr marL="0" lvl="0" indent="0">
              <a:buNone/>
            </a:pPr>
            <a:r>
              <a:rPr lang="de-DE" dirty="0"/>
              <a:t>Bibliography</a:t>
            </a:r>
          </a:p>
        </p:txBody>
      </p:sp>
      <p:sp>
        <p:nvSpPr>
          <p:cNvPr id="10" name="Textplatzhalter 9">
            <a:extLst>
              <a:ext uri="{FF2B5EF4-FFF2-40B4-BE49-F238E27FC236}">
                <a16:creationId xmlns:a16="http://schemas.microsoft.com/office/drawing/2014/main" id="{F3296396-1FEB-B93E-574C-0DB4C24D23FA}"/>
              </a:ext>
            </a:extLst>
          </p:cNvPr>
          <p:cNvSpPr>
            <a:spLocks noGrp="1"/>
          </p:cNvSpPr>
          <p:nvPr>
            <p:ph type="body" sz="quarter" idx="18"/>
          </p:nvPr>
        </p:nvSpPr>
        <p:spPr/>
        <p:txBody>
          <a:bodyPr/>
          <a:lstStyle/>
          <a:p>
            <a:r>
              <a:rPr lang="en-GB" dirty="0"/>
              <a:t>Dongsuk Kim</a:t>
            </a:r>
          </a:p>
        </p:txBody>
      </p:sp>
      <p:sp>
        <p:nvSpPr>
          <p:cNvPr id="4" name="Datumsplatzhalter 3">
            <a:extLst>
              <a:ext uri="{FF2B5EF4-FFF2-40B4-BE49-F238E27FC236}">
                <a16:creationId xmlns:a16="http://schemas.microsoft.com/office/drawing/2014/main" id="{57BF55D9-EF5B-9E26-40AE-1F3D5F503D4B}"/>
              </a:ext>
            </a:extLst>
          </p:cNvPr>
          <p:cNvSpPr>
            <a:spLocks noGrp="1"/>
          </p:cNvSpPr>
          <p:nvPr>
            <p:ph type="dt" sz="half" idx="19"/>
          </p:nvPr>
        </p:nvSpPr>
        <p:spPr/>
        <p:txBody>
          <a:bodyPr/>
          <a:lstStyle/>
          <a:p>
            <a:r>
              <a:rPr lang="en-GB" altLang="ko-KR" dirty="0"/>
              <a:t>04/11/2025</a:t>
            </a:r>
          </a:p>
        </p:txBody>
      </p:sp>
      <p:sp>
        <p:nvSpPr>
          <p:cNvPr id="2" name="Fußzeilenplatzhalter 1">
            <a:extLst>
              <a:ext uri="{FF2B5EF4-FFF2-40B4-BE49-F238E27FC236}">
                <a16:creationId xmlns:a16="http://schemas.microsoft.com/office/drawing/2014/main" id="{6CE93207-F383-AC91-863A-7D6EA6477334}"/>
              </a:ext>
            </a:extLst>
          </p:cNvPr>
          <p:cNvSpPr>
            <a:spLocks noGrp="1"/>
          </p:cNvSpPr>
          <p:nvPr>
            <p:ph type="ftr" sz="quarter" idx="20"/>
          </p:nvPr>
        </p:nvSpPr>
        <p:spPr/>
        <p:txBody>
          <a:bodyPr/>
          <a:lstStyle/>
          <a:p>
            <a:r>
              <a:rPr lang="en-GB" dirty="0"/>
              <a:t>Rotor Blade Structures / Optimus Syria</a:t>
            </a:r>
          </a:p>
        </p:txBody>
      </p:sp>
      <p:sp>
        <p:nvSpPr>
          <p:cNvPr id="3" name="Foliennummernplatzhalter 2">
            <a:extLst>
              <a:ext uri="{FF2B5EF4-FFF2-40B4-BE49-F238E27FC236}">
                <a16:creationId xmlns:a16="http://schemas.microsoft.com/office/drawing/2014/main" id="{FE8728EB-C9D6-BA17-3C43-0FC592952D3C}"/>
              </a:ext>
            </a:extLst>
          </p:cNvPr>
          <p:cNvSpPr>
            <a:spLocks noGrp="1"/>
          </p:cNvSpPr>
          <p:nvPr>
            <p:ph type="sldNum" sz="quarter" idx="21"/>
          </p:nvPr>
        </p:nvSpPr>
        <p:spPr/>
        <p:txBody>
          <a:bodyPr/>
          <a:lstStyle/>
          <a:p>
            <a:fld id="{013F6232-4F06-48BA-8F69-BF531F607829}" type="slidenum">
              <a:rPr lang="en-GB" smtClean="0"/>
              <a:pPr/>
              <a:t>64</a:t>
            </a:fld>
            <a:endParaRPr lang="en-GB" dirty="0"/>
          </a:p>
        </p:txBody>
      </p:sp>
    </p:spTree>
    <p:extLst>
      <p:ext uri="{BB962C8B-B14F-4D97-AF65-F5344CB8AC3E}">
        <p14:creationId xmlns:p14="http://schemas.microsoft.com/office/powerpoint/2010/main" val="1524467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E473E-38C4-BEFD-6925-717C4000C5D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A17673A-A486-B7C2-BCD9-0FEE162F0B5F}"/>
              </a:ext>
            </a:extLst>
          </p:cNvPr>
          <p:cNvSpPr>
            <a:spLocks noGrp="1"/>
          </p:cNvSpPr>
          <p:nvPr>
            <p:ph type="title"/>
          </p:nvPr>
        </p:nvSpPr>
        <p:spPr/>
        <p:txBody>
          <a:bodyPr/>
          <a:lstStyle/>
          <a:p>
            <a:endParaRPr lang="en-DE"/>
          </a:p>
        </p:txBody>
      </p:sp>
      <p:sp>
        <p:nvSpPr>
          <p:cNvPr id="15" name="Textplatzhalter 9">
            <a:extLst>
              <a:ext uri="{FF2B5EF4-FFF2-40B4-BE49-F238E27FC236}">
                <a16:creationId xmlns:a16="http://schemas.microsoft.com/office/drawing/2014/main" id="{EA1A8F67-088F-BBCB-D924-172CA1A23499}"/>
              </a:ext>
            </a:extLst>
          </p:cNvPr>
          <p:cNvSpPr>
            <a:spLocks noGrp="1"/>
          </p:cNvSpPr>
          <p:nvPr>
            <p:ph type="body" sz="quarter" idx="18"/>
          </p:nvPr>
        </p:nvSpPr>
        <p:spPr/>
        <p:txBody>
          <a:bodyPr/>
          <a:lstStyle/>
          <a:p>
            <a:r>
              <a:rPr lang="en-GB" altLang="ko-KR" dirty="0"/>
              <a:t>Dongsuk Kim</a:t>
            </a:r>
          </a:p>
        </p:txBody>
      </p:sp>
      <p:sp>
        <p:nvSpPr>
          <p:cNvPr id="4" name="Datumsplatzhalter 3">
            <a:extLst>
              <a:ext uri="{FF2B5EF4-FFF2-40B4-BE49-F238E27FC236}">
                <a16:creationId xmlns:a16="http://schemas.microsoft.com/office/drawing/2014/main" id="{F8258190-4173-9845-4929-910A187D3EE9}"/>
              </a:ext>
            </a:extLst>
          </p:cNvPr>
          <p:cNvSpPr>
            <a:spLocks noGrp="1"/>
          </p:cNvSpPr>
          <p:nvPr>
            <p:ph type="dt" sz="half" idx="19"/>
          </p:nvPr>
        </p:nvSpPr>
        <p:spPr/>
        <p:txBody>
          <a:bodyPr/>
          <a:lstStyle/>
          <a:p>
            <a:r>
              <a:rPr lang="en-GB" altLang="ko-KR" dirty="0"/>
              <a:t>04/11/2025</a:t>
            </a:r>
          </a:p>
        </p:txBody>
      </p:sp>
      <p:sp>
        <p:nvSpPr>
          <p:cNvPr id="2" name="Fußzeilenplatzhalter 1">
            <a:extLst>
              <a:ext uri="{FF2B5EF4-FFF2-40B4-BE49-F238E27FC236}">
                <a16:creationId xmlns:a16="http://schemas.microsoft.com/office/drawing/2014/main" id="{99E9C03F-67D2-06AE-8AE4-7C60E10673CE}"/>
              </a:ext>
            </a:extLst>
          </p:cNvPr>
          <p:cNvSpPr>
            <a:spLocks noGrp="1"/>
          </p:cNvSpPr>
          <p:nvPr>
            <p:ph type="ftr" sz="quarter" idx="20"/>
          </p:nvPr>
        </p:nvSpPr>
        <p:spPr/>
        <p:txBody>
          <a:bodyPr/>
          <a:lstStyle/>
          <a:p>
            <a:r>
              <a:rPr lang="en-GB" dirty="0"/>
              <a:t>Rotor Blade Structures / Optimus Syria</a:t>
            </a:r>
          </a:p>
        </p:txBody>
      </p:sp>
      <p:sp>
        <p:nvSpPr>
          <p:cNvPr id="3" name="Foliennummernplatzhalter 2">
            <a:extLst>
              <a:ext uri="{FF2B5EF4-FFF2-40B4-BE49-F238E27FC236}">
                <a16:creationId xmlns:a16="http://schemas.microsoft.com/office/drawing/2014/main" id="{A864A788-CAF6-E48E-0AEF-D66FD742D718}"/>
              </a:ext>
            </a:extLst>
          </p:cNvPr>
          <p:cNvSpPr>
            <a:spLocks noGrp="1"/>
          </p:cNvSpPr>
          <p:nvPr>
            <p:ph type="sldNum" sz="quarter" idx="21"/>
          </p:nvPr>
        </p:nvSpPr>
        <p:spPr/>
        <p:txBody>
          <a:bodyPr/>
          <a:lstStyle/>
          <a:p>
            <a:fld id="{013F6232-4F06-48BA-8F69-BF531F607829}" type="slidenum">
              <a:rPr lang="en-GB" smtClean="0"/>
              <a:pPr/>
              <a:t>65</a:t>
            </a:fld>
            <a:endParaRPr lang="en-GB" dirty="0"/>
          </a:p>
        </p:txBody>
      </p:sp>
      <p:sp>
        <p:nvSpPr>
          <p:cNvPr id="13" name="TextBox 12">
            <a:extLst>
              <a:ext uri="{FF2B5EF4-FFF2-40B4-BE49-F238E27FC236}">
                <a16:creationId xmlns:a16="http://schemas.microsoft.com/office/drawing/2014/main" id="{F8F420E8-A760-809C-426B-6B1BB6D9C2D6}"/>
              </a:ext>
            </a:extLst>
          </p:cNvPr>
          <p:cNvSpPr txBox="1"/>
          <p:nvPr/>
        </p:nvSpPr>
        <p:spPr>
          <a:xfrm>
            <a:off x="685800" y="667929"/>
            <a:ext cx="9972000" cy="523220"/>
          </a:xfrm>
          <a:prstGeom prst="rect">
            <a:avLst/>
          </a:prstGeom>
          <a:noFill/>
        </p:spPr>
        <p:txBody>
          <a:bodyPr wrap="square" rtlCol="0">
            <a:spAutoFit/>
          </a:bodyPr>
          <a:lstStyle/>
          <a:p>
            <a:pPr algn="l"/>
            <a:r>
              <a:rPr lang="en-IN" sz="2800" b="1" dirty="0"/>
              <a:t>1. </a:t>
            </a:r>
            <a:r>
              <a:rPr lang="en-US" sz="2800" b="1" dirty="0"/>
              <a:t>Rotor Blade Structures Team Time line </a:t>
            </a:r>
            <a:endParaRPr lang="en-IN" sz="2800" b="1" dirty="0">
              <a:solidFill>
                <a:schemeClr val="bg1"/>
              </a:solidFill>
            </a:endParaRPr>
          </a:p>
        </p:txBody>
      </p:sp>
      <p:sp>
        <p:nvSpPr>
          <p:cNvPr id="7" name="TextBox 6">
            <a:extLst>
              <a:ext uri="{FF2B5EF4-FFF2-40B4-BE49-F238E27FC236}">
                <a16:creationId xmlns:a16="http://schemas.microsoft.com/office/drawing/2014/main" id="{A3F3DCE7-771E-9080-D19C-2878E7CB4E88}"/>
              </a:ext>
            </a:extLst>
          </p:cNvPr>
          <p:cNvSpPr txBox="1"/>
          <p:nvPr/>
        </p:nvSpPr>
        <p:spPr>
          <a:xfrm>
            <a:off x="838200" y="1259975"/>
            <a:ext cx="7788812" cy="461665"/>
          </a:xfrm>
          <a:prstGeom prst="rect">
            <a:avLst/>
          </a:prstGeom>
          <a:noFill/>
        </p:spPr>
        <p:txBody>
          <a:bodyPr wrap="square" rtlCol="0">
            <a:spAutoFit/>
          </a:bodyPr>
          <a:lstStyle/>
          <a:p>
            <a:pPr algn="l"/>
            <a:r>
              <a:rPr lang="en-IN" sz="2400" b="1" dirty="0"/>
              <a:t>1.1 From Oct  to Nov</a:t>
            </a:r>
            <a:endParaRPr lang="en-IN" sz="2400" b="1" dirty="0">
              <a:solidFill>
                <a:schemeClr val="bg1"/>
              </a:solidFill>
            </a:endParaRPr>
          </a:p>
        </p:txBody>
      </p:sp>
      <p:pic>
        <p:nvPicPr>
          <p:cNvPr id="8" name="그림 7">
            <a:extLst>
              <a:ext uri="{FF2B5EF4-FFF2-40B4-BE49-F238E27FC236}">
                <a16:creationId xmlns:a16="http://schemas.microsoft.com/office/drawing/2014/main" id="{C7E40436-4E05-BC1E-5E79-EE69033A1F1A}"/>
              </a:ext>
            </a:extLst>
          </p:cNvPr>
          <p:cNvPicPr>
            <a:picLocks noChangeAspect="1"/>
          </p:cNvPicPr>
          <p:nvPr/>
        </p:nvPicPr>
        <p:blipFill>
          <a:blip r:embed="rId2"/>
          <a:stretch>
            <a:fillRect/>
          </a:stretch>
        </p:blipFill>
        <p:spPr>
          <a:xfrm>
            <a:off x="230538" y="1886672"/>
            <a:ext cx="11721569" cy="4149639"/>
          </a:xfrm>
          <a:prstGeom prst="rect">
            <a:avLst/>
          </a:prstGeom>
        </p:spPr>
      </p:pic>
      <p:sp>
        <p:nvSpPr>
          <p:cNvPr id="5" name="TextBox 4">
            <a:extLst>
              <a:ext uri="{FF2B5EF4-FFF2-40B4-BE49-F238E27FC236}">
                <a16:creationId xmlns:a16="http://schemas.microsoft.com/office/drawing/2014/main" id="{8E785449-F0A0-2912-E7C0-7BC5CA509A02}"/>
              </a:ext>
            </a:extLst>
          </p:cNvPr>
          <p:cNvSpPr txBox="1"/>
          <p:nvPr/>
        </p:nvSpPr>
        <p:spPr>
          <a:xfrm>
            <a:off x="2714573" y="3978803"/>
            <a:ext cx="9273941" cy="527076"/>
          </a:xfrm>
          <a:prstGeom prst="rect">
            <a:avLst/>
          </a:prstGeom>
          <a:noFill/>
          <a:ln w="38100">
            <a:solidFill>
              <a:srgbClr val="FF0000"/>
            </a:solidFill>
          </a:ln>
        </p:spPr>
        <p:txBody>
          <a:bodyPr wrap="square" rtlCol="0">
            <a:spAutoFit/>
          </a:bodyPr>
          <a:lstStyle/>
          <a:p>
            <a:pPr algn="l"/>
            <a:endParaRPr lang="en-IN" sz="1200" dirty="0">
              <a:solidFill>
                <a:schemeClr val="bg1"/>
              </a:solidFill>
            </a:endParaRPr>
          </a:p>
        </p:txBody>
      </p:sp>
    </p:spTree>
    <p:extLst>
      <p:ext uri="{BB962C8B-B14F-4D97-AF65-F5344CB8AC3E}">
        <p14:creationId xmlns:p14="http://schemas.microsoft.com/office/powerpoint/2010/main" val="1581073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970E9-45A2-D232-323F-B7094E0BC310}"/>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48102ED7-CFA7-06A0-C42E-A8EE7F21547F}"/>
              </a:ext>
            </a:extLst>
          </p:cNvPr>
          <p:cNvSpPr>
            <a:spLocks noGrp="1"/>
          </p:cNvSpPr>
          <p:nvPr>
            <p:ph type="title"/>
          </p:nvPr>
        </p:nvSpPr>
        <p:spPr/>
        <p:txBody>
          <a:bodyPr/>
          <a:lstStyle/>
          <a:p>
            <a:endParaRPr lang="en-DE"/>
          </a:p>
        </p:txBody>
      </p:sp>
      <p:sp>
        <p:nvSpPr>
          <p:cNvPr id="10" name="Textplatzhalter 9">
            <a:extLst>
              <a:ext uri="{FF2B5EF4-FFF2-40B4-BE49-F238E27FC236}">
                <a16:creationId xmlns:a16="http://schemas.microsoft.com/office/drawing/2014/main" id="{BBB502E3-332D-E845-FC31-7365A72E7104}"/>
              </a:ext>
            </a:extLst>
          </p:cNvPr>
          <p:cNvSpPr>
            <a:spLocks noGrp="1"/>
          </p:cNvSpPr>
          <p:nvPr>
            <p:ph type="body" sz="quarter" idx="18"/>
          </p:nvPr>
        </p:nvSpPr>
        <p:spPr/>
        <p:txBody>
          <a:bodyPr/>
          <a:lstStyle/>
          <a:p>
            <a:r>
              <a:rPr lang="en-GB" altLang="ko-KR" dirty="0"/>
              <a:t>Dongsuk Kim</a:t>
            </a:r>
          </a:p>
        </p:txBody>
      </p:sp>
      <p:sp>
        <p:nvSpPr>
          <p:cNvPr id="4" name="Datumsplatzhalter 3">
            <a:extLst>
              <a:ext uri="{FF2B5EF4-FFF2-40B4-BE49-F238E27FC236}">
                <a16:creationId xmlns:a16="http://schemas.microsoft.com/office/drawing/2014/main" id="{D205148A-3B47-2F62-21FE-C9B5E2F27A35}"/>
              </a:ext>
            </a:extLst>
          </p:cNvPr>
          <p:cNvSpPr>
            <a:spLocks noGrp="1"/>
          </p:cNvSpPr>
          <p:nvPr>
            <p:ph type="dt" sz="half" idx="19"/>
          </p:nvPr>
        </p:nvSpPr>
        <p:spPr/>
        <p:txBody>
          <a:bodyPr/>
          <a:lstStyle/>
          <a:p>
            <a:r>
              <a:rPr lang="en-GB" altLang="ko-KR" dirty="0"/>
              <a:t>04/11/2025</a:t>
            </a:r>
          </a:p>
        </p:txBody>
      </p:sp>
      <p:sp>
        <p:nvSpPr>
          <p:cNvPr id="2" name="Fußzeilenplatzhalter 1">
            <a:extLst>
              <a:ext uri="{FF2B5EF4-FFF2-40B4-BE49-F238E27FC236}">
                <a16:creationId xmlns:a16="http://schemas.microsoft.com/office/drawing/2014/main" id="{E4410EBF-F478-C909-4C89-F724F0B9E686}"/>
              </a:ext>
            </a:extLst>
          </p:cNvPr>
          <p:cNvSpPr>
            <a:spLocks noGrp="1"/>
          </p:cNvSpPr>
          <p:nvPr>
            <p:ph type="ftr" sz="quarter" idx="20"/>
          </p:nvPr>
        </p:nvSpPr>
        <p:spPr/>
        <p:txBody>
          <a:bodyPr/>
          <a:lstStyle/>
          <a:p>
            <a:r>
              <a:rPr lang="en-GB" dirty="0"/>
              <a:t>Rotor Blade Structures / Optimus Syria</a:t>
            </a:r>
          </a:p>
        </p:txBody>
      </p:sp>
      <p:sp>
        <p:nvSpPr>
          <p:cNvPr id="3" name="Foliennummernplatzhalter 2">
            <a:extLst>
              <a:ext uri="{FF2B5EF4-FFF2-40B4-BE49-F238E27FC236}">
                <a16:creationId xmlns:a16="http://schemas.microsoft.com/office/drawing/2014/main" id="{D955FA71-8A0B-DE25-6A5B-7C560DB3BF95}"/>
              </a:ext>
            </a:extLst>
          </p:cNvPr>
          <p:cNvSpPr>
            <a:spLocks noGrp="1"/>
          </p:cNvSpPr>
          <p:nvPr>
            <p:ph type="sldNum" sz="quarter" idx="21"/>
          </p:nvPr>
        </p:nvSpPr>
        <p:spPr/>
        <p:txBody>
          <a:bodyPr/>
          <a:lstStyle/>
          <a:p>
            <a:fld id="{013F6232-4F06-48BA-8F69-BF531F607829}" type="slidenum">
              <a:rPr lang="en-GB" smtClean="0"/>
              <a:pPr/>
              <a:t>66</a:t>
            </a:fld>
            <a:endParaRPr lang="en-GB" dirty="0"/>
          </a:p>
        </p:txBody>
      </p:sp>
      <p:sp>
        <p:nvSpPr>
          <p:cNvPr id="13" name="TextBox 12">
            <a:extLst>
              <a:ext uri="{FF2B5EF4-FFF2-40B4-BE49-F238E27FC236}">
                <a16:creationId xmlns:a16="http://schemas.microsoft.com/office/drawing/2014/main" id="{794B4973-3CA3-AC55-A186-06A368FF25ED}"/>
              </a:ext>
            </a:extLst>
          </p:cNvPr>
          <p:cNvSpPr txBox="1"/>
          <p:nvPr/>
        </p:nvSpPr>
        <p:spPr>
          <a:xfrm>
            <a:off x="685800" y="721989"/>
            <a:ext cx="6937408" cy="523220"/>
          </a:xfrm>
          <a:prstGeom prst="rect">
            <a:avLst/>
          </a:prstGeom>
          <a:noFill/>
        </p:spPr>
        <p:txBody>
          <a:bodyPr wrap="square" rtlCol="0">
            <a:spAutoFit/>
          </a:bodyPr>
          <a:lstStyle/>
          <a:p>
            <a:pPr algn="l"/>
            <a:r>
              <a:rPr lang="en-IN" sz="2800" b="1" dirty="0"/>
              <a:t>2. Tem responsibilities and Output Flow–</a:t>
            </a:r>
          </a:p>
        </p:txBody>
      </p:sp>
      <p:sp>
        <p:nvSpPr>
          <p:cNvPr id="5" name="직사각형 4">
            <a:extLst>
              <a:ext uri="{FF2B5EF4-FFF2-40B4-BE49-F238E27FC236}">
                <a16:creationId xmlns:a16="http://schemas.microsoft.com/office/drawing/2014/main" id="{BA9AB88F-60F4-9386-856F-5BA607A0EF40}"/>
              </a:ext>
            </a:extLst>
          </p:cNvPr>
          <p:cNvSpPr/>
          <p:nvPr/>
        </p:nvSpPr>
        <p:spPr>
          <a:xfrm>
            <a:off x="838200" y="2416658"/>
            <a:ext cx="3142404" cy="63713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43AD47FA-1DFF-DB87-B212-8B0561595222}"/>
              </a:ext>
            </a:extLst>
          </p:cNvPr>
          <p:cNvSpPr/>
          <p:nvPr/>
        </p:nvSpPr>
        <p:spPr>
          <a:xfrm>
            <a:off x="4198456" y="1881581"/>
            <a:ext cx="2693919" cy="168521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0BBA3D0-4DBB-539E-2029-FF052CBF6521}"/>
              </a:ext>
            </a:extLst>
          </p:cNvPr>
          <p:cNvSpPr txBox="1"/>
          <p:nvPr/>
        </p:nvSpPr>
        <p:spPr>
          <a:xfrm>
            <a:off x="1045092" y="2562132"/>
            <a:ext cx="2987034" cy="369332"/>
          </a:xfrm>
          <a:prstGeom prst="rect">
            <a:avLst/>
          </a:prstGeom>
          <a:noFill/>
        </p:spPr>
        <p:txBody>
          <a:bodyPr wrap="square" rtlCol="0">
            <a:spAutoFit/>
          </a:bodyPr>
          <a:lstStyle/>
          <a:p>
            <a:r>
              <a:rPr lang="en-US" altLang="ko-KR" b="1" dirty="0">
                <a:ea typeface="Calibri" panose="020F0502020204030204" pitchFamily="34" charset="0"/>
                <a:cs typeface="Calibri" panose="020F0502020204030204" pitchFamily="34" charset="0"/>
              </a:rPr>
              <a:t>Rotor Blade Design Team </a:t>
            </a:r>
            <a:endParaRPr lang="ko-KR" altLang="en-US" b="1" dirty="0">
              <a:cs typeface="Calibri" panose="020F0502020204030204" pitchFamily="34" charset="0"/>
            </a:endParaRPr>
          </a:p>
        </p:txBody>
      </p:sp>
      <p:sp>
        <p:nvSpPr>
          <p:cNvPr id="15" name="직사각형 14">
            <a:extLst>
              <a:ext uri="{FF2B5EF4-FFF2-40B4-BE49-F238E27FC236}">
                <a16:creationId xmlns:a16="http://schemas.microsoft.com/office/drawing/2014/main" id="{251E8C7B-38FF-FA90-F920-A2D8D7338287}"/>
              </a:ext>
            </a:extLst>
          </p:cNvPr>
          <p:cNvSpPr/>
          <p:nvPr/>
        </p:nvSpPr>
        <p:spPr>
          <a:xfrm>
            <a:off x="4180307" y="1374382"/>
            <a:ext cx="2711918" cy="44242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Output</a:t>
            </a:r>
            <a:endParaRPr lang="ko-KR" altLang="en-US" sz="2000" dirty="0">
              <a:solidFill>
                <a:schemeClr val="tx1"/>
              </a:solidFill>
            </a:endParaRPr>
          </a:p>
        </p:txBody>
      </p:sp>
      <p:sp>
        <p:nvSpPr>
          <p:cNvPr id="18" name="직사각형 17">
            <a:extLst>
              <a:ext uri="{FF2B5EF4-FFF2-40B4-BE49-F238E27FC236}">
                <a16:creationId xmlns:a16="http://schemas.microsoft.com/office/drawing/2014/main" id="{B2804110-F120-8BEA-9E08-11707354D665}"/>
              </a:ext>
            </a:extLst>
          </p:cNvPr>
          <p:cNvSpPr/>
          <p:nvPr/>
        </p:nvSpPr>
        <p:spPr>
          <a:xfrm>
            <a:off x="838200" y="3709622"/>
            <a:ext cx="3142404" cy="63713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5F2A12B8-737A-E894-C6A3-23573005FD4D}"/>
              </a:ext>
            </a:extLst>
          </p:cNvPr>
          <p:cNvSpPr txBox="1"/>
          <p:nvPr/>
        </p:nvSpPr>
        <p:spPr>
          <a:xfrm>
            <a:off x="894617" y="3855096"/>
            <a:ext cx="3039687" cy="369332"/>
          </a:xfrm>
          <a:prstGeom prst="rect">
            <a:avLst/>
          </a:prstGeom>
          <a:noFill/>
        </p:spPr>
        <p:txBody>
          <a:bodyPr wrap="square" rtlCol="0">
            <a:spAutoFit/>
          </a:bodyPr>
          <a:lstStyle/>
          <a:p>
            <a:r>
              <a:rPr lang="en-US" altLang="ko-KR" b="1" dirty="0">
                <a:ea typeface="Calibri" panose="020F0502020204030204" pitchFamily="34" charset="0"/>
                <a:cs typeface="Calibri" panose="020F0502020204030204" pitchFamily="34" charset="0"/>
              </a:rPr>
              <a:t>Rotor Blade Structure Team</a:t>
            </a:r>
            <a:endParaRPr lang="ko-KR" altLang="en-US" b="1" dirty="0">
              <a:cs typeface="Calibri" panose="020F0502020204030204" pitchFamily="34" charset="0"/>
            </a:endParaRPr>
          </a:p>
        </p:txBody>
      </p:sp>
      <p:sp>
        <p:nvSpPr>
          <p:cNvPr id="20" name="직사각형 19">
            <a:extLst>
              <a:ext uri="{FF2B5EF4-FFF2-40B4-BE49-F238E27FC236}">
                <a16:creationId xmlns:a16="http://schemas.microsoft.com/office/drawing/2014/main" id="{F8FB85D1-60E7-8DA4-F065-5E8650E86E8C}"/>
              </a:ext>
            </a:extLst>
          </p:cNvPr>
          <p:cNvSpPr/>
          <p:nvPr/>
        </p:nvSpPr>
        <p:spPr>
          <a:xfrm>
            <a:off x="838200" y="5003643"/>
            <a:ext cx="3142404" cy="63713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C6C2E99-335B-ED2E-E4FB-30B5434B59A6}"/>
              </a:ext>
            </a:extLst>
          </p:cNvPr>
          <p:cNvSpPr txBox="1"/>
          <p:nvPr/>
        </p:nvSpPr>
        <p:spPr>
          <a:xfrm>
            <a:off x="1045092" y="5137542"/>
            <a:ext cx="2799721" cy="369332"/>
          </a:xfrm>
          <a:prstGeom prst="rect">
            <a:avLst/>
          </a:prstGeom>
          <a:noFill/>
        </p:spPr>
        <p:txBody>
          <a:bodyPr wrap="square" rtlCol="0">
            <a:spAutoFit/>
          </a:bodyPr>
          <a:lstStyle/>
          <a:p>
            <a:r>
              <a:rPr lang="en-US" altLang="ko-KR" b="1" dirty="0">
                <a:ea typeface="Calibri" panose="020F0502020204030204" pitchFamily="34" charset="0"/>
                <a:cs typeface="Calibri" panose="020F0502020204030204" pitchFamily="34" charset="0"/>
              </a:rPr>
              <a:t>Load &amp; Dynamics Team </a:t>
            </a:r>
            <a:endParaRPr lang="ko-KR" altLang="en-US" b="1" dirty="0">
              <a:cs typeface="Calibri" panose="020F0502020204030204" pitchFamily="34" charset="0"/>
            </a:endParaRPr>
          </a:p>
        </p:txBody>
      </p:sp>
      <p:cxnSp>
        <p:nvCxnSpPr>
          <p:cNvPr id="23" name="직선 화살표 연결선 22">
            <a:extLst>
              <a:ext uri="{FF2B5EF4-FFF2-40B4-BE49-F238E27FC236}">
                <a16:creationId xmlns:a16="http://schemas.microsoft.com/office/drawing/2014/main" id="{0765059A-7D22-8EA3-2582-60BD4A7A1BB7}"/>
              </a:ext>
            </a:extLst>
          </p:cNvPr>
          <p:cNvCxnSpPr>
            <a:endCxn id="5" idx="0"/>
          </p:cNvCxnSpPr>
          <p:nvPr/>
        </p:nvCxnSpPr>
        <p:spPr>
          <a:xfrm flipH="1">
            <a:off x="2409402" y="1611137"/>
            <a:ext cx="150" cy="80552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5" name="직선 화살표 연결선 24">
            <a:extLst>
              <a:ext uri="{FF2B5EF4-FFF2-40B4-BE49-F238E27FC236}">
                <a16:creationId xmlns:a16="http://schemas.microsoft.com/office/drawing/2014/main" id="{CF7A42E7-CCB1-E47E-957A-1AC1E539643A}"/>
              </a:ext>
            </a:extLst>
          </p:cNvPr>
          <p:cNvCxnSpPr>
            <a:stCxn id="5" idx="2"/>
            <a:endCxn id="18" idx="0"/>
          </p:cNvCxnSpPr>
          <p:nvPr/>
        </p:nvCxnSpPr>
        <p:spPr>
          <a:xfrm>
            <a:off x="2409402" y="3053788"/>
            <a:ext cx="0" cy="65583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7" name="직선 화살표 연결선 26">
            <a:extLst>
              <a:ext uri="{FF2B5EF4-FFF2-40B4-BE49-F238E27FC236}">
                <a16:creationId xmlns:a16="http://schemas.microsoft.com/office/drawing/2014/main" id="{07D61411-CD34-2714-5A78-C5AC249F02E2}"/>
              </a:ext>
            </a:extLst>
          </p:cNvPr>
          <p:cNvCxnSpPr>
            <a:cxnSpLocks/>
            <a:endCxn id="20" idx="0"/>
          </p:cNvCxnSpPr>
          <p:nvPr/>
        </p:nvCxnSpPr>
        <p:spPr>
          <a:xfrm>
            <a:off x="2409402" y="4417258"/>
            <a:ext cx="0" cy="5863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BDABBF69-9068-EAA8-984B-4A47F8D743C8}"/>
              </a:ext>
            </a:extLst>
          </p:cNvPr>
          <p:cNvCxnSpPr>
            <a:stCxn id="20" idx="2"/>
          </p:cNvCxnSpPr>
          <p:nvPr/>
        </p:nvCxnSpPr>
        <p:spPr>
          <a:xfrm>
            <a:off x="2409402" y="5640773"/>
            <a:ext cx="0" cy="7517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220424C7-AC2A-54C4-8980-6E7BC084388C}"/>
              </a:ext>
            </a:extLst>
          </p:cNvPr>
          <p:cNvSpPr txBox="1"/>
          <p:nvPr/>
        </p:nvSpPr>
        <p:spPr>
          <a:xfrm>
            <a:off x="4249979" y="1914536"/>
            <a:ext cx="2538374" cy="1600438"/>
          </a:xfrm>
          <a:prstGeom prst="rect">
            <a:avLst/>
          </a:prstGeom>
          <a:noFill/>
        </p:spPr>
        <p:txBody>
          <a:bodyPr wrap="square" rtlCol="0">
            <a:spAutoFit/>
          </a:bodyPr>
          <a:lstStyle/>
          <a:p>
            <a:pPr marL="228600" indent="-228600" algn="l">
              <a:buAutoNum type="arabicParenR"/>
            </a:pPr>
            <a:r>
              <a:rPr lang="en-US" altLang="ko-KR" sz="1400" dirty="0"/>
              <a:t>Airfoil sequence</a:t>
            </a:r>
          </a:p>
          <a:p>
            <a:pPr marL="228600" indent="-228600" algn="l">
              <a:buAutoNum type="arabicParenR"/>
            </a:pPr>
            <a:r>
              <a:rPr lang="en-US" altLang="ko-KR" sz="1400" dirty="0"/>
              <a:t>Chord length(m)</a:t>
            </a:r>
          </a:p>
          <a:p>
            <a:pPr marL="228600" indent="-228600" algn="l">
              <a:buAutoNum type="arabicParenR"/>
            </a:pPr>
            <a:r>
              <a:rPr lang="en-US" altLang="ko-KR" sz="1400" dirty="0"/>
              <a:t>Relative thickness(t/c)</a:t>
            </a:r>
          </a:p>
          <a:p>
            <a:pPr marL="228600" indent="-228600">
              <a:buAutoNum type="arabicParenR"/>
            </a:pPr>
            <a:r>
              <a:rPr lang="en-US" altLang="ko-KR" sz="1400" dirty="0"/>
              <a:t>Twist distribution(deg)</a:t>
            </a:r>
          </a:p>
          <a:p>
            <a:pPr marL="228600" indent="-228600">
              <a:buAutoNum type="arabicParenR"/>
            </a:pPr>
            <a:r>
              <a:rPr lang="en-US" altLang="ko-KR" sz="1400" dirty="0"/>
              <a:t>Design Tip Speed Ratio(TSR)</a:t>
            </a:r>
          </a:p>
          <a:p>
            <a:pPr marL="228600" indent="-228600">
              <a:buAutoNum type="arabicParenR"/>
            </a:pPr>
            <a:r>
              <a:rPr lang="en-US" altLang="ko-KR" sz="1400" dirty="0"/>
              <a:t>Power coefficient(cp)</a:t>
            </a:r>
          </a:p>
          <a:p>
            <a:pPr marL="228600" indent="-228600">
              <a:buAutoNum type="arabicParenR"/>
            </a:pPr>
            <a:r>
              <a:rPr lang="en-US" altLang="ko-KR" sz="1400" dirty="0"/>
              <a:t>Radial positions(m)</a:t>
            </a:r>
            <a:endParaRPr lang="ko-KR" altLang="en-US" sz="1400" dirty="0"/>
          </a:p>
        </p:txBody>
      </p:sp>
      <p:cxnSp>
        <p:nvCxnSpPr>
          <p:cNvPr id="33" name="직선 화살표 연결선 32">
            <a:extLst>
              <a:ext uri="{FF2B5EF4-FFF2-40B4-BE49-F238E27FC236}">
                <a16:creationId xmlns:a16="http://schemas.microsoft.com/office/drawing/2014/main" id="{CF4ED3D8-DC12-5C76-B7C9-F2801EB951D6}"/>
              </a:ext>
            </a:extLst>
          </p:cNvPr>
          <p:cNvCxnSpPr>
            <a:cxnSpLocks/>
          </p:cNvCxnSpPr>
          <p:nvPr/>
        </p:nvCxnSpPr>
        <p:spPr>
          <a:xfrm flipV="1">
            <a:off x="2652620" y="4369902"/>
            <a:ext cx="0" cy="63032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직선 화살표 연결선 35">
            <a:extLst>
              <a:ext uri="{FF2B5EF4-FFF2-40B4-BE49-F238E27FC236}">
                <a16:creationId xmlns:a16="http://schemas.microsoft.com/office/drawing/2014/main" id="{D332DDBA-7EC5-F2F6-7642-764E74373DB8}"/>
              </a:ext>
            </a:extLst>
          </p:cNvPr>
          <p:cNvCxnSpPr/>
          <p:nvPr/>
        </p:nvCxnSpPr>
        <p:spPr>
          <a:xfrm flipV="1">
            <a:off x="2652620" y="3053788"/>
            <a:ext cx="0" cy="60401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AA6AB162-E301-525A-686F-C923DD7C2770}"/>
              </a:ext>
            </a:extLst>
          </p:cNvPr>
          <p:cNvSpPr txBox="1"/>
          <p:nvPr/>
        </p:nvSpPr>
        <p:spPr>
          <a:xfrm>
            <a:off x="1721885" y="3219943"/>
            <a:ext cx="578435" cy="338554"/>
          </a:xfrm>
          <a:prstGeom prst="rect">
            <a:avLst/>
          </a:prstGeom>
          <a:noFill/>
        </p:spPr>
        <p:txBody>
          <a:bodyPr wrap="square" rtlCol="0">
            <a:spAutoFit/>
          </a:bodyPr>
          <a:lstStyle/>
          <a:p>
            <a:pPr algn="l"/>
            <a:r>
              <a:rPr lang="en-US" altLang="ko-KR" sz="1600" b="1" dirty="0">
                <a:solidFill>
                  <a:srgbClr val="0070C0"/>
                </a:solidFill>
              </a:rPr>
              <a:t>Yes</a:t>
            </a:r>
            <a:endParaRPr lang="ko-KR" altLang="en-US" sz="1600" b="1" dirty="0">
              <a:solidFill>
                <a:srgbClr val="0070C0"/>
              </a:solidFill>
            </a:endParaRPr>
          </a:p>
        </p:txBody>
      </p:sp>
      <p:sp>
        <p:nvSpPr>
          <p:cNvPr id="39" name="TextBox 38">
            <a:extLst>
              <a:ext uri="{FF2B5EF4-FFF2-40B4-BE49-F238E27FC236}">
                <a16:creationId xmlns:a16="http://schemas.microsoft.com/office/drawing/2014/main" id="{9E03C655-9FAD-6F7B-21FD-658F11DCA30D}"/>
              </a:ext>
            </a:extLst>
          </p:cNvPr>
          <p:cNvSpPr txBox="1"/>
          <p:nvPr/>
        </p:nvSpPr>
        <p:spPr>
          <a:xfrm>
            <a:off x="1721885" y="4494104"/>
            <a:ext cx="578435" cy="338554"/>
          </a:xfrm>
          <a:prstGeom prst="rect">
            <a:avLst/>
          </a:prstGeom>
          <a:noFill/>
        </p:spPr>
        <p:txBody>
          <a:bodyPr wrap="square" rtlCol="0">
            <a:spAutoFit/>
          </a:bodyPr>
          <a:lstStyle/>
          <a:p>
            <a:pPr algn="l"/>
            <a:r>
              <a:rPr lang="en-US" altLang="ko-KR" sz="1600" b="1" dirty="0">
                <a:solidFill>
                  <a:srgbClr val="0070C0"/>
                </a:solidFill>
              </a:rPr>
              <a:t>Yes</a:t>
            </a:r>
            <a:endParaRPr lang="ko-KR" altLang="en-US" sz="1600" b="1" dirty="0">
              <a:solidFill>
                <a:srgbClr val="0070C0"/>
              </a:solidFill>
            </a:endParaRPr>
          </a:p>
        </p:txBody>
      </p:sp>
      <p:sp>
        <p:nvSpPr>
          <p:cNvPr id="40" name="TextBox 39">
            <a:extLst>
              <a:ext uri="{FF2B5EF4-FFF2-40B4-BE49-F238E27FC236}">
                <a16:creationId xmlns:a16="http://schemas.microsoft.com/office/drawing/2014/main" id="{54210C7D-1391-698E-FD38-6EE7F55C5D6A}"/>
              </a:ext>
            </a:extLst>
          </p:cNvPr>
          <p:cNvSpPr txBox="1"/>
          <p:nvPr/>
        </p:nvSpPr>
        <p:spPr>
          <a:xfrm>
            <a:off x="2809179" y="4505920"/>
            <a:ext cx="569892" cy="338554"/>
          </a:xfrm>
          <a:prstGeom prst="rect">
            <a:avLst/>
          </a:prstGeom>
          <a:noFill/>
        </p:spPr>
        <p:txBody>
          <a:bodyPr wrap="square" rtlCol="0">
            <a:spAutoFit/>
          </a:bodyPr>
          <a:lstStyle/>
          <a:p>
            <a:pPr algn="l"/>
            <a:r>
              <a:rPr lang="en-US" altLang="ko-KR" sz="1600" b="1" dirty="0">
                <a:solidFill>
                  <a:srgbClr val="C00000"/>
                </a:solidFill>
              </a:rPr>
              <a:t>No</a:t>
            </a:r>
            <a:endParaRPr lang="ko-KR" altLang="en-US" sz="1600" b="1" dirty="0">
              <a:solidFill>
                <a:srgbClr val="C00000"/>
              </a:solidFill>
            </a:endParaRPr>
          </a:p>
        </p:txBody>
      </p:sp>
      <p:sp>
        <p:nvSpPr>
          <p:cNvPr id="41" name="TextBox 40">
            <a:extLst>
              <a:ext uri="{FF2B5EF4-FFF2-40B4-BE49-F238E27FC236}">
                <a16:creationId xmlns:a16="http://schemas.microsoft.com/office/drawing/2014/main" id="{3C094B7C-71C4-5BD7-E9D1-52CF77BDDBE7}"/>
              </a:ext>
            </a:extLst>
          </p:cNvPr>
          <p:cNvSpPr txBox="1"/>
          <p:nvPr/>
        </p:nvSpPr>
        <p:spPr>
          <a:xfrm>
            <a:off x="2764798" y="3219943"/>
            <a:ext cx="569892" cy="338554"/>
          </a:xfrm>
          <a:prstGeom prst="rect">
            <a:avLst/>
          </a:prstGeom>
          <a:noFill/>
        </p:spPr>
        <p:txBody>
          <a:bodyPr wrap="square" rtlCol="0">
            <a:spAutoFit/>
          </a:bodyPr>
          <a:lstStyle/>
          <a:p>
            <a:pPr algn="l"/>
            <a:r>
              <a:rPr lang="en-US" altLang="ko-KR" sz="1600" b="1" dirty="0">
                <a:solidFill>
                  <a:srgbClr val="C00000"/>
                </a:solidFill>
              </a:rPr>
              <a:t>No</a:t>
            </a:r>
            <a:endParaRPr lang="ko-KR" altLang="en-US" sz="1600" b="1" dirty="0">
              <a:solidFill>
                <a:srgbClr val="C00000"/>
              </a:solidFill>
            </a:endParaRPr>
          </a:p>
        </p:txBody>
      </p:sp>
      <p:sp>
        <p:nvSpPr>
          <p:cNvPr id="42" name="직사각형 41">
            <a:extLst>
              <a:ext uri="{FF2B5EF4-FFF2-40B4-BE49-F238E27FC236}">
                <a16:creationId xmlns:a16="http://schemas.microsoft.com/office/drawing/2014/main" id="{D86D9F18-A318-5009-0705-FF672AF192FA}"/>
              </a:ext>
            </a:extLst>
          </p:cNvPr>
          <p:cNvSpPr/>
          <p:nvPr/>
        </p:nvSpPr>
        <p:spPr>
          <a:xfrm>
            <a:off x="4198456" y="3667111"/>
            <a:ext cx="2693919" cy="106209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TextBox 42">
            <a:extLst>
              <a:ext uri="{FF2B5EF4-FFF2-40B4-BE49-F238E27FC236}">
                <a16:creationId xmlns:a16="http://schemas.microsoft.com/office/drawing/2014/main" id="{19901679-8B08-43A1-8BD9-2A29184E737B}"/>
              </a:ext>
            </a:extLst>
          </p:cNvPr>
          <p:cNvSpPr txBox="1"/>
          <p:nvPr/>
        </p:nvSpPr>
        <p:spPr>
          <a:xfrm>
            <a:off x="4249979" y="3700066"/>
            <a:ext cx="2642246" cy="954107"/>
          </a:xfrm>
          <a:prstGeom prst="rect">
            <a:avLst/>
          </a:prstGeom>
          <a:noFill/>
        </p:spPr>
        <p:txBody>
          <a:bodyPr wrap="square" rtlCol="0">
            <a:spAutoFit/>
          </a:bodyPr>
          <a:lstStyle/>
          <a:p>
            <a:pPr marL="228600" indent="-228600">
              <a:buAutoNum type="arabicParenR"/>
            </a:pPr>
            <a:r>
              <a:rPr lang="pt-BR" altLang="ko-KR" sz="1400" dirty="0"/>
              <a:t>Deflection, δ(r) / δ_tip</a:t>
            </a:r>
            <a:r>
              <a:rPr lang="en-US" altLang="ko-KR" sz="1400" dirty="0"/>
              <a:t>Chord</a:t>
            </a:r>
          </a:p>
          <a:p>
            <a:pPr marL="228600" indent="-228600">
              <a:buAutoNum type="arabicParenR"/>
            </a:pPr>
            <a:r>
              <a:rPr lang="en-US" altLang="ko-KR" sz="1400" dirty="0"/>
              <a:t>Spar Cap Thickness, </a:t>
            </a:r>
            <a:r>
              <a:rPr lang="en-US" altLang="ko-KR" sz="1400" dirty="0" err="1"/>
              <a:t>t_spar</a:t>
            </a:r>
            <a:r>
              <a:rPr lang="en-US" altLang="ko-KR" sz="1400" dirty="0"/>
              <a:t>(r)</a:t>
            </a:r>
          </a:p>
          <a:p>
            <a:pPr marL="228600" indent="-228600">
              <a:buAutoNum type="arabicParenR"/>
            </a:pPr>
            <a:r>
              <a:rPr lang="en-US" altLang="ko-KR" sz="1400" dirty="0"/>
              <a:t>Elastic Modulus, E_L</a:t>
            </a:r>
          </a:p>
          <a:p>
            <a:pPr marL="228600" indent="-228600">
              <a:buAutoNum type="arabicParenR"/>
            </a:pPr>
            <a:r>
              <a:rPr lang="en-US" altLang="ko-KR" sz="1400" dirty="0"/>
              <a:t>Mass Distribution</a:t>
            </a:r>
          </a:p>
        </p:txBody>
      </p:sp>
      <p:sp>
        <p:nvSpPr>
          <p:cNvPr id="44" name="직사각형 43">
            <a:extLst>
              <a:ext uri="{FF2B5EF4-FFF2-40B4-BE49-F238E27FC236}">
                <a16:creationId xmlns:a16="http://schemas.microsoft.com/office/drawing/2014/main" id="{9EB4C64D-22CC-8F4E-532C-1AB46677C563}"/>
              </a:ext>
            </a:extLst>
          </p:cNvPr>
          <p:cNvSpPr/>
          <p:nvPr/>
        </p:nvSpPr>
        <p:spPr>
          <a:xfrm>
            <a:off x="4198306" y="4892635"/>
            <a:ext cx="2693919" cy="8926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FE97D739-CAA2-94B5-D513-BB74464FF5FF}"/>
              </a:ext>
            </a:extLst>
          </p:cNvPr>
          <p:cNvSpPr txBox="1"/>
          <p:nvPr/>
        </p:nvSpPr>
        <p:spPr>
          <a:xfrm>
            <a:off x="4249829" y="4948740"/>
            <a:ext cx="2538374" cy="738664"/>
          </a:xfrm>
          <a:prstGeom prst="rect">
            <a:avLst/>
          </a:prstGeom>
          <a:noFill/>
        </p:spPr>
        <p:txBody>
          <a:bodyPr wrap="square" rtlCol="0">
            <a:spAutoFit/>
          </a:bodyPr>
          <a:lstStyle/>
          <a:p>
            <a:pPr marL="228600" indent="-228600">
              <a:buAutoNum type="arabicParenR"/>
            </a:pPr>
            <a:r>
              <a:rPr lang="en-US" altLang="ko-KR" sz="1400" dirty="0"/>
              <a:t>Static Load Cases</a:t>
            </a:r>
          </a:p>
          <a:p>
            <a:pPr marL="228600" indent="-228600">
              <a:buAutoNum type="arabicParenR"/>
            </a:pPr>
            <a:r>
              <a:rPr lang="en-US" altLang="ko-KR" sz="1400" dirty="0"/>
              <a:t>Dynamic Load Cases, DLC</a:t>
            </a:r>
          </a:p>
          <a:p>
            <a:pPr marL="228600" indent="-228600">
              <a:buAutoNum type="arabicParenR"/>
            </a:pPr>
            <a:r>
              <a:rPr lang="en-US" altLang="ko-KR" sz="1400" dirty="0"/>
              <a:t>Natural Frequencies</a:t>
            </a:r>
          </a:p>
        </p:txBody>
      </p:sp>
      <p:pic>
        <p:nvPicPr>
          <p:cNvPr id="47" name="그림 46">
            <a:extLst>
              <a:ext uri="{FF2B5EF4-FFF2-40B4-BE49-F238E27FC236}">
                <a16:creationId xmlns:a16="http://schemas.microsoft.com/office/drawing/2014/main" id="{D23B66DC-5102-B08D-A8A8-CECF59670374}"/>
              </a:ext>
            </a:extLst>
          </p:cNvPr>
          <p:cNvPicPr>
            <a:picLocks noChangeAspect="1"/>
          </p:cNvPicPr>
          <p:nvPr/>
        </p:nvPicPr>
        <p:blipFill rotWithShape="1">
          <a:blip r:embed="rId2"/>
          <a:srcRect t="1" r="9910" b="28899"/>
          <a:stretch>
            <a:fillRect/>
          </a:stretch>
        </p:blipFill>
        <p:spPr>
          <a:xfrm>
            <a:off x="8364010" y="1478610"/>
            <a:ext cx="1691130" cy="4298185"/>
          </a:xfrm>
          <a:prstGeom prst="rect">
            <a:avLst/>
          </a:prstGeom>
        </p:spPr>
      </p:pic>
      <p:cxnSp>
        <p:nvCxnSpPr>
          <p:cNvPr id="48" name="직선 화살표 연결선 47">
            <a:extLst>
              <a:ext uri="{FF2B5EF4-FFF2-40B4-BE49-F238E27FC236}">
                <a16:creationId xmlns:a16="http://schemas.microsoft.com/office/drawing/2014/main" id="{BA74D959-4C5C-4FF6-C2DE-1F2569767649}"/>
              </a:ext>
            </a:extLst>
          </p:cNvPr>
          <p:cNvCxnSpPr>
            <a:cxnSpLocks/>
          </p:cNvCxnSpPr>
          <p:nvPr/>
        </p:nvCxnSpPr>
        <p:spPr>
          <a:xfrm flipV="1">
            <a:off x="10396596" y="1492293"/>
            <a:ext cx="0" cy="3670014"/>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FD0BDEC-5671-A4B8-7A16-ECEBBE9A1544}"/>
              </a:ext>
            </a:extLst>
          </p:cNvPr>
          <p:cNvCxnSpPr/>
          <p:nvPr/>
        </p:nvCxnSpPr>
        <p:spPr>
          <a:xfrm>
            <a:off x="9469493" y="1450570"/>
            <a:ext cx="136115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4CE1E05C-08D1-1841-9833-6707B9095FBD}"/>
              </a:ext>
            </a:extLst>
          </p:cNvPr>
          <p:cNvCxnSpPr/>
          <p:nvPr/>
        </p:nvCxnSpPr>
        <p:spPr>
          <a:xfrm>
            <a:off x="9816118" y="5884826"/>
            <a:ext cx="1428551"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770DD4FE-BB57-93EF-13BD-66681B85E8FD}"/>
              </a:ext>
            </a:extLst>
          </p:cNvPr>
          <p:cNvSpPr/>
          <p:nvPr/>
        </p:nvSpPr>
        <p:spPr>
          <a:xfrm>
            <a:off x="4180307" y="5782707"/>
            <a:ext cx="8011693" cy="492557"/>
          </a:xfrm>
          <a:prstGeom prst="rect">
            <a:avLst/>
          </a:prstGeom>
          <a:solidFill>
            <a:srgbClr val="D0D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4" name="직선 화살표 연결선 53">
            <a:extLst>
              <a:ext uri="{FF2B5EF4-FFF2-40B4-BE49-F238E27FC236}">
                <a16:creationId xmlns:a16="http://schemas.microsoft.com/office/drawing/2014/main" id="{E5503C6C-A930-E03A-D0DD-3DCF4092E1D9}"/>
              </a:ext>
            </a:extLst>
          </p:cNvPr>
          <p:cNvCxnSpPr/>
          <p:nvPr/>
        </p:nvCxnSpPr>
        <p:spPr>
          <a:xfrm flipV="1">
            <a:off x="9036569" y="2828246"/>
            <a:ext cx="0" cy="2908564"/>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0740CD01-C025-5E19-B190-FC27520A4AC7}"/>
              </a:ext>
            </a:extLst>
          </p:cNvPr>
          <p:cNvCxnSpPr/>
          <p:nvPr/>
        </p:nvCxnSpPr>
        <p:spPr>
          <a:xfrm>
            <a:off x="9575591" y="5162307"/>
            <a:ext cx="1361150" cy="0"/>
          </a:xfrm>
          <a:prstGeom prst="line">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id="{14A30D58-BB16-0E1C-328F-60141083EC00}"/>
              </a:ext>
            </a:extLst>
          </p:cNvPr>
          <p:cNvSpPr/>
          <p:nvPr/>
        </p:nvSpPr>
        <p:spPr>
          <a:xfrm>
            <a:off x="10581193" y="2868000"/>
            <a:ext cx="1299600" cy="320773"/>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solidFill>
                  <a:schemeClr val="tx2">
                    <a:lumMod val="50000"/>
                  </a:schemeClr>
                </a:solidFill>
              </a:rPr>
              <a:t>RD 160m</a:t>
            </a:r>
            <a:endParaRPr lang="ko-KR" altLang="en-US" sz="1400" b="1" dirty="0">
              <a:solidFill>
                <a:schemeClr val="tx2">
                  <a:lumMod val="50000"/>
                </a:schemeClr>
              </a:solidFill>
            </a:endParaRPr>
          </a:p>
        </p:txBody>
      </p:sp>
      <p:sp>
        <p:nvSpPr>
          <p:cNvPr id="58" name="직사각형 57">
            <a:extLst>
              <a:ext uri="{FF2B5EF4-FFF2-40B4-BE49-F238E27FC236}">
                <a16:creationId xmlns:a16="http://schemas.microsoft.com/office/drawing/2014/main" id="{05E0696D-8E22-758A-E730-5AFB700036BC}"/>
              </a:ext>
            </a:extLst>
          </p:cNvPr>
          <p:cNvSpPr/>
          <p:nvPr/>
        </p:nvSpPr>
        <p:spPr>
          <a:xfrm>
            <a:off x="7667729" y="3567226"/>
            <a:ext cx="1297814" cy="320773"/>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solidFill>
                  <a:schemeClr val="tx2">
                    <a:lumMod val="50000"/>
                  </a:schemeClr>
                </a:solidFill>
              </a:rPr>
              <a:t>HH 120m</a:t>
            </a:r>
            <a:endParaRPr lang="ko-KR" altLang="en-US" sz="1400" b="1" dirty="0">
              <a:solidFill>
                <a:schemeClr val="tx2">
                  <a:lumMod val="50000"/>
                </a:schemeClr>
              </a:solidFill>
            </a:endParaRPr>
          </a:p>
        </p:txBody>
      </p:sp>
      <p:sp>
        <p:nvSpPr>
          <p:cNvPr id="59" name="TextBox 58">
            <a:extLst>
              <a:ext uri="{FF2B5EF4-FFF2-40B4-BE49-F238E27FC236}">
                <a16:creationId xmlns:a16="http://schemas.microsoft.com/office/drawing/2014/main" id="{1562C5D6-4F0A-376C-BB8E-CEF10265D4AD}"/>
              </a:ext>
            </a:extLst>
          </p:cNvPr>
          <p:cNvSpPr txBox="1"/>
          <p:nvPr/>
        </p:nvSpPr>
        <p:spPr>
          <a:xfrm>
            <a:off x="7967501" y="3183382"/>
            <a:ext cx="698270" cy="338554"/>
          </a:xfrm>
          <a:prstGeom prst="rect">
            <a:avLst/>
          </a:prstGeom>
          <a:noFill/>
        </p:spPr>
        <p:txBody>
          <a:bodyPr wrap="square" rtlCol="0">
            <a:spAutoFit/>
          </a:bodyPr>
          <a:lstStyle/>
          <a:p>
            <a:pPr algn="l"/>
            <a:r>
              <a:rPr lang="en-US" altLang="ko-KR" sz="1600" b="1" dirty="0">
                <a:solidFill>
                  <a:srgbClr val="0000FF"/>
                </a:solidFill>
              </a:rPr>
              <a:t>Fixed</a:t>
            </a:r>
            <a:endParaRPr lang="ko-KR" altLang="en-US" sz="1600" b="1" dirty="0">
              <a:solidFill>
                <a:srgbClr val="0000FF"/>
              </a:solidFill>
            </a:endParaRPr>
          </a:p>
        </p:txBody>
      </p:sp>
      <p:sp>
        <p:nvSpPr>
          <p:cNvPr id="60" name="TextBox 59">
            <a:extLst>
              <a:ext uri="{FF2B5EF4-FFF2-40B4-BE49-F238E27FC236}">
                <a16:creationId xmlns:a16="http://schemas.microsoft.com/office/drawing/2014/main" id="{96A69C6D-C814-6F89-7BD9-79D751ABD5E1}"/>
              </a:ext>
            </a:extLst>
          </p:cNvPr>
          <p:cNvSpPr txBox="1"/>
          <p:nvPr/>
        </p:nvSpPr>
        <p:spPr>
          <a:xfrm>
            <a:off x="8790823" y="2616080"/>
            <a:ext cx="720000" cy="144000"/>
          </a:xfrm>
          <a:prstGeom prst="rect">
            <a:avLst/>
          </a:prstGeom>
          <a:solidFill>
            <a:schemeClr val="bg1">
              <a:lumMod val="50000"/>
            </a:schemeClr>
          </a:solidFill>
        </p:spPr>
        <p:txBody>
          <a:bodyPr wrap="square" rtlCol="0" anchor="ctr">
            <a:spAutoFit/>
          </a:bodyPr>
          <a:lstStyle/>
          <a:p>
            <a:pPr algn="l"/>
            <a:r>
              <a:rPr lang="en-US" altLang="ko-KR" sz="800" b="1" i="1" dirty="0">
                <a:solidFill>
                  <a:schemeClr val="tx2">
                    <a:lumMod val="75000"/>
                    <a:lumOff val="25000"/>
                  </a:schemeClr>
                </a:solidFill>
              </a:rPr>
              <a:t>Optimus</a:t>
            </a:r>
            <a:endParaRPr lang="ko-KR" altLang="en-US" sz="800" b="1" i="1" dirty="0">
              <a:solidFill>
                <a:schemeClr val="tx2">
                  <a:lumMod val="75000"/>
                  <a:lumOff val="25000"/>
                </a:schemeClr>
              </a:solidFill>
            </a:endParaRPr>
          </a:p>
        </p:txBody>
      </p:sp>
      <p:sp>
        <p:nvSpPr>
          <p:cNvPr id="61" name="직사각형 60">
            <a:extLst>
              <a:ext uri="{FF2B5EF4-FFF2-40B4-BE49-F238E27FC236}">
                <a16:creationId xmlns:a16="http://schemas.microsoft.com/office/drawing/2014/main" id="{45C9F9CC-CF4D-4687-C75A-378E98F0C08E}"/>
              </a:ext>
            </a:extLst>
          </p:cNvPr>
          <p:cNvSpPr/>
          <p:nvPr/>
        </p:nvSpPr>
        <p:spPr>
          <a:xfrm>
            <a:off x="7667729" y="2099050"/>
            <a:ext cx="1297814" cy="320773"/>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solidFill>
                  <a:schemeClr val="tx2">
                    <a:lumMod val="50000"/>
                  </a:schemeClr>
                </a:solidFill>
              </a:rPr>
              <a:t>WTG 5MW</a:t>
            </a:r>
            <a:endParaRPr lang="ko-KR" altLang="en-US" sz="1400" b="1" dirty="0">
              <a:solidFill>
                <a:schemeClr val="tx2">
                  <a:lumMod val="50000"/>
                </a:schemeClr>
              </a:solidFill>
            </a:endParaRPr>
          </a:p>
        </p:txBody>
      </p:sp>
      <p:sp>
        <p:nvSpPr>
          <p:cNvPr id="62" name="TextBox 61">
            <a:extLst>
              <a:ext uri="{FF2B5EF4-FFF2-40B4-BE49-F238E27FC236}">
                <a16:creationId xmlns:a16="http://schemas.microsoft.com/office/drawing/2014/main" id="{0AA33184-EB1F-A726-663D-754D3FF840BD}"/>
              </a:ext>
            </a:extLst>
          </p:cNvPr>
          <p:cNvSpPr txBox="1"/>
          <p:nvPr/>
        </p:nvSpPr>
        <p:spPr>
          <a:xfrm>
            <a:off x="7968876" y="1722538"/>
            <a:ext cx="698270" cy="338554"/>
          </a:xfrm>
          <a:prstGeom prst="rect">
            <a:avLst/>
          </a:prstGeom>
          <a:noFill/>
        </p:spPr>
        <p:txBody>
          <a:bodyPr wrap="square" rtlCol="0">
            <a:spAutoFit/>
          </a:bodyPr>
          <a:lstStyle/>
          <a:p>
            <a:pPr algn="l"/>
            <a:r>
              <a:rPr lang="en-US" altLang="ko-KR" sz="1600" b="1" dirty="0">
                <a:solidFill>
                  <a:srgbClr val="0000FF"/>
                </a:solidFill>
              </a:rPr>
              <a:t>Fixed</a:t>
            </a:r>
            <a:endParaRPr lang="ko-KR" altLang="en-US" sz="1600" b="1" dirty="0">
              <a:solidFill>
                <a:srgbClr val="0000FF"/>
              </a:solidFill>
            </a:endParaRPr>
          </a:p>
        </p:txBody>
      </p:sp>
      <p:sp>
        <p:nvSpPr>
          <p:cNvPr id="6" name="오른쪽 중괄호 5">
            <a:extLst>
              <a:ext uri="{FF2B5EF4-FFF2-40B4-BE49-F238E27FC236}">
                <a16:creationId xmlns:a16="http://schemas.microsoft.com/office/drawing/2014/main" id="{C9CD1875-42C2-61D0-3F2E-98BBB2292EB6}"/>
              </a:ext>
            </a:extLst>
          </p:cNvPr>
          <p:cNvSpPr/>
          <p:nvPr/>
        </p:nvSpPr>
        <p:spPr>
          <a:xfrm>
            <a:off x="6985000" y="1914536"/>
            <a:ext cx="248831" cy="161856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902B8F78-0505-8783-E029-27062CF91C7C}"/>
              </a:ext>
            </a:extLst>
          </p:cNvPr>
          <p:cNvSpPr txBox="1"/>
          <p:nvPr/>
        </p:nvSpPr>
        <p:spPr>
          <a:xfrm>
            <a:off x="7208120" y="2552120"/>
            <a:ext cx="698270" cy="338554"/>
          </a:xfrm>
          <a:prstGeom prst="rect">
            <a:avLst/>
          </a:prstGeom>
          <a:noFill/>
        </p:spPr>
        <p:txBody>
          <a:bodyPr wrap="square" rtlCol="0">
            <a:spAutoFit/>
          </a:bodyPr>
          <a:lstStyle/>
          <a:p>
            <a:pPr algn="l"/>
            <a:r>
              <a:rPr lang="en-US" altLang="ko-KR" sz="1600" b="1" dirty="0"/>
              <a:t>BEM</a:t>
            </a:r>
            <a:endParaRPr lang="ko-KR" altLang="en-US" sz="1600" b="1" dirty="0"/>
          </a:p>
        </p:txBody>
      </p:sp>
      <p:sp>
        <p:nvSpPr>
          <p:cNvPr id="8" name="TextBox 7">
            <a:extLst>
              <a:ext uri="{FF2B5EF4-FFF2-40B4-BE49-F238E27FC236}">
                <a16:creationId xmlns:a16="http://schemas.microsoft.com/office/drawing/2014/main" id="{3F8BA302-E481-8298-284B-E0958ECD731C}"/>
              </a:ext>
            </a:extLst>
          </p:cNvPr>
          <p:cNvSpPr txBox="1"/>
          <p:nvPr/>
        </p:nvSpPr>
        <p:spPr>
          <a:xfrm>
            <a:off x="7208120" y="4051821"/>
            <a:ext cx="1230090" cy="338554"/>
          </a:xfrm>
          <a:prstGeom prst="rect">
            <a:avLst/>
          </a:prstGeom>
          <a:noFill/>
        </p:spPr>
        <p:txBody>
          <a:bodyPr wrap="square" rtlCol="0">
            <a:spAutoFit/>
          </a:bodyPr>
          <a:lstStyle/>
          <a:p>
            <a:pPr algn="l"/>
            <a:r>
              <a:rPr lang="en-US" altLang="ko-KR" sz="1600" b="1" dirty="0"/>
              <a:t>EB Theory</a:t>
            </a:r>
            <a:endParaRPr lang="ko-KR" altLang="en-US" sz="1600" b="1" dirty="0"/>
          </a:p>
        </p:txBody>
      </p:sp>
      <p:sp>
        <p:nvSpPr>
          <p:cNvPr id="11" name="오른쪽 중괄호 10">
            <a:extLst>
              <a:ext uri="{FF2B5EF4-FFF2-40B4-BE49-F238E27FC236}">
                <a16:creationId xmlns:a16="http://schemas.microsoft.com/office/drawing/2014/main" id="{C202E4BA-78B1-F7F8-DE73-1B0C394A7652}"/>
              </a:ext>
            </a:extLst>
          </p:cNvPr>
          <p:cNvSpPr/>
          <p:nvPr/>
        </p:nvSpPr>
        <p:spPr>
          <a:xfrm>
            <a:off x="6992381" y="3728859"/>
            <a:ext cx="248831" cy="96663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sp>
        <p:nvSpPr>
          <p:cNvPr id="12" name="오른쪽 중괄호 11">
            <a:extLst>
              <a:ext uri="{FF2B5EF4-FFF2-40B4-BE49-F238E27FC236}">
                <a16:creationId xmlns:a16="http://schemas.microsoft.com/office/drawing/2014/main" id="{EE3CF623-2DCA-6A17-F0E1-CCF96A7E9DDC}"/>
              </a:ext>
            </a:extLst>
          </p:cNvPr>
          <p:cNvSpPr/>
          <p:nvPr/>
        </p:nvSpPr>
        <p:spPr>
          <a:xfrm>
            <a:off x="7028263" y="4916481"/>
            <a:ext cx="248831" cy="82032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79922FE8-49B2-C57A-7F7B-C415BA3E97D1}"/>
              </a:ext>
            </a:extLst>
          </p:cNvPr>
          <p:cNvSpPr txBox="1"/>
          <p:nvPr/>
        </p:nvSpPr>
        <p:spPr>
          <a:xfrm>
            <a:off x="7243964" y="5164192"/>
            <a:ext cx="1003173" cy="338554"/>
          </a:xfrm>
          <a:prstGeom prst="rect">
            <a:avLst/>
          </a:prstGeom>
          <a:noFill/>
        </p:spPr>
        <p:txBody>
          <a:bodyPr wrap="square" rtlCol="0">
            <a:spAutoFit/>
          </a:bodyPr>
          <a:lstStyle/>
          <a:p>
            <a:pPr algn="l"/>
            <a:r>
              <a:rPr lang="en-US" altLang="ko-KR" sz="1600" b="1" dirty="0"/>
              <a:t>SLC,DLC</a:t>
            </a:r>
            <a:endParaRPr lang="ko-KR" altLang="en-US" sz="1600" b="1" dirty="0"/>
          </a:p>
        </p:txBody>
      </p:sp>
      <p:sp>
        <p:nvSpPr>
          <p:cNvPr id="17" name="TextBox 16">
            <a:extLst>
              <a:ext uri="{FF2B5EF4-FFF2-40B4-BE49-F238E27FC236}">
                <a16:creationId xmlns:a16="http://schemas.microsoft.com/office/drawing/2014/main" id="{58F8CD30-1DF1-8F60-3D42-076CA983B728}"/>
              </a:ext>
            </a:extLst>
          </p:cNvPr>
          <p:cNvSpPr txBox="1"/>
          <p:nvPr/>
        </p:nvSpPr>
        <p:spPr>
          <a:xfrm>
            <a:off x="10881858" y="2477563"/>
            <a:ext cx="698270" cy="338554"/>
          </a:xfrm>
          <a:prstGeom prst="rect">
            <a:avLst/>
          </a:prstGeom>
          <a:noFill/>
        </p:spPr>
        <p:txBody>
          <a:bodyPr wrap="square" rtlCol="0">
            <a:spAutoFit/>
          </a:bodyPr>
          <a:lstStyle/>
          <a:p>
            <a:pPr algn="l"/>
            <a:r>
              <a:rPr lang="en-US" altLang="ko-KR" sz="1600" b="1" dirty="0">
                <a:solidFill>
                  <a:srgbClr val="0000FF"/>
                </a:solidFill>
              </a:rPr>
              <a:t>Fixed</a:t>
            </a:r>
            <a:endParaRPr lang="ko-KR" altLang="en-US" sz="1600" b="1" dirty="0">
              <a:solidFill>
                <a:srgbClr val="0000FF"/>
              </a:solidFill>
            </a:endParaRPr>
          </a:p>
        </p:txBody>
      </p:sp>
    </p:spTree>
    <p:extLst>
      <p:ext uri="{BB962C8B-B14F-4D97-AF65-F5344CB8AC3E}">
        <p14:creationId xmlns:p14="http://schemas.microsoft.com/office/powerpoint/2010/main" val="1259928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910F5-EB4A-204F-B734-9177E62CA1CF}"/>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83FA91C0-0E1D-D642-2E6E-C58548C97C8C}"/>
              </a:ext>
            </a:extLst>
          </p:cNvPr>
          <p:cNvSpPr>
            <a:spLocks noGrp="1"/>
          </p:cNvSpPr>
          <p:nvPr>
            <p:ph idx="1"/>
          </p:nvPr>
        </p:nvSpPr>
        <p:spPr/>
        <p:txBody>
          <a:bodyPr/>
          <a:lstStyle/>
          <a:p>
            <a:endParaRPr lang="en-DE"/>
          </a:p>
        </p:txBody>
      </p:sp>
      <p:sp>
        <p:nvSpPr>
          <p:cNvPr id="10" name="Textplatzhalter 9">
            <a:extLst>
              <a:ext uri="{FF2B5EF4-FFF2-40B4-BE49-F238E27FC236}">
                <a16:creationId xmlns:a16="http://schemas.microsoft.com/office/drawing/2014/main" id="{A98B3A0D-F0D6-BA11-60B5-6D6E6706858F}"/>
              </a:ext>
            </a:extLst>
          </p:cNvPr>
          <p:cNvSpPr>
            <a:spLocks noGrp="1"/>
          </p:cNvSpPr>
          <p:nvPr>
            <p:ph type="body" sz="quarter" idx="18"/>
          </p:nvPr>
        </p:nvSpPr>
        <p:spPr/>
        <p:txBody>
          <a:bodyPr>
            <a:normAutofit/>
          </a:bodyPr>
          <a:lstStyle/>
          <a:p>
            <a:r>
              <a:rPr lang="en-GB" altLang="ko-KR" dirty="0"/>
              <a:t>Dongsuk Kim</a:t>
            </a:r>
          </a:p>
        </p:txBody>
      </p:sp>
      <p:sp>
        <p:nvSpPr>
          <p:cNvPr id="4" name="Datumsplatzhalter 3">
            <a:extLst>
              <a:ext uri="{FF2B5EF4-FFF2-40B4-BE49-F238E27FC236}">
                <a16:creationId xmlns:a16="http://schemas.microsoft.com/office/drawing/2014/main" id="{A27A40FF-C924-2563-1E7F-B8BCA4EC67EA}"/>
              </a:ext>
            </a:extLst>
          </p:cNvPr>
          <p:cNvSpPr>
            <a:spLocks noGrp="1"/>
          </p:cNvSpPr>
          <p:nvPr>
            <p:ph type="dt" sz="half" idx="19"/>
          </p:nvPr>
        </p:nvSpPr>
        <p:spPr/>
        <p:txBody>
          <a:bodyPr/>
          <a:lstStyle/>
          <a:p>
            <a:r>
              <a:rPr lang="en-GB" altLang="ko-KR" dirty="0"/>
              <a:t>04/11/2025</a:t>
            </a:r>
          </a:p>
        </p:txBody>
      </p:sp>
      <p:sp>
        <p:nvSpPr>
          <p:cNvPr id="2" name="Fußzeilenplatzhalter 1">
            <a:extLst>
              <a:ext uri="{FF2B5EF4-FFF2-40B4-BE49-F238E27FC236}">
                <a16:creationId xmlns:a16="http://schemas.microsoft.com/office/drawing/2014/main" id="{A8E0F548-7C01-E29C-7951-CE4046AB2B77}"/>
              </a:ext>
            </a:extLst>
          </p:cNvPr>
          <p:cNvSpPr>
            <a:spLocks noGrp="1"/>
          </p:cNvSpPr>
          <p:nvPr>
            <p:ph type="ftr" sz="quarter" idx="20"/>
          </p:nvPr>
        </p:nvSpPr>
        <p:spPr/>
        <p:txBody>
          <a:bodyPr/>
          <a:lstStyle/>
          <a:p>
            <a:r>
              <a:rPr lang="en-GB" dirty="0"/>
              <a:t>Rotor Blade Structures / Optimus Syria</a:t>
            </a:r>
          </a:p>
        </p:txBody>
      </p:sp>
      <p:sp>
        <p:nvSpPr>
          <p:cNvPr id="3" name="Foliennummernplatzhalter 2">
            <a:extLst>
              <a:ext uri="{FF2B5EF4-FFF2-40B4-BE49-F238E27FC236}">
                <a16:creationId xmlns:a16="http://schemas.microsoft.com/office/drawing/2014/main" id="{7F9F0B11-AF04-8C91-58BA-5B1C04CC065B}"/>
              </a:ext>
            </a:extLst>
          </p:cNvPr>
          <p:cNvSpPr>
            <a:spLocks noGrp="1"/>
          </p:cNvSpPr>
          <p:nvPr>
            <p:ph type="sldNum" sz="quarter" idx="21"/>
          </p:nvPr>
        </p:nvSpPr>
        <p:spPr/>
        <p:txBody>
          <a:bodyPr/>
          <a:lstStyle/>
          <a:p>
            <a:fld id="{013F6232-4F06-48BA-8F69-BF531F607829}" type="slidenum">
              <a:rPr lang="en-GB" smtClean="0"/>
              <a:pPr/>
              <a:t>67</a:t>
            </a:fld>
            <a:endParaRPr lang="en-GB" dirty="0"/>
          </a:p>
        </p:txBody>
      </p:sp>
      <p:sp>
        <p:nvSpPr>
          <p:cNvPr id="13" name="TextBox 12">
            <a:extLst>
              <a:ext uri="{FF2B5EF4-FFF2-40B4-BE49-F238E27FC236}">
                <a16:creationId xmlns:a16="http://schemas.microsoft.com/office/drawing/2014/main" id="{434AFD8F-E1AD-BD92-33B5-F86C5C35C823}"/>
              </a:ext>
            </a:extLst>
          </p:cNvPr>
          <p:cNvSpPr txBox="1"/>
          <p:nvPr/>
        </p:nvSpPr>
        <p:spPr>
          <a:xfrm>
            <a:off x="685799" y="667929"/>
            <a:ext cx="8906933" cy="523220"/>
          </a:xfrm>
          <a:prstGeom prst="rect">
            <a:avLst/>
          </a:prstGeom>
          <a:noFill/>
        </p:spPr>
        <p:txBody>
          <a:bodyPr wrap="square" rtlCol="0">
            <a:spAutoFit/>
          </a:bodyPr>
          <a:lstStyle/>
          <a:p>
            <a:pPr algn="l"/>
            <a:r>
              <a:rPr lang="en-IN" sz="2800" b="1" dirty="0"/>
              <a:t>3. </a:t>
            </a:r>
            <a:r>
              <a:rPr lang="en-US" sz="2800" b="1" dirty="0"/>
              <a:t>Temporary Structural Design limits for 80m Blade </a:t>
            </a:r>
            <a:r>
              <a:rPr lang="en-IN" sz="2800" b="1" dirty="0"/>
              <a:t>–</a:t>
            </a:r>
          </a:p>
        </p:txBody>
      </p:sp>
      <p:graphicFrame>
        <p:nvGraphicFramePr>
          <p:cNvPr id="5" name="표 4">
            <a:extLst>
              <a:ext uri="{FF2B5EF4-FFF2-40B4-BE49-F238E27FC236}">
                <a16:creationId xmlns:a16="http://schemas.microsoft.com/office/drawing/2014/main" id="{B29A34F8-6A97-3CFE-7808-F1B2DD4D63E3}"/>
              </a:ext>
            </a:extLst>
          </p:cNvPr>
          <p:cNvGraphicFramePr>
            <a:graphicFrameLocks noGrp="1"/>
          </p:cNvGraphicFramePr>
          <p:nvPr>
            <p:extLst>
              <p:ext uri="{D42A27DB-BD31-4B8C-83A1-F6EECF244321}">
                <p14:modId xmlns:p14="http://schemas.microsoft.com/office/powerpoint/2010/main" val="3540167295"/>
              </p:ext>
            </p:extLst>
          </p:nvPr>
        </p:nvGraphicFramePr>
        <p:xfrm>
          <a:off x="804328" y="1352669"/>
          <a:ext cx="10524067" cy="4607203"/>
        </p:xfrm>
        <a:graphic>
          <a:graphicData uri="http://schemas.openxmlformats.org/drawingml/2006/table">
            <a:tbl>
              <a:tblPr firstRow="1" bandRow="1">
                <a:tableStyleId>{5C22544A-7EE6-4342-B048-85BDC9FD1C3A}</a:tableStyleId>
              </a:tblPr>
              <a:tblGrid>
                <a:gridCol w="398897">
                  <a:extLst>
                    <a:ext uri="{9D8B030D-6E8A-4147-A177-3AD203B41FA5}">
                      <a16:colId xmlns:a16="http://schemas.microsoft.com/office/drawing/2014/main" val="1249714768"/>
                    </a:ext>
                  </a:extLst>
                </a:gridCol>
                <a:gridCol w="1765328">
                  <a:extLst>
                    <a:ext uri="{9D8B030D-6E8A-4147-A177-3AD203B41FA5}">
                      <a16:colId xmlns:a16="http://schemas.microsoft.com/office/drawing/2014/main" val="216819438"/>
                    </a:ext>
                  </a:extLst>
                </a:gridCol>
                <a:gridCol w="2138763">
                  <a:extLst>
                    <a:ext uri="{9D8B030D-6E8A-4147-A177-3AD203B41FA5}">
                      <a16:colId xmlns:a16="http://schemas.microsoft.com/office/drawing/2014/main" val="4116736744"/>
                    </a:ext>
                  </a:extLst>
                </a:gridCol>
                <a:gridCol w="2130274">
                  <a:extLst>
                    <a:ext uri="{9D8B030D-6E8A-4147-A177-3AD203B41FA5}">
                      <a16:colId xmlns:a16="http://schemas.microsoft.com/office/drawing/2014/main" val="428825084"/>
                    </a:ext>
                  </a:extLst>
                </a:gridCol>
                <a:gridCol w="2147250">
                  <a:extLst>
                    <a:ext uri="{9D8B030D-6E8A-4147-A177-3AD203B41FA5}">
                      <a16:colId xmlns:a16="http://schemas.microsoft.com/office/drawing/2014/main" val="397719325"/>
                    </a:ext>
                  </a:extLst>
                </a:gridCol>
                <a:gridCol w="1943555">
                  <a:extLst>
                    <a:ext uri="{9D8B030D-6E8A-4147-A177-3AD203B41FA5}">
                      <a16:colId xmlns:a16="http://schemas.microsoft.com/office/drawing/2014/main" val="3801516377"/>
                    </a:ext>
                  </a:extLst>
                </a:gridCol>
              </a:tblGrid>
              <a:tr h="396902">
                <a:tc>
                  <a:txBody>
                    <a:bodyPr/>
                    <a:lstStyle/>
                    <a:p>
                      <a:pPr latinLnBrk="1"/>
                      <a:r>
                        <a:rPr lang="en-US" altLang="ko-KR" sz="1200" dirty="0">
                          <a:solidFill>
                            <a:sysClr val="windowText" lastClr="000000"/>
                          </a:solidFill>
                          <a:latin typeface="+mn-lt"/>
                        </a:rPr>
                        <a:t>No.</a:t>
                      </a:r>
                      <a:endParaRPr lang="ko-KR" altLang="en-US" sz="1200" dirty="0">
                        <a:solidFill>
                          <a:sysClr val="windowText" lastClr="000000"/>
                        </a:solidFill>
                        <a:latin typeface="+mn-lt"/>
                      </a:endParaRPr>
                    </a:p>
                  </a:txBody>
                  <a:tcPr anchor="ctr">
                    <a:solidFill>
                      <a:srgbClr val="F0E8BA"/>
                    </a:solidFill>
                  </a:tcPr>
                </a:tc>
                <a:tc>
                  <a:txBody>
                    <a:bodyPr/>
                    <a:lstStyle/>
                    <a:p>
                      <a:pPr algn="ctr" latinLnBrk="1"/>
                      <a:r>
                        <a:rPr lang="en-US" altLang="ko-KR" sz="1200" dirty="0">
                          <a:solidFill>
                            <a:sysClr val="windowText" lastClr="000000"/>
                          </a:solidFill>
                          <a:latin typeface="+mn-lt"/>
                        </a:rPr>
                        <a:t>Parameter</a:t>
                      </a:r>
                      <a:endParaRPr lang="ko-KR" altLang="en-US" sz="1200" dirty="0">
                        <a:solidFill>
                          <a:sysClr val="windowText" lastClr="000000"/>
                        </a:solidFill>
                        <a:latin typeface="+mn-lt"/>
                      </a:endParaRPr>
                    </a:p>
                  </a:txBody>
                  <a:tcPr anchor="ctr">
                    <a:solidFill>
                      <a:srgbClr val="F0E8BA"/>
                    </a:solidFill>
                  </a:tcPr>
                </a:tc>
                <a:tc>
                  <a:txBody>
                    <a:bodyPr/>
                    <a:lstStyle/>
                    <a:p>
                      <a:pPr algn="ctr" latinLnBrk="1"/>
                      <a:r>
                        <a:rPr lang="en-US" altLang="ko-KR" sz="1200" dirty="0">
                          <a:solidFill>
                            <a:sysClr val="windowText" lastClr="000000"/>
                          </a:solidFill>
                          <a:latin typeface="+mn-lt"/>
                        </a:rPr>
                        <a:t>NREL 5 MW</a:t>
                      </a:r>
                    </a:p>
                    <a:p>
                      <a:pPr algn="ctr" latinLnBrk="1"/>
                      <a:r>
                        <a:rPr lang="en-US" altLang="ko-KR" sz="1200" dirty="0">
                          <a:solidFill>
                            <a:sysClr val="windowText" lastClr="000000"/>
                          </a:solidFill>
                          <a:latin typeface="+mn-lt"/>
                        </a:rPr>
                        <a:t>(61.5 m Blade)</a:t>
                      </a:r>
                      <a:endParaRPr lang="ko-KR" altLang="en-US" sz="1200" dirty="0">
                        <a:solidFill>
                          <a:sysClr val="windowText" lastClr="000000"/>
                        </a:solidFill>
                        <a:latin typeface="+mn-lt"/>
                      </a:endParaRPr>
                    </a:p>
                  </a:txBody>
                  <a:tcPr anchor="ctr">
                    <a:solidFill>
                      <a:srgbClr val="F0E8BA"/>
                    </a:solidFill>
                  </a:tcPr>
                </a:tc>
                <a:tc>
                  <a:txBody>
                    <a:bodyPr/>
                    <a:lstStyle/>
                    <a:p>
                      <a:pPr algn="ctr" latinLnBrk="1"/>
                      <a:r>
                        <a:rPr lang="en-US" altLang="ko-KR" sz="1200" dirty="0">
                          <a:solidFill>
                            <a:sysClr val="windowText" lastClr="000000"/>
                          </a:solidFill>
                        </a:rPr>
                        <a:t>Scaling </a:t>
                      </a:r>
                    </a:p>
                    <a:p>
                      <a:pPr algn="ctr" latinLnBrk="1"/>
                      <a:r>
                        <a:rPr lang="en-US" altLang="ko-KR" sz="1200" dirty="0">
                          <a:solidFill>
                            <a:sysClr val="windowText" lastClr="000000"/>
                          </a:solidFill>
                        </a:rPr>
                        <a:t>(Calculation Method)</a:t>
                      </a:r>
                      <a:endParaRPr lang="ko-KR" altLang="en-US" sz="1200" dirty="0">
                        <a:solidFill>
                          <a:sysClr val="windowText" lastClr="000000"/>
                        </a:solidFill>
                        <a:latin typeface="+mn-lt"/>
                      </a:endParaRPr>
                    </a:p>
                  </a:txBody>
                  <a:tcPr anchor="ctr">
                    <a:solidFill>
                      <a:srgbClr val="F0E8BA"/>
                    </a:solidFill>
                  </a:tcPr>
                </a:tc>
                <a:tc>
                  <a:txBody>
                    <a:bodyPr/>
                    <a:lstStyle/>
                    <a:p>
                      <a:pPr algn="ctr" latinLnBrk="1"/>
                      <a:r>
                        <a:rPr lang="en-US" altLang="ko-KR" sz="1200" dirty="0">
                          <a:solidFill>
                            <a:sysClr val="windowText" lastClr="000000"/>
                          </a:solidFill>
                        </a:rPr>
                        <a:t>Optimus Syria 5MW</a:t>
                      </a:r>
                    </a:p>
                    <a:p>
                      <a:pPr algn="ctr" latinLnBrk="1"/>
                      <a:r>
                        <a:rPr lang="en-US" altLang="ko-KR" sz="1200" dirty="0">
                          <a:solidFill>
                            <a:sysClr val="windowText" lastClr="000000"/>
                          </a:solidFill>
                        </a:rPr>
                        <a:t>(80 m Blade)</a:t>
                      </a:r>
                    </a:p>
                  </a:txBody>
                  <a:tcPr anchor="ctr">
                    <a:solidFill>
                      <a:srgbClr val="F0E8BA"/>
                    </a:solidFill>
                  </a:tcPr>
                </a:tc>
                <a:tc>
                  <a:txBody>
                    <a:bodyPr/>
                    <a:lstStyle/>
                    <a:p>
                      <a:pPr algn="ctr" latinLnBrk="1"/>
                      <a:r>
                        <a:rPr lang="en-US" altLang="ko-KR" sz="1200" dirty="0">
                          <a:solidFill>
                            <a:sysClr val="windowText" lastClr="000000"/>
                          </a:solidFill>
                        </a:rPr>
                        <a:t>Remark</a:t>
                      </a:r>
                      <a:endParaRPr lang="ko-KR" altLang="en-US" sz="1200" dirty="0">
                        <a:solidFill>
                          <a:sysClr val="windowText" lastClr="000000"/>
                        </a:solidFill>
                        <a:latin typeface="+mn-lt"/>
                      </a:endParaRPr>
                    </a:p>
                  </a:txBody>
                  <a:tcPr anchor="ctr">
                    <a:solidFill>
                      <a:srgbClr val="F0E8BA"/>
                    </a:solidFill>
                  </a:tcPr>
                </a:tc>
                <a:extLst>
                  <a:ext uri="{0D108BD9-81ED-4DB2-BD59-A6C34878D82A}">
                    <a16:rowId xmlns:a16="http://schemas.microsoft.com/office/drawing/2014/main" val="1961943934"/>
                  </a:ext>
                </a:extLst>
              </a:tr>
              <a:tr h="396902">
                <a:tc>
                  <a:txBody>
                    <a:bodyPr/>
                    <a:lstStyle/>
                    <a:p>
                      <a:pPr algn="ctr" latinLnBrk="1"/>
                      <a:r>
                        <a:rPr lang="en-US" altLang="ko-KR" sz="1200" b="0" dirty="0">
                          <a:solidFill>
                            <a:schemeClr val="tx1"/>
                          </a:solidFill>
                          <a:latin typeface="+mn-lt"/>
                        </a:rPr>
                        <a:t>1.</a:t>
                      </a:r>
                      <a:endParaRPr lang="ko-KR" altLang="en-US" sz="1200" b="0" dirty="0">
                        <a:solidFill>
                          <a:schemeClr val="tx1"/>
                        </a:solidFill>
                        <a:latin typeface="+mn-lt"/>
                      </a:endParaRPr>
                    </a:p>
                  </a:txBody>
                  <a:tcPr anchor="ctr">
                    <a:noFill/>
                  </a:tcPr>
                </a:tc>
                <a:tc>
                  <a:txBody>
                    <a:bodyPr/>
                    <a:lstStyle/>
                    <a:p>
                      <a:pPr algn="ctr" latinLnBrk="1"/>
                      <a:r>
                        <a:rPr lang="en-US" altLang="ko-KR" sz="1200" b="0" dirty="0">
                          <a:solidFill>
                            <a:schemeClr val="tx1"/>
                          </a:solidFill>
                          <a:latin typeface="+mn-lt"/>
                        </a:rPr>
                        <a:t>Tip Deflection Limit (</a:t>
                      </a:r>
                      <a:r>
                        <a:rPr lang="en-US" altLang="ko-KR" sz="1200" b="0" dirty="0" err="1">
                          <a:solidFill>
                            <a:schemeClr val="tx1"/>
                          </a:solidFill>
                          <a:latin typeface="+mn-lt"/>
                        </a:rPr>
                        <a:t>δ_tip,max</a:t>
                      </a:r>
                      <a:r>
                        <a:rPr lang="en-US" altLang="ko-KR" sz="1200" b="0" dirty="0">
                          <a:solidFill>
                            <a:schemeClr val="tx1"/>
                          </a:solidFill>
                          <a:latin typeface="+mn-lt"/>
                        </a:rPr>
                        <a:t>)</a:t>
                      </a:r>
                      <a:endParaRPr lang="ko-KR" altLang="en-US" sz="1200" b="0" dirty="0">
                        <a:solidFill>
                          <a:schemeClr val="tx1"/>
                        </a:solidFill>
                        <a:latin typeface="+mn-lt"/>
                      </a:endParaRPr>
                    </a:p>
                  </a:txBody>
                  <a:tcPr anchor="ctr">
                    <a:noFill/>
                  </a:tcPr>
                </a:tc>
                <a:tc>
                  <a:txBody>
                    <a:bodyPr/>
                    <a:lstStyle/>
                    <a:p>
                      <a:pPr algn="ctr" latinLnBrk="1"/>
                      <a:r>
                        <a:rPr lang="en-US" altLang="ko-KR" sz="1200" b="0" dirty="0">
                          <a:solidFill>
                            <a:schemeClr val="tx1"/>
                          </a:solidFill>
                        </a:rPr>
                        <a:t>8 m (≈ 0.13 · R)</a:t>
                      </a:r>
                      <a:endParaRPr lang="ko-KR" altLang="en-US" sz="1200" b="0" dirty="0">
                        <a:solidFill>
                          <a:schemeClr val="tx1"/>
                        </a:solidFill>
                        <a:latin typeface="+mn-lt"/>
                      </a:endParaRPr>
                    </a:p>
                  </a:txBody>
                  <a:tcPr anchor="ctr">
                    <a:noFill/>
                  </a:tcPr>
                </a:tc>
                <a:tc>
                  <a:txBody>
                    <a:bodyPr/>
                    <a:lstStyle/>
                    <a:p>
                      <a:pPr latinLnBrk="1"/>
                      <a:r>
                        <a:rPr lang="en-US" altLang="ko-KR" sz="1200" b="0" dirty="0">
                          <a:solidFill>
                            <a:schemeClr val="tx1"/>
                          </a:solidFill>
                        </a:rPr>
                        <a:t>Proportional to Blade Length (R₈₀/R₆₁.₅ = 1.30)</a:t>
                      </a:r>
                      <a:endParaRPr lang="ko-KR" altLang="en-US" sz="1200" b="0" dirty="0">
                        <a:solidFill>
                          <a:schemeClr val="tx1"/>
                        </a:solidFill>
                        <a:latin typeface="+mn-lt"/>
                      </a:endParaRPr>
                    </a:p>
                  </a:txBody>
                  <a:tcPr anchor="ctr">
                    <a:noFill/>
                  </a:tcPr>
                </a:tc>
                <a:tc>
                  <a:txBody>
                    <a:bodyPr/>
                    <a:lstStyle/>
                    <a:p>
                      <a:pPr algn="ctr" latinLnBrk="1"/>
                      <a:r>
                        <a:rPr lang="en-US" altLang="ko-KR" sz="1200" b="1" dirty="0">
                          <a:solidFill>
                            <a:srgbClr val="FF0000"/>
                          </a:solidFill>
                        </a:rPr>
                        <a:t>≈ 10 m (0.125 · R)</a:t>
                      </a:r>
                      <a:endParaRPr lang="ko-KR" altLang="en-US" sz="1200" b="1" dirty="0">
                        <a:solidFill>
                          <a:srgbClr val="FF0000"/>
                        </a:solidFill>
                        <a:latin typeface="+mn-lt"/>
                      </a:endParaRPr>
                    </a:p>
                  </a:txBody>
                  <a:tcPr anchor="ctr">
                    <a:noFill/>
                  </a:tcPr>
                </a:tc>
                <a:tc>
                  <a:txBody>
                    <a:bodyPr/>
                    <a:lstStyle/>
                    <a:p>
                      <a:pPr algn="l" latinLnBrk="1"/>
                      <a:r>
                        <a:rPr lang="en-US" altLang="ko-KR" sz="1200" b="0" dirty="0">
                          <a:solidFill>
                            <a:schemeClr val="tx1"/>
                          </a:solidFill>
                        </a:rPr>
                        <a:t>Structural limit for stiffness design</a:t>
                      </a:r>
                      <a:endParaRPr lang="ko-KR" altLang="en-US" sz="1200" b="0" dirty="0">
                        <a:solidFill>
                          <a:schemeClr val="tx1"/>
                        </a:solidFill>
                        <a:latin typeface="+mn-lt"/>
                      </a:endParaRPr>
                    </a:p>
                  </a:txBody>
                  <a:tcPr anchor="ctr">
                    <a:noFill/>
                  </a:tcPr>
                </a:tc>
                <a:extLst>
                  <a:ext uri="{0D108BD9-81ED-4DB2-BD59-A6C34878D82A}">
                    <a16:rowId xmlns:a16="http://schemas.microsoft.com/office/drawing/2014/main" val="1391363971"/>
                  </a:ext>
                </a:extLst>
              </a:tr>
              <a:tr h="583843">
                <a:tc>
                  <a:txBody>
                    <a:bodyPr/>
                    <a:lstStyle/>
                    <a:p>
                      <a:pPr algn="ctr" latinLnBrk="1"/>
                      <a:r>
                        <a:rPr lang="en-US" altLang="ko-KR" sz="1200" b="0" dirty="0">
                          <a:solidFill>
                            <a:schemeClr val="tx1"/>
                          </a:solidFill>
                          <a:latin typeface="+mn-lt"/>
                        </a:rPr>
                        <a:t>2.</a:t>
                      </a:r>
                      <a:endParaRPr lang="ko-KR" altLang="en-US" sz="1200" b="0" dirty="0">
                        <a:solidFill>
                          <a:schemeClr val="tx1"/>
                        </a:solidFill>
                        <a:latin typeface="+mn-lt"/>
                      </a:endParaRPr>
                    </a:p>
                  </a:txBody>
                  <a:tcPr anchor="ctr">
                    <a:noFill/>
                  </a:tcPr>
                </a:tc>
                <a:tc>
                  <a:txBody>
                    <a:bodyPr/>
                    <a:lstStyle/>
                    <a:p>
                      <a:pPr algn="ctr" latinLnBrk="1"/>
                      <a:r>
                        <a:rPr lang="en-US" altLang="ko-KR" sz="1200" dirty="0">
                          <a:solidFill>
                            <a:schemeClr val="tx1"/>
                          </a:solidFill>
                        </a:rPr>
                        <a:t>First Aerodynamic Profile Location (r/R)</a:t>
                      </a:r>
                      <a:endParaRPr lang="ko-KR" altLang="en-US" sz="1200" b="0" dirty="0">
                        <a:solidFill>
                          <a:schemeClr val="tx1"/>
                        </a:solidFill>
                        <a:latin typeface="+mn-lt"/>
                      </a:endParaRPr>
                    </a:p>
                  </a:txBody>
                  <a:tcPr anchor="ctr">
                    <a:noFill/>
                  </a:tcPr>
                </a:tc>
                <a:tc>
                  <a:txBody>
                    <a:bodyPr/>
                    <a:lstStyle/>
                    <a:p>
                      <a:pPr algn="ctr" latinLnBrk="1"/>
                      <a:r>
                        <a:rPr lang="en-US" altLang="ko-KR" sz="1200" dirty="0">
                          <a:solidFill>
                            <a:schemeClr val="tx1"/>
                          </a:solidFill>
                        </a:rPr>
                        <a:t>0.08 – 0.10</a:t>
                      </a:r>
                      <a:endParaRPr lang="ko-KR" altLang="en-US" sz="1200" b="0" dirty="0">
                        <a:solidFill>
                          <a:schemeClr val="tx1"/>
                        </a:solidFill>
                        <a:latin typeface="+mn-lt"/>
                      </a:endParaRPr>
                    </a:p>
                  </a:txBody>
                  <a:tcPr anchor="ctr">
                    <a:noFill/>
                  </a:tcPr>
                </a:tc>
                <a:tc>
                  <a:txBody>
                    <a:bodyPr/>
                    <a:lstStyle/>
                    <a:p>
                      <a:pPr latinLnBrk="1"/>
                      <a:r>
                        <a:rPr lang="en-US" altLang="ko-KR" sz="1200" dirty="0">
                          <a:solidFill>
                            <a:schemeClr val="tx1"/>
                          </a:solidFill>
                        </a:rPr>
                        <a:t>Non-dimensional (no scaling)</a:t>
                      </a:r>
                      <a:endParaRPr lang="ko-KR" altLang="en-US" sz="1200" b="0" dirty="0">
                        <a:solidFill>
                          <a:schemeClr val="tx1"/>
                        </a:solidFill>
                        <a:latin typeface="+mn-lt"/>
                      </a:endParaRPr>
                    </a:p>
                  </a:txBody>
                  <a:tcPr anchor="c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solidFill>
                        </a:rPr>
                        <a:t>0.10 </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solidFill>
                        </a:rPr>
                        <a:t>(allowable 0.08 – 0.12)</a:t>
                      </a:r>
                      <a:endParaRPr lang="ko-KR" altLang="en-US" sz="1200" b="0" dirty="0">
                        <a:solidFill>
                          <a:schemeClr val="tx1"/>
                        </a:solidFill>
                        <a:latin typeface="+mn-lt"/>
                      </a:endParaRPr>
                    </a:p>
                  </a:txBody>
                  <a:tcPr anchor="ctr">
                    <a:noFill/>
                  </a:tcPr>
                </a:tc>
                <a:tc>
                  <a:txBody>
                    <a:bodyPr/>
                    <a:lstStyle/>
                    <a:p>
                      <a:pPr algn="l" latinLnBrk="1"/>
                      <a:r>
                        <a:rPr lang="en-US" altLang="ko-KR" sz="1200" dirty="0"/>
                        <a:t>0 – 0.10 R = structural root (Non-dimensional </a:t>
                      </a:r>
                      <a:r>
                        <a:rPr lang="en-US" altLang="ko-KR" sz="1200" b="0" dirty="0"/>
                        <a:t>ratio</a:t>
                      </a:r>
                      <a:r>
                        <a:rPr lang="en-US" altLang="ko-KR" sz="1200" dirty="0"/>
                        <a:t>,)</a:t>
                      </a:r>
                      <a:endParaRPr lang="ko-KR" altLang="en-US" sz="1200" b="0" dirty="0">
                        <a:solidFill>
                          <a:schemeClr val="tx1"/>
                        </a:solidFill>
                        <a:latin typeface="+mn-lt"/>
                      </a:endParaRPr>
                    </a:p>
                  </a:txBody>
                  <a:tcPr anchor="ctr">
                    <a:noFill/>
                  </a:tcPr>
                </a:tc>
                <a:extLst>
                  <a:ext uri="{0D108BD9-81ED-4DB2-BD59-A6C34878D82A}">
                    <a16:rowId xmlns:a16="http://schemas.microsoft.com/office/drawing/2014/main" val="3415458928"/>
                  </a:ext>
                </a:extLst>
              </a:tr>
              <a:tr h="555663">
                <a:tc>
                  <a:txBody>
                    <a:bodyPr/>
                    <a:lstStyle/>
                    <a:p>
                      <a:pPr algn="ctr" latinLnBrk="1"/>
                      <a:r>
                        <a:rPr lang="en-US" altLang="ko-KR" sz="1200" b="0" dirty="0">
                          <a:solidFill>
                            <a:schemeClr val="tx1"/>
                          </a:solidFill>
                          <a:latin typeface="+mn-lt"/>
                        </a:rPr>
                        <a:t>3.</a:t>
                      </a:r>
                      <a:endParaRPr lang="ko-KR" altLang="en-US" sz="1200" b="0" dirty="0">
                        <a:solidFill>
                          <a:schemeClr val="tx1"/>
                        </a:solidFill>
                        <a:latin typeface="+mn-lt"/>
                      </a:endParaRPr>
                    </a:p>
                  </a:txBody>
                  <a:tcPr anchor="ctr">
                    <a:noFill/>
                  </a:tcPr>
                </a:tc>
                <a:tc>
                  <a:txBody>
                    <a:bodyPr/>
                    <a:lstStyle/>
                    <a:p>
                      <a:pPr algn="ctr">
                        <a:buNone/>
                      </a:pPr>
                      <a:r>
                        <a:rPr lang="en-US" altLang="ko-KR" sz="1200" dirty="0">
                          <a:solidFill>
                            <a:schemeClr val="tx1"/>
                          </a:solidFill>
                        </a:rPr>
                        <a:t>Maximum Chord (C(max))</a:t>
                      </a:r>
                      <a:endParaRPr lang="ko-KR" altLang="en-US" sz="1200" dirty="0">
                        <a:solidFill>
                          <a:schemeClr val="tx1"/>
                        </a:solidFill>
                      </a:endParaRPr>
                    </a:p>
                  </a:txBody>
                  <a:tcPr anchor="ctr">
                    <a:noFill/>
                  </a:tcPr>
                </a:tc>
                <a:tc>
                  <a:txBody>
                    <a:bodyPr/>
                    <a:lstStyle/>
                    <a:p>
                      <a:pPr algn="ctr" latinLnBrk="1"/>
                      <a:r>
                        <a:rPr lang="en-US" altLang="ko-KR" sz="1200" dirty="0">
                          <a:solidFill>
                            <a:schemeClr val="tx1"/>
                          </a:solidFill>
                        </a:rPr>
                        <a:t>4.65 m</a:t>
                      </a:r>
                      <a:endParaRPr lang="ko-KR" altLang="en-US" sz="1200" b="0" dirty="0">
                        <a:solidFill>
                          <a:schemeClr val="tx1"/>
                        </a:solidFill>
                        <a:latin typeface="+mn-lt"/>
                      </a:endParaRPr>
                    </a:p>
                  </a:txBody>
                  <a:tcPr anchor="ctr">
                    <a:noFill/>
                  </a:tcPr>
                </a:tc>
                <a:tc>
                  <a:txBody>
                    <a:bodyPr/>
                    <a:lstStyle/>
                    <a:p>
                      <a:pPr>
                        <a:buNone/>
                      </a:pPr>
                      <a:r>
                        <a:rPr lang="en-US" altLang="ko-KR" sz="1200" dirty="0">
                          <a:solidFill>
                            <a:schemeClr val="tx1"/>
                          </a:solidFill>
                        </a:rPr>
                        <a:t>Manufacturing / transport limited; not strictly ∝ R</a:t>
                      </a:r>
                      <a:endParaRPr lang="ko-KR" altLang="en-US" sz="1200" b="0" dirty="0">
                        <a:solidFill>
                          <a:schemeClr val="tx1"/>
                        </a:solidFill>
                      </a:endParaRPr>
                    </a:p>
                  </a:txBody>
                  <a:tcPr anchor="ctr">
                    <a:noFill/>
                  </a:tcPr>
                </a:tc>
                <a:tc>
                  <a:txBody>
                    <a:bodyPr/>
                    <a:lstStyle/>
                    <a:p>
                      <a:pPr algn="ctr" latinLnBrk="1"/>
                      <a:r>
                        <a:rPr lang="en-US" altLang="ko-KR" sz="1200" b="1" dirty="0">
                          <a:solidFill>
                            <a:srgbClr val="FF0000"/>
                          </a:solidFill>
                        </a:rPr>
                        <a:t>≤ 5.0 m </a:t>
                      </a:r>
                    </a:p>
                    <a:p>
                      <a:pPr algn="ctr" latinLnBrk="1"/>
                      <a:r>
                        <a:rPr lang="en-US" altLang="ko-KR" sz="1200" b="1" dirty="0">
                          <a:solidFill>
                            <a:srgbClr val="FF0000"/>
                          </a:solidFill>
                        </a:rPr>
                        <a:t>(recommended 4.9–5.0 m)</a:t>
                      </a:r>
                      <a:endParaRPr lang="ko-KR" altLang="en-US" sz="1200" b="1" dirty="0">
                        <a:solidFill>
                          <a:srgbClr val="FF0000"/>
                        </a:solidFill>
                        <a:latin typeface="+mn-lt"/>
                      </a:endParaRPr>
                    </a:p>
                  </a:txBody>
                  <a:tcPr anchor="ctr">
                    <a:noFill/>
                  </a:tcPr>
                </a:tc>
                <a:tc>
                  <a:txBody>
                    <a:bodyPr/>
                    <a:lstStyle/>
                    <a:p>
                      <a:pPr algn="l" latinLnBrk="1"/>
                      <a:r>
                        <a:rPr lang="en-US" altLang="ko-KR" sz="1200" dirty="0"/>
                        <a:t>5 m is practical for mold and road transport width limits.</a:t>
                      </a:r>
                      <a:endParaRPr lang="ko-KR" altLang="en-US" sz="1200" b="0" dirty="0">
                        <a:solidFill>
                          <a:schemeClr val="tx1"/>
                        </a:solidFill>
                        <a:latin typeface="+mn-lt"/>
                      </a:endParaRPr>
                    </a:p>
                  </a:txBody>
                  <a:tcPr anchor="ctr">
                    <a:noFill/>
                  </a:tcPr>
                </a:tc>
                <a:extLst>
                  <a:ext uri="{0D108BD9-81ED-4DB2-BD59-A6C34878D82A}">
                    <a16:rowId xmlns:a16="http://schemas.microsoft.com/office/drawing/2014/main" val="2991489927"/>
                  </a:ext>
                </a:extLst>
              </a:tr>
              <a:tr h="555663">
                <a:tc>
                  <a:txBody>
                    <a:bodyPr/>
                    <a:lstStyle/>
                    <a:p>
                      <a:pPr algn="ctr" latinLnBrk="1"/>
                      <a:r>
                        <a:rPr lang="en-US" altLang="ko-KR" sz="1200" b="0" dirty="0">
                          <a:solidFill>
                            <a:schemeClr val="tx1"/>
                          </a:solidFill>
                          <a:latin typeface="+mn-lt"/>
                        </a:rPr>
                        <a:t>4.</a:t>
                      </a:r>
                      <a:endParaRPr lang="ko-KR" altLang="en-US" sz="1200" b="0" dirty="0">
                        <a:solidFill>
                          <a:schemeClr val="tx1"/>
                        </a:solidFill>
                        <a:latin typeface="+mn-lt"/>
                      </a:endParaRPr>
                    </a:p>
                  </a:txBody>
                  <a:tcPr anchor="ctr">
                    <a:noFill/>
                  </a:tcPr>
                </a:tc>
                <a:tc>
                  <a:txBody>
                    <a:bodyPr/>
                    <a:lstStyle/>
                    <a:p>
                      <a:pPr algn="ctr" latinLnBrk="1"/>
                      <a:r>
                        <a:rPr lang="en-US" altLang="ko-KR" sz="1200" dirty="0">
                          <a:solidFill>
                            <a:schemeClr val="tx1"/>
                          </a:solidFill>
                        </a:rPr>
                        <a:t>Maximum Twist Angle (θ(max))</a:t>
                      </a:r>
                      <a:endParaRPr lang="ko-KR" altLang="en-US" sz="1200" b="0" dirty="0">
                        <a:solidFill>
                          <a:schemeClr val="tx1"/>
                        </a:solidFill>
                        <a:latin typeface="+mn-lt"/>
                      </a:endParaRPr>
                    </a:p>
                  </a:txBody>
                  <a:tcPr anchor="ctr">
                    <a:noFill/>
                  </a:tcPr>
                </a:tc>
                <a:tc>
                  <a:txBody>
                    <a:bodyPr/>
                    <a:lstStyle/>
                    <a:p>
                      <a:pPr algn="ctr" latinLnBrk="1"/>
                      <a:r>
                        <a:rPr lang="en-US" altLang="ko-KR" sz="1200" dirty="0">
                          <a:solidFill>
                            <a:schemeClr val="tx1"/>
                          </a:solidFill>
                        </a:rPr>
                        <a:t>~14.5°</a:t>
                      </a:r>
                      <a:endParaRPr lang="ko-KR" altLang="en-US" sz="1200" b="0" dirty="0">
                        <a:solidFill>
                          <a:schemeClr val="tx1"/>
                        </a:solidFill>
                        <a:latin typeface="+mn-lt"/>
                      </a:endParaRPr>
                    </a:p>
                  </a:txBody>
                  <a:tcPr anchor="ctr">
                    <a:noFill/>
                  </a:tcPr>
                </a:tc>
                <a:tc>
                  <a:txBody>
                    <a:bodyPr/>
                    <a:lstStyle/>
                    <a:p>
                      <a:pPr latinLnBrk="1"/>
                      <a:r>
                        <a:rPr lang="en-US" altLang="ko-KR" sz="1200" dirty="0">
                          <a:solidFill>
                            <a:schemeClr val="tx1"/>
                          </a:solidFill>
                        </a:rPr>
                        <a:t>Manufacturing limit (mold and laminate lay-up complexity)</a:t>
                      </a:r>
                      <a:endParaRPr lang="ko-KR" altLang="en-US" sz="1200" b="0" dirty="0">
                        <a:solidFill>
                          <a:schemeClr val="tx1"/>
                        </a:solidFill>
                        <a:latin typeface="+mn-lt"/>
                      </a:endParaRPr>
                    </a:p>
                  </a:txBody>
                  <a:tcPr anchor="ctr">
                    <a:noFill/>
                  </a:tcPr>
                </a:tc>
                <a:tc>
                  <a:txBody>
                    <a:bodyPr/>
                    <a:lstStyle/>
                    <a:p>
                      <a:pPr algn="ctr" latinLnBrk="1"/>
                      <a:r>
                        <a:rPr lang="en-US" altLang="ko-KR" sz="1200" b="1" dirty="0">
                          <a:solidFill>
                            <a:srgbClr val="FF0000"/>
                          </a:solidFill>
                        </a:rPr>
                        <a:t>≤ 18° </a:t>
                      </a:r>
                    </a:p>
                    <a:p>
                      <a:pPr algn="ctr" latinLnBrk="1"/>
                      <a:r>
                        <a:rPr lang="en-US" altLang="ko-KR" sz="1200" b="1" dirty="0">
                          <a:solidFill>
                            <a:srgbClr val="FF0000"/>
                          </a:solidFill>
                        </a:rPr>
                        <a:t>(recommended 16–18°)</a:t>
                      </a:r>
                      <a:endParaRPr lang="ko-KR" altLang="en-US" sz="1200" b="1" dirty="0">
                        <a:solidFill>
                          <a:srgbClr val="FF0000"/>
                        </a:solidFill>
                        <a:latin typeface="+mn-lt"/>
                      </a:endParaRPr>
                    </a:p>
                  </a:txBody>
                  <a:tcPr anchor="ctr">
                    <a:noFill/>
                  </a:tcPr>
                </a:tc>
                <a:tc>
                  <a:txBody>
                    <a:bodyPr/>
                    <a:lstStyle/>
                    <a:p>
                      <a:pPr algn="l" latinLnBrk="1"/>
                      <a:r>
                        <a:rPr lang="en-US" altLang="ko-KR" sz="1200" dirty="0"/>
                        <a:t>Twist &gt; 20° causes tooling issues; limit gradient ≈ ≤ 2° per 5 % span.</a:t>
                      </a:r>
                      <a:endParaRPr lang="ko-KR" altLang="en-US" sz="1200" b="0" dirty="0">
                        <a:solidFill>
                          <a:schemeClr val="tx1"/>
                        </a:solidFill>
                        <a:latin typeface="+mn-lt"/>
                      </a:endParaRPr>
                    </a:p>
                  </a:txBody>
                  <a:tcPr anchor="ctr">
                    <a:noFill/>
                  </a:tcPr>
                </a:tc>
                <a:extLst>
                  <a:ext uri="{0D108BD9-81ED-4DB2-BD59-A6C34878D82A}">
                    <a16:rowId xmlns:a16="http://schemas.microsoft.com/office/drawing/2014/main" val="2357889414"/>
                  </a:ext>
                </a:extLst>
              </a:tr>
              <a:tr h="396902">
                <a:tc>
                  <a:txBody>
                    <a:bodyPr/>
                    <a:lstStyle/>
                    <a:p>
                      <a:pPr algn="ctr" latinLnBrk="1"/>
                      <a:r>
                        <a:rPr lang="en-US" altLang="ko-KR" sz="1200" b="0" dirty="0">
                          <a:solidFill>
                            <a:schemeClr val="tx1"/>
                          </a:solidFill>
                          <a:latin typeface="+mn-lt"/>
                        </a:rPr>
                        <a:t>5.</a:t>
                      </a:r>
                      <a:endParaRPr lang="ko-KR" altLang="en-US" sz="1200" b="0" dirty="0">
                        <a:solidFill>
                          <a:schemeClr val="tx1"/>
                        </a:solidFill>
                        <a:latin typeface="+mn-lt"/>
                      </a:endParaRPr>
                    </a:p>
                  </a:txBody>
                  <a:tcPr anchor="ctr">
                    <a:noFill/>
                  </a:tcPr>
                </a:tc>
                <a:tc>
                  <a:txBody>
                    <a:bodyPr/>
                    <a:lstStyle/>
                    <a:p>
                      <a:pPr algn="ctr" latinLnBrk="1"/>
                      <a:r>
                        <a:rPr lang="en-US" altLang="ko-KR" sz="1200" b="0" dirty="0">
                          <a:solidFill>
                            <a:schemeClr val="tx1"/>
                          </a:solidFill>
                          <a:latin typeface="+mn-lt"/>
                        </a:rPr>
                        <a:t>Blade Mass (per Blade)</a:t>
                      </a:r>
                      <a:endParaRPr lang="ko-KR" altLang="en-US" sz="1200" b="0" dirty="0">
                        <a:solidFill>
                          <a:schemeClr val="tx1"/>
                        </a:solidFill>
                        <a:latin typeface="+mn-lt"/>
                      </a:endParaRPr>
                    </a:p>
                  </a:txBody>
                  <a:tcPr anchor="ctr">
                    <a:noFill/>
                  </a:tcPr>
                </a:tc>
                <a:tc>
                  <a:txBody>
                    <a:bodyPr/>
                    <a:lstStyle/>
                    <a:p>
                      <a:pPr algn="ctr" latinLnBrk="1"/>
                      <a:r>
                        <a:rPr lang="en-US" altLang="ko-KR" sz="1200" b="0" dirty="0">
                          <a:solidFill>
                            <a:schemeClr val="tx1"/>
                          </a:solidFill>
                        </a:rPr>
                        <a:t>≈ 18 t @ 61.5 m</a:t>
                      </a:r>
                      <a:endParaRPr lang="ko-KR" altLang="en-US" sz="1200" b="0" dirty="0">
                        <a:solidFill>
                          <a:schemeClr val="tx1"/>
                        </a:solidFill>
                        <a:latin typeface="+mn-lt"/>
                      </a:endParaRPr>
                    </a:p>
                  </a:txBody>
                  <a:tcPr anchor="ctr">
                    <a:noFill/>
                  </a:tcPr>
                </a:tc>
                <a:tc>
                  <a:txBody>
                    <a:bodyPr/>
                    <a:lstStyle/>
                    <a:p>
                      <a:pPr latinLnBrk="1"/>
                      <a:r>
                        <a:rPr lang="en-US" altLang="ko-KR" sz="1200" b="0" dirty="0">
                          <a:solidFill>
                            <a:schemeClr val="tx1"/>
                          </a:solidFill>
                        </a:rPr>
                        <a:t>Mass ∝ (R₈₀/R₆₁.₅)³ = (1.30)³ ≈ 2.2 × m₆₁.₅</a:t>
                      </a:r>
                      <a:endParaRPr lang="ko-KR" altLang="en-US" sz="1200" b="0" dirty="0">
                        <a:solidFill>
                          <a:schemeClr val="tx1"/>
                        </a:solidFill>
                        <a:latin typeface="+mn-lt"/>
                      </a:endParaRPr>
                    </a:p>
                  </a:txBody>
                  <a:tcPr anchor="ctr">
                    <a:noFill/>
                  </a:tcPr>
                </a:tc>
                <a:tc>
                  <a:txBody>
                    <a:bodyPr/>
                    <a:lstStyle/>
                    <a:p>
                      <a:pPr algn="ctr" latinLnBrk="1"/>
                      <a:r>
                        <a:rPr lang="en-US" altLang="ko-KR" sz="1200" b="1" dirty="0">
                          <a:solidFill>
                            <a:srgbClr val="FF0000"/>
                          </a:solidFill>
                        </a:rPr>
                        <a:t>≈ 35 – 40 t</a:t>
                      </a:r>
                      <a:endParaRPr lang="ko-KR" altLang="en-US" sz="1200" b="1" dirty="0">
                        <a:solidFill>
                          <a:srgbClr val="FF0000"/>
                        </a:solidFill>
                        <a:latin typeface="+mn-lt"/>
                      </a:endParaRPr>
                    </a:p>
                  </a:txBody>
                  <a:tcPr anchor="ctr">
                    <a:noFill/>
                  </a:tcPr>
                </a:tc>
                <a:tc>
                  <a:txBody>
                    <a:bodyPr/>
                    <a:lstStyle/>
                    <a:p>
                      <a:pPr algn="l" latinLnBrk="1"/>
                      <a:r>
                        <a:rPr lang="en-US" altLang="ko-KR" sz="1200" b="0" dirty="0">
                          <a:solidFill>
                            <a:schemeClr val="tx1"/>
                          </a:solidFill>
                        </a:rPr>
                        <a:t>Weight scaling estimate</a:t>
                      </a:r>
                      <a:endParaRPr lang="ko-KR" altLang="en-US" sz="1200" b="0" dirty="0">
                        <a:solidFill>
                          <a:schemeClr val="tx1"/>
                        </a:solidFill>
                        <a:latin typeface="+mn-lt"/>
                      </a:endParaRPr>
                    </a:p>
                  </a:txBody>
                  <a:tcPr anchor="ctr">
                    <a:noFill/>
                  </a:tcPr>
                </a:tc>
                <a:extLst>
                  <a:ext uri="{0D108BD9-81ED-4DB2-BD59-A6C34878D82A}">
                    <a16:rowId xmlns:a16="http://schemas.microsoft.com/office/drawing/2014/main" val="431933458"/>
                  </a:ext>
                </a:extLst>
              </a:tr>
              <a:tr h="396902">
                <a:tc>
                  <a:txBody>
                    <a:bodyPr/>
                    <a:lstStyle/>
                    <a:p>
                      <a:pPr algn="ctr" latinLnBrk="1"/>
                      <a:r>
                        <a:rPr lang="en-US" altLang="ko-KR" sz="1200" b="0" dirty="0">
                          <a:solidFill>
                            <a:schemeClr val="tx1"/>
                          </a:solidFill>
                          <a:latin typeface="+mn-lt"/>
                        </a:rPr>
                        <a:t>6.</a:t>
                      </a:r>
                      <a:endParaRPr lang="ko-KR" altLang="en-US" sz="1200" b="0" dirty="0">
                        <a:solidFill>
                          <a:schemeClr val="tx1"/>
                        </a:solidFill>
                        <a:latin typeface="+mn-lt"/>
                      </a:endParaRPr>
                    </a:p>
                  </a:txBody>
                  <a:tcPr anchor="ctr">
                    <a:noFill/>
                  </a:tcPr>
                </a:tc>
                <a:tc>
                  <a:txBody>
                    <a:bodyPr/>
                    <a:lstStyle/>
                    <a:p>
                      <a:pPr algn="ctr" latinLnBrk="1"/>
                      <a:r>
                        <a:rPr lang="en-US" altLang="ko-KR" sz="1200" b="0" dirty="0">
                          <a:solidFill>
                            <a:schemeClr val="tx1"/>
                          </a:solidFill>
                          <a:latin typeface="+mn-lt"/>
                        </a:rPr>
                        <a:t>Tip Clearance Guide</a:t>
                      </a:r>
                      <a:endParaRPr lang="ko-KR" altLang="en-US" sz="1200" b="0" dirty="0">
                        <a:solidFill>
                          <a:schemeClr val="tx1"/>
                        </a:solidFill>
                        <a:latin typeface="+mn-lt"/>
                      </a:endParaRPr>
                    </a:p>
                  </a:txBody>
                  <a:tcPr anchor="ctr">
                    <a:noFill/>
                  </a:tcPr>
                </a:tc>
                <a:tc>
                  <a:txBody>
                    <a:bodyPr/>
                    <a:lstStyle/>
                    <a:p>
                      <a:pPr algn="ctr" latinLnBrk="1"/>
                      <a:r>
                        <a:rPr lang="en-US" altLang="ko-KR" sz="1200" b="0" dirty="0">
                          <a:solidFill>
                            <a:schemeClr val="tx1"/>
                          </a:solidFill>
                        </a:rPr>
                        <a:t>≈ 4 m</a:t>
                      </a:r>
                      <a:endParaRPr lang="ko-KR" altLang="en-US" sz="1200" b="0" dirty="0">
                        <a:solidFill>
                          <a:schemeClr val="tx1"/>
                        </a:solidFill>
                        <a:latin typeface="+mn-lt"/>
                      </a:endParaRPr>
                    </a:p>
                  </a:txBody>
                  <a:tcPr anchor="ctr">
                    <a:noFill/>
                  </a:tcPr>
                </a:tc>
                <a:tc>
                  <a:txBody>
                    <a:bodyPr/>
                    <a:lstStyle/>
                    <a:p>
                      <a:pPr latinLnBrk="1"/>
                      <a:r>
                        <a:rPr lang="en-US" altLang="ko-KR" sz="1200" b="0" dirty="0">
                          <a:solidFill>
                            <a:schemeClr val="tx1"/>
                          </a:solidFill>
                        </a:rPr>
                        <a:t>Scaled by R ratio (×1.3)</a:t>
                      </a:r>
                      <a:endParaRPr lang="ko-KR" altLang="en-US" sz="1200" b="0" dirty="0">
                        <a:solidFill>
                          <a:schemeClr val="tx1"/>
                        </a:solidFill>
                        <a:latin typeface="+mn-lt"/>
                      </a:endParaRPr>
                    </a:p>
                  </a:txBody>
                  <a:tcPr anchor="ctr">
                    <a:noFill/>
                  </a:tcPr>
                </a:tc>
                <a:tc>
                  <a:txBody>
                    <a:bodyPr/>
                    <a:lstStyle/>
                    <a:p>
                      <a:pPr algn="ctr" latinLnBrk="1"/>
                      <a:r>
                        <a:rPr lang="en-US" altLang="ko-KR" sz="1200" b="1" dirty="0">
                          <a:solidFill>
                            <a:srgbClr val="FF0000"/>
                          </a:solidFill>
                        </a:rPr>
                        <a:t>≥ 5 m</a:t>
                      </a:r>
                      <a:endParaRPr lang="ko-KR" altLang="en-US" sz="1200" b="1" dirty="0">
                        <a:solidFill>
                          <a:srgbClr val="FF0000"/>
                        </a:solidFill>
                        <a:latin typeface="+mn-lt"/>
                      </a:endParaRPr>
                    </a:p>
                  </a:txBody>
                  <a:tcPr anchor="ctr">
                    <a:noFill/>
                  </a:tcPr>
                </a:tc>
                <a:tc>
                  <a:txBody>
                    <a:bodyPr/>
                    <a:lstStyle/>
                    <a:p>
                      <a:pPr algn="l" latinLnBrk="1"/>
                      <a:r>
                        <a:rPr lang="en-US" altLang="ko-KR" sz="1200" b="0" dirty="0">
                          <a:solidFill>
                            <a:schemeClr val="tx1"/>
                          </a:solidFill>
                        </a:rPr>
                        <a:t>To avoid tower strike under load</a:t>
                      </a:r>
                      <a:endParaRPr lang="ko-KR" altLang="en-US" sz="1200" b="0" dirty="0">
                        <a:solidFill>
                          <a:schemeClr val="tx1"/>
                        </a:solidFill>
                        <a:latin typeface="+mn-lt"/>
                      </a:endParaRPr>
                    </a:p>
                  </a:txBody>
                  <a:tcPr anchor="ctr">
                    <a:noFill/>
                  </a:tcPr>
                </a:tc>
                <a:extLst>
                  <a:ext uri="{0D108BD9-81ED-4DB2-BD59-A6C34878D82A}">
                    <a16:rowId xmlns:a16="http://schemas.microsoft.com/office/drawing/2014/main" val="1455888396"/>
                  </a:ext>
                </a:extLst>
              </a:tr>
              <a:tr h="396902">
                <a:tc>
                  <a:txBody>
                    <a:bodyPr/>
                    <a:lstStyle/>
                    <a:p>
                      <a:pPr algn="ctr" latinLnBrk="1"/>
                      <a:r>
                        <a:rPr lang="en-US" altLang="ko-KR" sz="1200" b="0" dirty="0">
                          <a:solidFill>
                            <a:schemeClr val="tx1"/>
                          </a:solidFill>
                          <a:latin typeface="+mn-lt"/>
                        </a:rPr>
                        <a:t>7.</a:t>
                      </a:r>
                      <a:endParaRPr lang="ko-KR" altLang="en-US" sz="1200" b="0" dirty="0">
                        <a:solidFill>
                          <a:schemeClr val="tx1"/>
                        </a:solidFill>
                        <a:latin typeface="+mn-lt"/>
                      </a:endParaRPr>
                    </a:p>
                  </a:txBody>
                  <a:tcPr anchor="ctr">
                    <a:noFill/>
                  </a:tcPr>
                </a:tc>
                <a:tc>
                  <a:txBody>
                    <a:bodyPr/>
                    <a:lstStyle/>
                    <a:p>
                      <a:pPr algn="ctr">
                        <a:buNone/>
                      </a:pPr>
                      <a:r>
                        <a:rPr lang="en-US" altLang="ko-KR" sz="1200" b="0" dirty="0">
                          <a:solidFill>
                            <a:schemeClr val="tx1"/>
                          </a:solidFill>
                          <a:latin typeface="+mn-lt"/>
                        </a:rPr>
                        <a:t>Manufacturing Guide for Spar Cap Thickness</a:t>
                      </a:r>
                      <a:endParaRPr lang="ko-KR" altLang="en-US" sz="1200" b="0" dirty="0">
                        <a:solidFill>
                          <a:schemeClr val="tx1"/>
                        </a:solidFill>
                        <a:latin typeface="+mn-lt"/>
                      </a:endParaRPr>
                    </a:p>
                  </a:txBody>
                  <a:tcPr anchor="ctr">
                    <a:noFill/>
                  </a:tcPr>
                </a:tc>
                <a:tc>
                  <a:txBody>
                    <a:bodyPr/>
                    <a:lstStyle/>
                    <a:p>
                      <a:pPr algn="ctr" latinLnBrk="1"/>
                      <a:r>
                        <a:rPr lang="fr-FR" altLang="ko-KR" sz="1200" b="0" dirty="0">
                          <a:solidFill>
                            <a:schemeClr val="tx1"/>
                          </a:solidFill>
                        </a:rPr>
                        <a:t>t_tip ≥ 2 mm, t_root ≤ 60 mm</a:t>
                      </a:r>
                      <a:endParaRPr lang="ko-KR" altLang="en-US" sz="1200" b="0" dirty="0">
                        <a:solidFill>
                          <a:schemeClr val="tx1"/>
                        </a:solidFill>
                        <a:latin typeface="+mn-lt"/>
                      </a:endParaRPr>
                    </a:p>
                  </a:txBody>
                  <a:tcPr anchor="ctr">
                    <a:noFill/>
                  </a:tcPr>
                </a:tc>
                <a:tc>
                  <a:txBody>
                    <a:bodyPr/>
                    <a:lstStyle/>
                    <a:p>
                      <a:pPr latinLnBrk="1"/>
                      <a:r>
                        <a:rPr lang="en-US" altLang="ko-KR" sz="1200" b="0" dirty="0">
                          <a:solidFill>
                            <a:schemeClr val="tx1"/>
                          </a:solidFill>
                        </a:rPr>
                        <a:t>Scaled by R ratio (×1.3)</a:t>
                      </a:r>
                      <a:endParaRPr lang="ko-KR" altLang="en-US" sz="1200" b="0" dirty="0">
                        <a:solidFill>
                          <a:schemeClr val="tx1"/>
                        </a:solidFill>
                        <a:latin typeface="+mn-lt"/>
                      </a:endParaRPr>
                    </a:p>
                  </a:txBody>
                  <a:tcPr anchor="ctr">
                    <a:noFill/>
                  </a:tcPr>
                </a:tc>
                <a:tc>
                  <a:txBody>
                    <a:bodyPr/>
                    <a:lstStyle/>
                    <a:p>
                      <a:pPr algn="ctr" latinLnBrk="1"/>
                      <a:r>
                        <a:rPr lang="fr-FR" altLang="ko-KR" sz="1200" b="1" dirty="0">
                          <a:solidFill>
                            <a:srgbClr val="FF0000"/>
                          </a:solidFill>
                        </a:rPr>
                        <a:t>t_tip ≥ 3 mm, t_root ≤ 80 mm</a:t>
                      </a:r>
                      <a:endParaRPr lang="ko-KR" altLang="en-US" sz="1200" b="1" dirty="0">
                        <a:solidFill>
                          <a:srgbClr val="FF0000"/>
                        </a:solidFill>
                        <a:latin typeface="+mn-lt"/>
                      </a:endParaRPr>
                    </a:p>
                  </a:txBody>
                  <a:tcPr anchor="ctr">
                    <a:noFill/>
                  </a:tcPr>
                </a:tc>
                <a:tc>
                  <a:txBody>
                    <a:bodyPr/>
                    <a:lstStyle/>
                    <a:p>
                      <a:pPr algn="l" latinLnBrk="1"/>
                      <a:r>
                        <a:rPr lang="en-US" altLang="ko-KR" sz="1200" b="0" dirty="0">
                          <a:solidFill>
                            <a:schemeClr val="tx1"/>
                          </a:solidFill>
                        </a:rPr>
                        <a:t>Manufacturing envelope</a:t>
                      </a:r>
                      <a:endParaRPr lang="ko-KR" altLang="en-US" sz="1200" b="0" dirty="0">
                        <a:solidFill>
                          <a:schemeClr val="tx1"/>
                        </a:solidFill>
                        <a:latin typeface="+mn-lt"/>
                      </a:endParaRPr>
                    </a:p>
                  </a:txBody>
                  <a:tcPr anchor="ctr">
                    <a:noFill/>
                  </a:tcPr>
                </a:tc>
                <a:extLst>
                  <a:ext uri="{0D108BD9-81ED-4DB2-BD59-A6C34878D82A}">
                    <a16:rowId xmlns:a16="http://schemas.microsoft.com/office/drawing/2014/main" val="1876195286"/>
                  </a:ext>
                </a:extLst>
              </a:tr>
              <a:tr h="396902">
                <a:tc>
                  <a:txBody>
                    <a:bodyPr/>
                    <a:lstStyle/>
                    <a:p>
                      <a:pPr algn="ctr" latinLnBrk="1"/>
                      <a:r>
                        <a:rPr lang="en-US" altLang="ko-KR" sz="1200" b="0" dirty="0">
                          <a:solidFill>
                            <a:schemeClr val="tx1"/>
                          </a:solidFill>
                          <a:latin typeface="+mn-lt"/>
                        </a:rPr>
                        <a:t>8.</a:t>
                      </a:r>
                      <a:endParaRPr lang="ko-KR" altLang="en-US" sz="1200" b="0" dirty="0">
                        <a:solidFill>
                          <a:schemeClr val="tx1"/>
                        </a:solidFill>
                        <a:latin typeface="+mn-lt"/>
                      </a:endParaRPr>
                    </a:p>
                  </a:txBody>
                  <a:tcPr anchor="ctr">
                    <a:noFill/>
                  </a:tcPr>
                </a:tc>
                <a:tc>
                  <a:txBody>
                    <a:bodyPr/>
                    <a:lstStyle/>
                    <a:p>
                      <a:pPr algn="ctr">
                        <a:buNone/>
                      </a:pPr>
                      <a:r>
                        <a:rPr lang="en-US" altLang="ko-KR" sz="1200" b="0" dirty="0">
                          <a:solidFill>
                            <a:schemeClr val="tx1"/>
                          </a:solidFill>
                          <a:latin typeface="+mn-lt"/>
                        </a:rPr>
                        <a:t>Estimated Spar Cap (</a:t>
                      </a:r>
                      <a:r>
                        <a:rPr lang="en-US" altLang="ko-KR" sz="1200" b="0" dirty="0" err="1">
                          <a:solidFill>
                            <a:schemeClr val="tx1"/>
                          </a:solidFill>
                          <a:latin typeface="+mn-lt"/>
                        </a:rPr>
                        <a:t>h_cap</a:t>
                      </a:r>
                      <a:r>
                        <a:rPr lang="en-US" altLang="ko-KR" sz="1200" b="0" dirty="0">
                          <a:solidFill>
                            <a:schemeClr val="tx1"/>
                          </a:solidFill>
                          <a:latin typeface="+mn-lt"/>
                        </a:rPr>
                        <a:t>)</a:t>
                      </a:r>
                      <a:endParaRPr lang="ko-KR" altLang="en-US" sz="1200" b="0" dirty="0">
                        <a:solidFill>
                          <a:schemeClr val="tx1"/>
                        </a:solidFill>
                        <a:latin typeface="+mn-lt"/>
                      </a:endParaRPr>
                    </a:p>
                  </a:txBody>
                  <a:tcPr anchor="ctr">
                    <a:noFill/>
                  </a:tcPr>
                </a:tc>
                <a:tc>
                  <a:txBody>
                    <a:bodyPr/>
                    <a:lstStyle/>
                    <a:p>
                      <a:pPr algn="ctr" latinLnBrk="1"/>
                      <a:r>
                        <a:rPr lang="fr-FR" altLang="ko-KR" sz="1200" b="0" dirty="0">
                          <a:solidFill>
                            <a:schemeClr val="tx1"/>
                          </a:solidFill>
                        </a:rPr>
                        <a:t>h_cap ≈ 0.6 · (t/c) · chord</a:t>
                      </a:r>
                      <a:endParaRPr lang="ko-KR" altLang="en-US" sz="1200" b="0" dirty="0">
                        <a:solidFill>
                          <a:schemeClr val="tx1"/>
                        </a:solidFill>
                        <a:latin typeface="+mn-lt"/>
                      </a:endParaRPr>
                    </a:p>
                  </a:txBody>
                  <a:tcPr anchor="ctr">
                    <a:noFill/>
                  </a:tcPr>
                </a:tc>
                <a:tc>
                  <a:txBody>
                    <a:bodyPr/>
                    <a:lstStyle/>
                    <a:p>
                      <a:pPr latinLnBrk="1"/>
                      <a:r>
                        <a:rPr lang="en-US" altLang="ko-KR" sz="1200" b="0" dirty="0">
                          <a:solidFill>
                            <a:schemeClr val="tx1"/>
                          </a:solidFill>
                        </a:rPr>
                        <a:t>Empirical relation maintained</a:t>
                      </a:r>
                      <a:endParaRPr lang="ko-KR" altLang="en-US" sz="1200" b="0" dirty="0">
                        <a:solidFill>
                          <a:schemeClr val="tx1"/>
                        </a:solidFill>
                        <a:latin typeface="+mn-lt"/>
                      </a:endParaRPr>
                    </a:p>
                  </a:txBody>
                  <a:tcPr anchor="ctr">
                    <a:noFill/>
                  </a:tcPr>
                </a:tc>
                <a:tc>
                  <a:txBody>
                    <a:bodyPr/>
                    <a:lstStyle/>
                    <a:p>
                      <a:pPr algn="ctr" latinLnBrk="1"/>
                      <a:r>
                        <a:rPr lang="fr-FR" altLang="ko-KR" sz="1200" b="0" dirty="0"/>
                        <a:t>h_cap ≈ 0.6 · (t/c) · chord</a:t>
                      </a:r>
                      <a:endParaRPr lang="ko-KR" altLang="en-US" sz="1200" b="0" dirty="0">
                        <a:solidFill>
                          <a:schemeClr val="tx1"/>
                        </a:solidFill>
                        <a:latin typeface="+mn-lt"/>
                      </a:endParaRPr>
                    </a:p>
                  </a:txBody>
                  <a:tcPr anchor="ctr">
                    <a:noFill/>
                  </a:tcPr>
                </a:tc>
                <a:tc>
                  <a:txBody>
                    <a:bodyPr/>
                    <a:lstStyle/>
                    <a:p>
                      <a:pPr algn="l" latinLnBrk="1"/>
                      <a:r>
                        <a:rPr lang="en-US" altLang="ko-KR" sz="1200" b="0" dirty="0"/>
                        <a:t>To be confirmed after geometry fix</a:t>
                      </a:r>
                      <a:endParaRPr lang="ko-KR" altLang="en-US" sz="1200" b="0" dirty="0">
                        <a:solidFill>
                          <a:schemeClr val="tx1"/>
                        </a:solidFill>
                        <a:latin typeface="+mn-lt"/>
                      </a:endParaRPr>
                    </a:p>
                  </a:txBody>
                  <a:tcPr anchor="ctr">
                    <a:noFill/>
                  </a:tcPr>
                </a:tc>
                <a:extLst>
                  <a:ext uri="{0D108BD9-81ED-4DB2-BD59-A6C34878D82A}">
                    <a16:rowId xmlns:a16="http://schemas.microsoft.com/office/drawing/2014/main" val="1802669125"/>
                  </a:ext>
                </a:extLst>
              </a:tr>
            </a:tbl>
          </a:graphicData>
        </a:graphic>
      </p:graphicFrame>
      <p:sp>
        <p:nvSpPr>
          <p:cNvPr id="7" name="직사각형 6">
            <a:extLst>
              <a:ext uri="{FF2B5EF4-FFF2-40B4-BE49-F238E27FC236}">
                <a16:creationId xmlns:a16="http://schemas.microsoft.com/office/drawing/2014/main" id="{3B48E64B-5B02-5555-3C85-3E73511FA0E1}"/>
              </a:ext>
            </a:extLst>
          </p:cNvPr>
          <p:cNvSpPr/>
          <p:nvPr/>
        </p:nvSpPr>
        <p:spPr>
          <a:xfrm>
            <a:off x="838200" y="6059407"/>
            <a:ext cx="10498664" cy="492557"/>
          </a:xfrm>
          <a:prstGeom prst="rect">
            <a:avLst/>
          </a:prstGeom>
          <a:solidFill>
            <a:srgbClr val="D0D0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EC0D94C-99EA-A794-A277-B6BD1CA7435A}"/>
              </a:ext>
            </a:extLst>
          </p:cNvPr>
          <p:cNvSpPr txBox="1"/>
          <p:nvPr/>
        </p:nvSpPr>
        <p:spPr>
          <a:xfrm>
            <a:off x="829732" y="6040893"/>
            <a:ext cx="10498664" cy="523220"/>
          </a:xfrm>
          <a:prstGeom prst="rect">
            <a:avLst/>
          </a:prstGeom>
          <a:noFill/>
        </p:spPr>
        <p:txBody>
          <a:bodyPr wrap="square" rtlCol="0">
            <a:spAutoFit/>
          </a:bodyPr>
          <a:lstStyle/>
          <a:p>
            <a:r>
              <a:rPr lang="en-US" altLang="ko-KR" sz="1400" b="1" dirty="0">
                <a:solidFill>
                  <a:srgbClr val="0000FF"/>
                </a:solidFill>
              </a:rPr>
              <a:t>※ All scaled values are based on geometric similarity: </a:t>
            </a:r>
            <a:r>
              <a:rPr lang="pt-BR" altLang="ko-KR" sz="1400" b="1" dirty="0">
                <a:solidFill>
                  <a:srgbClr val="0000FF"/>
                </a:solidFill>
              </a:rPr>
              <a:t>geometry ∝ R, mass ∝ R³, loads ∝ R³, </a:t>
            </a:r>
            <a:r>
              <a:rPr lang="en-US" altLang="ko-KR" sz="1400" b="1" dirty="0">
                <a:solidFill>
                  <a:srgbClr val="0000FF"/>
                </a:solidFill>
              </a:rPr>
              <a:t>Keeping </a:t>
            </a:r>
            <a:r>
              <a:rPr lang="en-US" altLang="ko-KR" sz="1400" b="1" dirty="0" err="1">
                <a:solidFill>
                  <a:srgbClr val="0000FF"/>
                </a:solidFill>
              </a:rPr>
              <a:t>t_spar</a:t>
            </a:r>
            <a:r>
              <a:rPr lang="en-US" altLang="ko-KR" sz="1400" b="1" dirty="0">
                <a:solidFill>
                  <a:srgbClr val="0000FF"/>
                </a:solidFill>
              </a:rPr>
              <a:t> ∝ R maintains similar stress and deflection behavior so the new limits (e.g., </a:t>
            </a:r>
            <a:r>
              <a:rPr lang="en-US" altLang="ko-KR" sz="1400" b="1" dirty="0" err="1">
                <a:solidFill>
                  <a:srgbClr val="0000FF"/>
                </a:solidFill>
              </a:rPr>
              <a:t>δ_tip</a:t>
            </a:r>
            <a:r>
              <a:rPr lang="en-US" altLang="ko-KR" sz="1400" b="1" dirty="0">
                <a:solidFill>
                  <a:srgbClr val="0000FF"/>
                </a:solidFill>
              </a:rPr>
              <a:t> ≈ 10 m) are physically consistent with the NREL 5 MW reference</a:t>
            </a:r>
            <a:endParaRPr lang="ko-KR" altLang="en-US" sz="1400" b="1" dirty="0">
              <a:solidFill>
                <a:srgbClr val="0000FF"/>
              </a:solidFill>
            </a:endParaRPr>
          </a:p>
        </p:txBody>
      </p:sp>
      <p:sp>
        <p:nvSpPr>
          <p:cNvPr id="6" name="직사각형 5">
            <a:extLst>
              <a:ext uri="{FF2B5EF4-FFF2-40B4-BE49-F238E27FC236}">
                <a16:creationId xmlns:a16="http://schemas.microsoft.com/office/drawing/2014/main" id="{D360BD93-96AA-2D16-B99F-3EE19118AD4A}"/>
              </a:ext>
            </a:extLst>
          </p:cNvPr>
          <p:cNvSpPr/>
          <p:nvPr/>
        </p:nvSpPr>
        <p:spPr>
          <a:xfrm>
            <a:off x="7267575" y="1349980"/>
            <a:ext cx="2113275" cy="4603146"/>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03028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2E526-C795-3A41-ADF2-26018E88497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C638E2-CBF7-D57A-92A9-42B02731C7D8}"/>
              </a:ext>
            </a:extLst>
          </p:cNvPr>
          <p:cNvSpPr>
            <a:spLocks noGrp="1"/>
          </p:cNvSpPr>
          <p:nvPr>
            <p:ph idx="1"/>
          </p:nvPr>
        </p:nvSpPr>
        <p:spPr/>
        <p:txBody>
          <a:bodyPr/>
          <a:lstStyle/>
          <a:p>
            <a:endParaRPr lang="en-DE"/>
          </a:p>
        </p:txBody>
      </p:sp>
      <p:sp>
        <p:nvSpPr>
          <p:cNvPr id="10" name="Textplatzhalter 9">
            <a:extLst>
              <a:ext uri="{FF2B5EF4-FFF2-40B4-BE49-F238E27FC236}">
                <a16:creationId xmlns:a16="http://schemas.microsoft.com/office/drawing/2014/main" id="{59BD1678-CD41-8017-D7CB-E9EE01D35767}"/>
              </a:ext>
            </a:extLst>
          </p:cNvPr>
          <p:cNvSpPr>
            <a:spLocks noGrp="1"/>
          </p:cNvSpPr>
          <p:nvPr>
            <p:ph type="body" sz="quarter" idx="18"/>
          </p:nvPr>
        </p:nvSpPr>
        <p:spPr/>
        <p:txBody>
          <a:bodyPr>
            <a:normAutofit/>
          </a:bodyPr>
          <a:lstStyle/>
          <a:p>
            <a:r>
              <a:rPr lang="en-GB" altLang="ko-KR" dirty="0"/>
              <a:t>Dongsuk Kim</a:t>
            </a:r>
          </a:p>
        </p:txBody>
      </p:sp>
      <p:sp>
        <p:nvSpPr>
          <p:cNvPr id="4" name="Datumsplatzhalter 3">
            <a:extLst>
              <a:ext uri="{FF2B5EF4-FFF2-40B4-BE49-F238E27FC236}">
                <a16:creationId xmlns:a16="http://schemas.microsoft.com/office/drawing/2014/main" id="{B3AF081A-8F16-AD7E-EF07-C59133E4A4B0}"/>
              </a:ext>
            </a:extLst>
          </p:cNvPr>
          <p:cNvSpPr>
            <a:spLocks noGrp="1"/>
          </p:cNvSpPr>
          <p:nvPr>
            <p:ph type="dt" sz="half" idx="19"/>
          </p:nvPr>
        </p:nvSpPr>
        <p:spPr/>
        <p:txBody>
          <a:bodyPr/>
          <a:lstStyle/>
          <a:p>
            <a:r>
              <a:rPr lang="en-GB" altLang="ko-KR" dirty="0"/>
              <a:t>04/11/2025</a:t>
            </a:r>
          </a:p>
        </p:txBody>
      </p:sp>
      <p:sp>
        <p:nvSpPr>
          <p:cNvPr id="2" name="Fußzeilenplatzhalter 1">
            <a:extLst>
              <a:ext uri="{FF2B5EF4-FFF2-40B4-BE49-F238E27FC236}">
                <a16:creationId xmlns:a16="http://schemas.microsoft.com/office/drawing/2014/main" id="{D8B7079B-81B3-5984-37D7-2337EF3B4A1A}"/>
              </a:ext>
            </a:extLst>
          </p:cNvPr>
          <p:cNvSpPr>
            <a:spLocks noGrp="1"/>
          </p:cNvSpPr>
          <p:nvPr>
            <p:ph type="ftr" sz="quarter" idx="20"/>
          </p:nvPr>
        </p:nvSpPr>
        <p:spPr/>
        <p:txBody>
          <a:bodyPr/>
          <a:lstStyle/>
          <a:p>
            <a:r>
              <a:rPr lang="en-GB" dirty="0"/>
              <a:t>Rotor Blade Structures / Optimus Syria</a:t>
            </a:r>
          </a:p>
        </p:txBody>
      </p:sp>
      <p:sp>
        <p:nvSpPr>
          <p:cNvPr id="3" name="Foliennummernplatzhalter 2">
            <a:extLst>
              <a:ext uri="{FF2B5EF4-FFF2-40B4-BE49-F238E27FC236}">
                <a16:creationId xmlns:a16="http://schemas.microsoft.com/office/drawing/2014/main" id="{AB45FC7B-5BD9-9BE0-0E1F-7344E27B61EE}"/>
              </a:ext>
            </a:extLst>
          </p:cNvPr>
          <p:cNvSpPr>
            <a:spLocks noGrp="1"/>
          </p:cNvSpPr>
          <p:nvPr>
            <p:ph type="sldNum" sz="quarter" idx="21"/>
          </p:nvPr>
        </p:nvSpPr>
        <p:spPr/>
        <p:txBody>
          <a:bodyPr/>
          <a:lstStyle/>
          <a:p>
            <a:fld id="{013F6232-4F06-48BA-8F69-BF531F607829}" type="slidenum">
              <a:rPr lang="en-GB" smtClean="0"/>
              <a:pPr/>
              <a:t>68</a:t>
            </a:fld>
            <a:endParaRPr lang="en-GB" dirty="0"/>
          </a:p>
        </p:txBody>
      </p:sp>
      <p:sp>
        <p:nvSpPr>
          <p:cNvPr id="13" name="TextBox 12">
            <a:extLst>
              <a:ext uri="{FF2B5EF4-FFF2-40B4-BE49-F238E27FC236}">
                <a16:creationId xmlns:a16="http://schemas.microsoft.com/office/drawing/2014/main" id="{976C4529-FA87-0ACB-5D28-9CBEAF01F586}"/>
              </a:ext>
            </a:extLst>
          </p:cNvPr>
          <p:cNvSpPr txBox="1"/>
          <p:nvPr/>
        </p:nvSpPr>
        <p:spPr>
          <a:xfrm>
            <a:off x="685800" y="667929"/>
            <a:ext cx="8676000" cy="523220"/>
          </a:xfrm>
          <a:prstGeom prst="rect">
            <a:avLst/>
          </a:prstGeom>
          <a:noFill/>
        </p:spPr>
        <p:txBody>
          <a:bodyPr wrap="square" rtlCol="0">
            <a:spAutoFit/>
          </a:bodyPr>
          <a:lstStyle/>
          <a:p>
            <a:r>
              <a:rPr lang="en-US" sz="2800" b="1" dirty="0"/>
              <a:t>4. </a:t>
            </a:r>
            <a:r>
              <a:rPr lang="en-IN" altLang="ko-KR" sz="2800" b="1" dirty="0"/>
              <a:t>Material selection for </a:t>
            </a:r>
            <a:r>
              <a:rPr lang="en-US" altLang="ko-KR" sz="2800" b="1" dirty="0"/>
              <a:t>80m Blade</a:t>
            </a:r>
            <a:r>
              <a:rPr lang="en-IN" altLang="ko-KR" sz="2800" b="1" dirty="0"/>
              <a:t>–</a:t>
            </a:r>
            <a:endParaRPr lang="en-US" sz="2800" b="1" dirty="0"/>
          </a:p>
        </p:txBody>
      </p:sp>
      <p:sp>
        <p:nvSpPr>
          <p:cNvPr id="5" name="Content Placeholder 2">
            <a:extLst>
              <a:ext uri="{FF2B5EF4-FFF2-40B4-BE49-F238E27FC236}">
                <a16:creationId xmlns:a16="http://schemas.microsoft.com/office/drawing/2014/main" id="{D5D35844-55FB-B116-F435-9C127D731732}"/>
              </a:ext>
            </a:extLst>
          </p:cNvPr>
          <p:cNvSpPr txBox="1">
            <a:spLocks/>
          </p:cNvSpPr>
          <p:nvPr/>
        </p:nvSpPr>
        <p:spPr>
          <a:xfrm>
            <a:off x="838200" y="1279097"/>
            <a:ext cx="10683240" cy="5232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altLang="ko-KR" sz="2400" b="1" dirty="0">
                <a:solidFill>
                  <a:sysClr val="windowText" lastClr="000000"/>
                </a:solidFill>
              </a:rPr>
              <a:t>4.1 Design limit and comparison  </a:t>
            </a:r>
            <a:r>
              <a:rPr lang="en-US" altLang="ko-KR" sz="2400" b="1" dirty="0">
                <a:solidFill>
                  <a:sysClr val="windowText" lastClr="000000"/>
                </a:solidFill>
              </a:rPr>
              <a:t>–</a:t>
            </a:r>
            <a:endParaRPr lang="en-IN" altLang="ko-KR" sz="2400" b="1" dirty="0">
              <a:solidFill>
                <a:sysClr val="windowText" lastClr="000000"/>
              </a:solidFill>
            </a:endParaRPr>
          </a:p>
        </p:txBody>
      </p:sp>
      <p:sp>
        <p:nvSpPr>
          <p:cNvPr id="12" name="TextBox 11">
            <a:extLst>
              <a:ext uri="{FF2B5EF4-FFF2-40B4-BE49-F238E27FC236}">
                <a16:creationId xmlns:a16="http://schemas.microsoft.com/office/drawing/2014/main" id="{ECA2AD75-4792-1423-521E-10E8F7A8B603}"/>
              </a:ext>
            </a:extLst>
          </p:cNvPr>
          <p:cNvSpPr txBox="1"/>
          <p:nvPr/>
        </p:nvSpPr>
        <p:spPr>
          <a:xfrm>
            <a:off x="237067" y="5844877"/>
            <a:ext cx="3611886" cy="430887"/>
          </a:xfrm>
          <a:prstGeom prst="rect">
            <a:avLst/>
          </a:prstGeom>
          <a:noFill/>
        </p:spPr>
        <p:txBody>
          <a:bodyPr wrap="none" rtlCol="0">
            <a:spAutoFit/>
          </a:bodyPr>
          <a:lstStyle/>
          <a:p>
            <a:r>
              <a:rPr lang="en-US" altLang="ko-KR" sz="1100" dirty="0"/>
              <a:t>Source: </a:t>
            </a:r>
            <a:r>
              <a:rPr lang="en-US" altLang="ko-KR" sz="1100" dirty="0">
                <a:hlinkClick r:id="rId2" tooltip="Persistent link using digital object identifier">
                  <a:extLst>
                    <a:ext uri="{A12FA001-AC4F-418D-AE19-62706E023703}">
                      <ahyp:hlinkClr xmlns:ahyp="http://schemas.microsoft.com/office/drawing/2018/hyperlinkcolor" val="tx"/>
                    </a:ext>
                  </a:extLst>
                </a:hlinkClick>
              </a:rPr>
              <a:t>https://doi.org/10.1016/j.marstruc.2020.102858</a:t>
            </a:r>
            <a:endParaRPr lang="en-US" altLang="ko-KR" sz="1100" dirty="0"/>
          </a:p>
          <a:p>
            <a:pPr algn="l"/>
            <a:endParaRPr lang="ko-KR" altLang="en-US" sz="1100" dirty="0"/>
          </a:p>
        </p:txBody>
      </p:sp>
      <p:graphicFrame>
        <p:nvGraphicFramePr>
          <p:cNvPr id="19" name="표 18">
            <a:extLst>
              <a:ext uri="{FF2B5EF4-FFF2-40B4-BE49-F238E27FC236}">
                <a16:creationId xmlns:a16="http://schemas.microsoft.com/office/drawing/2014/main" id="{647E8AC5-AF60-226E-79D6-787B2702412A}"/>
              </a:ext>
            </a:extLst>
          </p:cNvPr>
          <p:cNvGraphicFramePr>
            <a:graphicFrameLocks noGrp="1"/>
          </p:cNvGraphicFramePr>
          <p:nvPr>
            <p:extLst>
              <p:ext uri="{D42A27DB-BD31-4B8C-83A1-F6EECF244321}">
                <p14:modId xmlns:p14="http://schemas.microsoft.com/office/powerpoint/2010/main" val="1646808451"/>
              </p:ext>
            </p:extLst>
          </p:nvPr>
        </p:nvGraphicFramePr>
        <p:xfrm>
          <a:off x="384108" y="1802317"/>
          <a:ext cx="11423784" cy="4408278"/>
        </p:xfrm>
        <a:graphic>
          <a:graphicData uri="http://schemas.openxmlformats.org/drawingml/2006/table">
            <a:tbl>
              <a:tblPr/>
              <a:tblGrid>
                <a:gridCol w="3256559">
                  <a:extLst>
                    <a:ext uri="{9D8B030D-6E8A-4147-A177-3AD203B41FA5}">
                      <a16:colId xmlns:a16="http://schemas.microsoft.com/office/drawing/2014/main" val="3946636251"/>
                    </a:ext>
                  </a:extLst>
                </a:gridCol>
                <a:gridCol w="1447800">
                  <a:extLst>
                    <a:ext uri="{9D8B030D-6E8A-4147-A177-3AD203B41FA5}">
                      <a16:colId xmlns:a16="http://schemas.microsoft.com/office/drawing/2014/main" val="4055172568"/>
                    </a:ext>
                  </a:extLst>
                </a:gridCol>
                <a:gridCol w="2015066">
                  <a:extLst>
                    <a:ext uri="{9D8B030D-6E8A-4147-A177-3AD203B41FA5}">
                      <a16:colId xmlns:a16="http://schemas.microsoft.com/office/drawing/2014/main" val="1944761697"/>
                    </a:ext>
                  </a:extLst>
                </a:gridCol>
                <a:gridCol w="2438400">
                  <a:extLst>
                    <a:ext uri="{9D8B030D-6E8A-4147-A177-3AD203B41FA5}">
                      <a16:colId xmlns:a16="http://schemas.microsoft.com/office/drawing/2014/main" val="3517464175"/>
                    </a:ext>
                  </a:extLst>
                </a:gridCol>
                <a:gridCol w="2265959">
                  <a:extLst>
                    <a:ext uri="{9D8B030D-6E8A-4147-A177-3AD203B41FA5}">
                      <a16:colId xmlns:a16="http://schemas.microsoft.com/office/drawing/2014/main" val="2731350634"/>
                    </a:ext>
                  </a:extLst>
                </a:gridCol>
              </a:tblGrid>
              <a:tr h="303169">
                <a:tc>
                  <a:txBody>
                    <a:bodyPr/>
                    <a:lstStyle/>
                    <a:p>
                      <a:pPr algn="ctr">
                        <a:buNone/>
                      </a:pPr>
                      <a:r>
                        <a:rPr lang="en-US" sz="1200" b="1" dirty="0"/>
                        <a:t>Airfoil Structure</a:t>
                      </a:r>
                    </a:p>
                  </a:txBody>
                  <a:tcPr marL="45804" marR="45804" marT="22902" marB="22902" anchor="ctr">
                    <a:lnL>
                      <a:noFill/>
                    </a:lnL>
                    <a:lnR>
                      <a:noFill/>
                    </a:lnR>
                    <a:lnT>
                      <a:noFill/>
                    </a:lnT>
                    <a:lnB>
                      <a:noFill/>
                    </a:lnB>
                    <a:solidFill>
                      <a:srgbClr val="F0E8BA"/>
                    </a:solidFill>
                  </a:tcPr>
                </a:tc>
                <a:tc>
                  <a:txBody>
                    <a:bodyPr/>
                    <a:lstStyle/>
                    <a:p>
                      <a:pPr algn="ctr">
                        <a:buNone/>
                      </a:pPr>
                      <a:r>
                        <a:rPr lang="en-US" sz="1200" b="1" dirty="0"/>
                        <a:t>Blade Region</a:t>
                      </a:r>
                      <a:endParaRPr lang="en-US" sz="1200" dirty="0"/>
                    </a:p>
                  </a:txBody>
                  <a:tcPr marL="45804" marR="45804" marT="22902" marB="22902" anchor="ctr">
                    <a:lnL>
                      <a:noFill/>
                    </a:lnL>
                    <a:lnR>
                      <a:noFill/>
                    </a:lnR>
                    <a:lnT>
                      <a:noFill/>
                    </a:lnT>
                    <a:lnB>
                      <a:noFill/>
                    </a:lnB>
                    <a:solidFill>
                      <a:srgbClr val="F0E8BA"/>
                    </a:solidFill>
                  </a:tcPr>
                </a:tc>
                <a:tc>
                  <a:txBody>
                    <a:bodyPr/>
                    <a:lstStyle/>
                    <a:p>
                      <a:pPr algn="ctr">
                        <a:buNone/>
                      </a:pPr>
                      <a:r>
                        <a:rPr lang="en-US" sz="1200" b="1" dirty="0"/>
                        <a:t>NREL 5 MW (61.5 m)</a:t>
                      </a:r>
                      <a:endParaRPr lang="en-US" sz="1200" dirty="0"/>
                    </a:p>
                  </a:txBody>
                  <a:tcPr marL="45804" marR="45804" marT="22902" marB="22902" anchor="ctr">
                    <a:lnL>
                      <a:noFill/>
                    </a:lnL>
                    <a:lnR>
                      <a:noFill/>
                    </a:lnR>
                    <a:lnT>
                      <a:noFill/>
                    </a:lnT>
                    <a:lnB>
                      <a:noFill/>
                    </a:lnB>
                    <a:solidFill>
                      <a:srgbClr val="F0E8BA"/>
                    </a:solidFill>
                  </a:tcPr>
                </a:tc>
                <a:tc>
                  <a:txBody>
                    <a:bodyPr/>
                    <a:lstStyle/>
                    <a:p>
                      <a:pPr algn="ctr">
                        <a:buNone/>
                      </a:pPr>
                      <a:r>
                        <a:rPr lang="en-US" sz="1200" b="1" dirty="0">
                          <a:solidFill>
                            <a:srgbClr val="0000FF"/>
                          </a:solidFill>
                        </a:rPr>
                        <a:t>Optimus 5NW (80.0m)</a:t>
                      </a:r>
                      <a:endParaRPr lang="en-US" sz="1200" dirty="0">
                        <a:solidFill>
                          <a:srgbClr val="0000FF"/>
                        </a:solidFill>
                      </a:endParaRPr>
                    </a:p>
                  </a:txBody>
                  <a:tcPr marL="45804" marR="45804" marT="22902" marB="22902" anchor="ctr">
                    <a:lnL>
                      <a:noFill/>
                    </a:lnL>
                    <a:lnR>
                      <a:noFill/>
                    </a:lnR>
                    <a:lnT>
                      <a:noFill/>
                    </a:lnT>
                    <a:lnB>
                      <a:noFill/>
                    </a:lnB>
                    <a:solidFill>
                      <a:srgbClr val="F0E8BA"/>
                    </a:solidFill>
                  </a:tcPr>
                </a:tc>
                <a:tc>
                  <a:txBody>
                    <a:bodyPr/>
                    <a:lstStyle/>
                    <a:p>
                      <a:pPr algn="ctr">
                        <a:buNone/>
                      </a:pPr>
                      <a:r>
                        <a:rPr lang="en-US" sz="1200" b="1" dirty="0"/>
                        <a:t>Reason</a:t>
                      </a:r>
                      <a:endParaRPr lang="en-US" sz="1200" dirty="0"/>
                    </a:p>
                  </a:txBody>
                  <a:tcPr marL="45804" marR="45804" marT="22902" marB="22902" anchor="ctr">
                    <a:lnL>
                      <a:noFill/>
                    </a:lnL>
                    <a:lnR>
                      <a:noFill/>
                    </a:lnR>
                    <a:lnT>
                      <a:noFill/>
                    </a:lnT>
                    <a:lnB>
                      <a:noFill/>
                    </a:lnB>
                    <a:solidFill>
                      <a:srgbClr val="F0E8BA"/>
                    </a:solidFill>
                  </a:tcPr>
                </a:tc>
                <a:extLst>
                  <a:ext uri="{0D108BD9-81ED-4DB2-BD59-A6C34878D82A}">
                    <a16:rowId xmlns:a16="http://schemas.microsoft.com/office/drawing/2014/main" val="2022181926"/>
                  </a:ext>
                </a:extLst>
              </a:tr>
              <a:tr h="692958">
                <a:tc>
                  <a:txBody>
                    <a:bodyPr/>
                    <a:lstStyle/>
                    <a:p>
                      <a:pPr algn="ctr">
                        <a:buNone/>
                      </a:pPr>
                      <a:endParaRPr lang="en-US" sz="1050" dirty="0"/>
                    </a:p>
                  </a:txBody>
                  <a:tcPr marL="45804" marR="45804" marT="22902" marB="22902" anchor="ctr">
                    <a:lnL>
                      <a:noFill/>
                    </a:lnL>
                    <a:lnR>
                      <a:noFill/>
                    </a:lnR>
                    <a:lnT>
                      <a:noFill/>
                    </a:lnT>
                    <a:lnB>
                      <a:noFill/>
                    </a:lnB>
                    <a:noFill/>
                  </a:tcPr>
                </a:tc>
                <a:tc>
                  <a:txBody>
                    <a:bodyPr/>
                    <a:lstStyle/>
                    <a:p>
                      <a:pPr algn="ctr">
                        <a:buNone/>
                      </a:pPr>
                      <a:r>
                        <a:rPr lang="en-US" sz="1050" b="1" dirty="0"/>
                        <a:t>Spar Cap</a:t>
                      </a:r>
                      <a:endParaRPr lang="en-US" sz="1050" dirty="0"/>
                    </a:p>
                  </a:txBody>
                  <a:tcPr marL="45804" marR="45804" marT="22902" marB="22902" anchor="ctr">
                    <a:lnL>
                      <a:noFill/>
                    </a:lnL>
                    <a:lnR>
                      <a:noFill/>
                    </a:lnR>
                    <a:lnT>
                      <a:noFill/>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t>Hybrid Carbon + Glass UD (0°)</a:t>
                      </a:r>
                    </a:p>
                  </a:txBody>
                  <a:tcPr marL="45804" marR="45804" marT="22902" marB="22902" anchor="ctr">
                    <a:lnL>
                      <a:noFill/>
                    </a:lnL>
                    <a:lnR>
                      <a:noFill/>
                    </a:lnR>
                    <a:lnT>
                      <a:noFill/>
                    </a:lnT>
                    <a:lnB w="3175" cap="flat" cmpd="sng" algn="ctr">
                      <a:solidFill>
                        <a:schemeClr val="tx1"/>
                      </a:solidFill>
                      <a:prstDash val="solid"/>
                      <a:round/>
                      <a:headEnd type="none" w="med" len="med"/>
                      <a:tailEnd type="none" w="med" len="med"/>
                    </a:lnB>
                    <a:noFill/>
                  </a:tcPr>
                </a:tc>
                <a:tc>
                  <a:txBody>
                    <a:bodyPr/>
                    <a:lstStyle/>
                    <a:p>
                      <a:pPr algn="ctr">
                        <a:buNone/>
                      </a:pPr>
                      <a:r>
                        <a:rPr lang="en-US" sz="1050" b="0" dirty="0">
                          <a:solidFill>
                            <a:srgbClr val="0000FF"/>
                          </a:solidFill>
                        </a:rPr>
                        <a:t>Full Carbon UD (0°)</a:t>
                      </a:r>
                    </a:p>
                  </a:txBody>
                  <a:tcPr marL="45804" marR="45804" marT="22902" marB="22902" anchor="ctr">
                    <a:lnL>
                      <a:noFill/>
                    </a:lnL>
                    <a:lnR>
                      <a:noFill/>
                    </a:lnR>
                    <a:lnT>
                      <a:noFill/>
                    </a:lnT>
                    <a:lnB w="3175" cap="flat" cmpd="sng" algn="ctr">
                      <a:solidFill>
                        <a:schemeClr val="tx1"/>
                      </a:solidFill>
                      <a:prstDash val="solid"/>
                      <a:round/>
                      <a:headEnd type="none" w="med" len="med"/>
                      <a:tailEnd type="none" w="med" len="med"/>
                    </a:lnB>
                    <a:noFill/>
                  </a:tcPr>
                </a:tc>
                <a:tc>
                  <a:txBody>
                    <a:bodyPr/>
                    <a:lstStyle/>
                    <a:p>
                      <a:pPr>
                        <a:buNone/>
                      </a:pPr>
                      <a:r>
                        <a:rPr lang="en-US" sz="1050" b="0" dirty="0"/>
                        <a:t>- Higher bending moment.</a:t>
                      </a:r>
                    </a:p>
                    <a:p>
                      <a:pPr>
                        <a:buNone/>
                      </a:pPr>
                      <a:r>
                        <a:rPr lang="en-US" sz="1050" b="0" dirty="0"/>
                        <a:t>- Increase EI and reduce tip deflection &amp; mass.</a:t>
                      </a:r>
                    </a:p>
                  </a:txBody>
                  <a:tcPr marL="45804" marR="45804" marT="22902" marB="22902" anchor="ctr">
                    <a:lnL>
                      <a:noFill/>
                    </a:lnL>
                    <a:lnR>
                      <a:noFill/>
                    </a:lnR>
                    <a:lnT>
                      <a:noFill/>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015657"/>
                  </a:ext>
                </a:extLst>
              </a:tr>
              <a:tr h="660619">
                <a:tc>
                  <a:txBody>
                    <a:bodyPr/>
                    <a:lstStyle/>
                    <a:p>
                      <a:pPr algn="ctr">
                        <a:buNone/>
                      </a:pPr>
                      <a:endParaRPr lang="en-US" sz="1050" dirty="0"/>
                    </a:p>
                  </a:txBody>
                  <a:tcPr marL="45804" marR="45804" marT="22902" marB="22902" anchor="ctr">
                    <a:lnL>
                      <a:noFill/>
                    </a:lnL>
                    <a:lnR>
                      <a:noFill/>
                    </a:lnR>
                    <a:lnT>
                      <a:noFill/>
                    </a:lnT>
                    <a:lnB>
                      <a:noFill/>
                    </a:lnB>
                    <a:noFill/>
                  </a:tcPr>
                </a:tc>
                <a:tc>
                  <a:txBody>
                    <a:bodyPr/>
                    <a:lstStyle/>
                    <a:p>
                      <a:pPr algn="ctr">
                        <a:buNone/>
                      </a:pPr>
                      <a:r>
                        <a:rPr lang="en-US" sz="1050" b="1" dirty="0"/>
                        <a:t>Shell</a:t>
                      </a:r>
                    </a:p>
                    <a:p>
                      <a:pPr algn="ctr">
                        <a:buNone/>
                      </a:pPr>
                      <a:r>
                        <a:rPr lang="en-US" sz="1050" b="1" dirty="0"/>
                        <a:t> (Suction/Pressure)</a:t>
                      </a:r>
                      <a:endParaRPr lang="en-US" sz="1050" dirty="0"/>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t>Glass </a:t>
                      </a:r>
                      <a:r>
                        <a:rPr lang="en-US" sz="1050" b="0" i="1" dirty="0" err="1"/>
                        <a:t>Triax</a:t>
                      </a:r>
                      <a:r>
                        <a:rPr lang="en-US" sz="1050" b="0" i="1" dirty="0"/>
                        <a:t> (±45/0/90)</a:t>
                      </a:r>
                    </a:p>
                    <a:p>
                      <a:pPr algn="ctr">
                        <a:buNone/>
                      </a:pPr>
                      <a:r>
                        <a:rPr lang="en-US" sz="1050" b="0" dirty="0"/>
                        <a:t>Lay-up: [±45 / 0 / 90 / ±45 / 0]ₛ</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solidFill>
                            <a:srgbClr val="0000FF"/>
                          </a:solidFill>
                        </a:rPr>
                        <a:t>Glass </a:t>
                      </a:r>
                      <a:r>
                        <a:rPr lang="en-US" sz="1050" b="0" i="1" dirty="0" err="1">
                          <a:solidFill>
                            <a:srgbClr val="0000FF"/>
                          </a:solidFill>
                        </a:rPr>
                        <a:t>Triax</a:t>
                      </a:r>
                      <a:r>
                        <a:rPr lang="en-US" sz="1050" b="0" i="1" dirty="0">
                          <a:solidFill>
                            <a:srgbClr val="0000FF"/>
                          </a:solidFill>
                        </a:rPr>
                        <a:t> (±45 dominant)</a:t>
                      </a:r>
                    </a:p>
                    <a:p>
                      <a:pPr algn="ctr">
                        <a:buNone/>
                      </a:pPr>
                      <a:r>
                        <a:rPr lang="en-US" sz="1050" b="0" dirty="0">
                          <a:solidFill>
                            <a:srgbClr val="0000FF"/>
                          </a:solidFill>
                        </a:rPr>
                        <a:t>Lay-up: [±45 / 0 / ±45 / 90 / ±45 / 0 / ±45]ₛ</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buNone/>
                      </a:pPr>
                      <a:r>
                        <a:rPr lang="en-US" sz="1050" b="0" dirty="0"/>
                        <a:t>- More ±45° plies increase torsional stiffness (GJ) </a:t>
                      </a:r>
                    </a:p>
                    <a:p>
                      <a:pPr>
                        <a:buNone/>
                      </a:pPr>
                      <a:r>
                        <a:rPr lang="en-US" sz="1050" b="0" dirty="0"/>
                        <a:t>- shear resistance for longer, flexible blades.</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0267314"/>
                  </a:ext>
                </a:extLst>
              </a:tr>
              <a:tr h="563028">
                <a:tc>
                  <a:txBody>
                    <a:bodyPr/>
                    <a:lstStyle/>
                    <a:p>
                      <a:pPr algn="ctr">
                        <a:buNone/>
                      </a:pPr>
                      <a:endParaRPr lang="en-US" sz="1050" dirty="0"/>
                    </a:p>
                  </a:txBody>
                  <a:tcPr marL="45804" marR="45804" marT="22902" marB="22902" anchor="ctr">
                    <a:lnL>
                      <a:noFill/>
                    </a:lnL>
                    <a:lnR>
                      <a:noFill/>
                    </a:lnR>
                    <a:lnT>
                      <a:noFill/>
                    </a:lnT>
                    <a:lnB>
                      <a:noFill/>
                    </a:lnB>
                    <a:noFill/>
                  </a:tcPr>
                </a:tc>
                <a:tc>
                  <a:txBody>
                    <a:bodyPr/>
                    <a:lstStyle/>
                    <a:p>
                      <a:pPr algn="ctr">
                        <a:buNone/>
                      </a:pPr>
                      <a:r>
                        <a:rPr lang="en-US" sz="1050" b="1" dirty="0"/>
                        <a:t>Shear Webs</a:t>
                      </a:r>
                      <a:endParaRPr lang="en-US" sz="1050" dirty="0"/>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t>Glass ±45 + thin foam core</a:t>
                      </a:r>
                    </a:p>
                    <a:p>
                      <a:pPr algn="ctr">
                        <a:buNone/>
                      </a:pPr>
                      <a:r>
                        <a:rPr lang="en-US" sz="1050" b="0" dirty="0"/>
                        <a:t>Lay-up: [±45/G] + Core + [±45/G]</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solidFill>
                            <a:srgbClr val="0000FF"/>
                          </a:solidFill>
                        </a:rPr>
                        <a:t>Glass ±45 + thicker foam core</a:t>
                      </a:r>
                    </a:p>
                    <a:p>
                      <a:pPr algn="ctr">
                        <a:buNone/>
                      </a:pPr>
                      <a:r>
                        <a:rPr lang="en-US" sz="1050" b="0" i="1" dirty="0">
                          <a:solidFill>
                            <a:srgbClr val="0000FF"/>
                          </a:solidFill>
                        </a:rPr>
                        <a:t> (50 → 80 mm)</a:t>
                      </a:r>
                    </a:p>
                    <a:p>
                      <a:pPr algn="ctr">
                        <a:buNone/>
                      </a:pPr>
                      <a:r>
                        <a:rPr lang="en-US" sz="1050" b="0" dirty="0">
                          <a:solidFill>
                            <a:srgbClr val="0000FF"/>
                          </a:solidFill>
                        </a:rPr>
                        <a:t>Lay-up: [±45/G] + Core(↑t) + [±45/G]</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buNone/>
                      </a:pPr>
                      <a:r>
                        <a:rPr lang="en-US" sz="1050" b="0" dirty="0"/>
                        <a:t>- Shear load ↑ → thicker core improves shear stiffness &amp; buckling resistance.</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9869850"/>
                  </a:ext>
                </a:extLst>
              </a:tr>
              <a:tr h="563028">
                <a:tc>
                  <a:txBody>
                    <a:bodyPr/>
                    <a:lstStyle/>
                    <a:p>
                      <a:pPr algn="ctr">
                        <a:buNone/>
                      </a:pPr>
                      <a:endParaRPr lang="en-US" sz="1050" dirty="0"/>
                    </a:p>
                  </a:txBody>
                  <a:tcPr marL="45804" marR="45804" marT="22902" marB="22902" anchor="ctr">
                    <a:lnL>
                      <a:noFill/>
                    </a:lnL>
                    <a:lnR>
                      <a:noFill/>
                    </a:lnR>
                    <a:lnT>
                      <a:noFill/>
                    </a:lnT>
                    <a:lnB>
                      <a:noFill/>
                    </a:lnB>
                    <a:noFill/>
                  </a:tcPr>
                </a:tc>
                <a:tc>
                  <a:txBody>
                    <a:bodyPr/>
                    <a:lstStyle/>
                    <a:p>
                      <a:pPr algn="ctr">
                        <a:buNone/>
                      </a:pPr>
                      <a:r>
                        <a:rPr lang="en-US" sz="1050" b="1" dirty="0"/>
                        <a:t>Core</a:t>
                      </a:r>
                    </a:p>
                    <a:p>
                      <a:pPr algn="ctr">
                        <a:buNone/>
                      </a:pPr>
                      <a:r>
                        <a:rPr lang="en-US" sz="1050" b="1" dirty="0"/>
                        <a:t> (in Shell)</a:t>
                      </a:r>
                      <a:endParaRPr lang="en-US" sz="1050" dirty="0"/>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t>PVC / Balsa Foam</a:t>
                      </a:r>
                    </a:p>
                    <a:p>
                      <a:pPr algn="ctr">
                        <a:buNone/>
                      </a:pPr>
                      <a:r>
                        <a:rPr lang="en-US" sz="1050" b="0" i="1" dirty="0"/>
                        <a:t> (</a:t>
                      </a:r>
                      <a:r>
                        <a:rPr lang="el-GR" sz="1050" b="0" i="1" dirty="0"/>
                        <a:t>ρ ≈ 60 </a:t>
                      </a:r>
                      <a:r>
                        <a:rPr lang="en-US" sz="1050" b="0" i="1" dirty="0"/>
                        <a:t>kg/m³)</a:t>
                      </a:r>
                      <a:endParaRPr lang="en-US" sz="1050" b="0" dirty="0"/>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solidFill>
                            <a:srgbClr val="0000FF"/>
                          </a:solidFill>
                        </a:rPr>
                        <a:t>High-density PVC or PET Foam </a:t>
                      </a:r>
                    </a:p>
                    <a:p>
                      <a:pPr algn="ctr">
                        <a:buNone/>
                      </a:pPr>
                      <a:r>
                        <a:rPr lang="en-US" sz="1050" b="0" i="1" dirty="0">
                          <a:solidFill>
                            <a:srgbClr val="0000FF"/>
                          </a:solidFill>
                        </a:rPr>
                        <a:t>(ρ ≈ 80–100 kg/m³)</a:t>
                      </a:r>
                    </a:p>
                    <a:p>
                      <a:pPr algn="ctr">
                        <a:buNone/>
                      </a:pPr>
                      <a:r>
                        <a:rPr lang="en-US" sz="1050" b="0" dirty="0">
                          <a:solidFill>
                            <a:srgbClr val="0000FF"/>
                          </a:solidFill>
                        </a:rPr>
                        <a:t>Thickness tapered along span</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buNone/>
                      </a:pPr>
                      <a:r>
                        <a:rPr lang="en-US" sz="1050" b="0" dirty="0"/>
                        <a:t>- Prevent shear failure &amp; skin buckling under higher spanwise loads.</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5908569"/>
                  </a:ext>
                </a:extLst>
              </a:tr>
              <a:tr h="660619">
                <a:tc>
                  <a:txBody>
                    <a:bodyPr/>
                    <a:lstStyle/>
                    <a:p>
                      <a:pPr algn="ctr">
                        <a:buNone/>
                      </a:pPr>
                      <a:endParaRPr lang="en-US" sz="1050" dirty="0"/>
                    </a:p>
                  </a:txBody>
                  <a:tcPr marL="45804" marR="45804" marT="22902" marB="22902" anchor="ctr">
                    <a:lnL>
                      <a:noFill/>
                    </a:lnL>
                    <a:lnR>
                      <a:noFill/>
                    </a:lnR>
                    <a:lnT>
                      <a:noFill/>
                    </a:lnT>
                    <a:lnB>
                      <a:noFill/>
                    </a:lnB>
                    <a:noFill/>
                  </a:tcPr>
                </a:tc>
                <a:tc>
                  <a:txBody>
                    <a:bodyPr/>
                    <a:lstStyle/>
                    <a:p>
                      <a:pPr algn="ctr">
                        <a:buNone/>
                      </a:pPr>
                      <a:r>
                        <a:rPr lang="en-US" sz="1050" b="1" dirty="0"/>
                        <a:t>Trailing Edge </a:t>
                      </a:r>
                    </a:p>
                    <a:p>
                      <a:pPr algn="ctr">
                        <a:buNone/>
                      </a:pPr>
                      <a:r>
                        <a:rPr lang="en-US" sz="1050" b="1" dirty="0"/>
                        <a:t>(TE)</a:t>
                      </a:r>
                      <a:endParaRPr lang="en-US" sz="1050" dirty="0"/>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t>Glass + thin foam core</a:t>
                      </a:r>
                    </a:p>
                    <a:p>
                      <a:pPr algn="ctr">
                        <a:buNone/>
                      </a:pPr>
                      <a:r>
                        <a:rPr lang="en-US" sz="1050" b="0" dirty="0"/>
                        <a:t>Lay-up: [±45 / 0]ₛ + core</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solidFill>
                            <a:srgbClr val="0000FF"/>
                          </a:solidFill>
                        </a:rPr>
                        <a:t>Glass + thicker foam + </a:t>
                      </a:r>
                    </a:p>
                    <a:p>
                      <a:pPr algn="ctr">
                        <a:buNone/>
                      </a:pPr>
                      <a:r>
                        <a:rPr lang="en-US" sz="1050" b="0" i="1" dirty="0">
                          <a:solidFill>
                            <a:srgbClr val="0000FF"/>
                          </a:solidFill>
                        </a:rPr>
                        <a:t>reinforcement patch</a:t>
                      </a:r>
                    </a:p>
                    <a:p>
                      <a:pPr algn="ctr">
                        <a:buNone/>
                      </a:pPr>
                      <a:r>
                        <a:rPr lang="en-US" sz="1050" b="0" dirty="0">
                          <a:solidFill>
                            <a:srgbClr val="0000FF"/>
                          </a:solidFill>
                        </a:rPr>
                        <a:t>Lay-up: [±45 / 0 / ±45]ₛ + core</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171450" indent="-171450">
                        <a:buFontTx/>
                        <a:buChar char="-"/>
                      </a:pPr>
                      <a:r>
                        <a:rPr lang="en-US" sz="1050" b="0" dirty="0"/>
                        <a:t>Local buckling risk ↑; reinforced TE prevents opening, improves fatigue resistance.</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00991"/>
                  </a:ext>
                </a:extLst>
              </a:tr>
              <a:tr h="433099">
                <a:tc>
                  <a:txBody>
                    <a:bodyPr/>
                    <a:lstStyle/>
                    <a:p>
                      <a:pPr algn="ctr">
                        <a:buNone/>
                      </a:pPr>
                      <a:endParaRPr lang="en-US" sz="1050" dirty="0"/>
                    </a:p>
                  </a:txBody>
                  <a:tcPr marL="45804" marR="45804" marT="22902" marB="22902" anchor="ctr">
                    <a:lnL>
                      <a:noFill/>
                    </a:lnL>
                    <a:lnR>
                      <a:noFill/>
                    </a:lnR>
                    <a:lnT>
                      <a:noFill/>
                    </a:lnT>
                    <a:lnB>
                      <a:noFill/>
                    </a:lnB>
                    <a:noFill/>
                  </a:tcPr>
                </a:tc>
                <a:tc>
                  <a:txBody>
                    <a:bodyPr/>
                    <a:lstStyle/>
                    <a:p>
                      <a:pPr algn="ctr">
                        <a:buNone/>
                      </a:pPr>
                      <a:r>
                        <a:rPr lang="en-US" sz="1050" b="1" dirty="0"/>
                        <a:t>Leading Edge </a:t>
                      </a:r>
                    </a:p>
                    <a:p>
                      <a:pPr algn="ctr">
                        <a:buNone/>
                      </a:pPr>
                      <a:r>
                        <a:rPr lang="en-US" sz="1050" b="1" dirty="0"/>
                        <a:t>(LE)</a:t>
                      </a:r>
                      <a:endParaRPr lang="en-US" sz="1050" dirty="0"/>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sz="1050" b="0" i="1" dirty="0"/>
                        <a:t>Glass + solid insert</a:t>
                      </a:r>
                      <a:endParaRPr lang="en-US" sz="1050" b="0" dirty="0"/>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altLang="ko-KR" sz="1050" b="0" i="1" dirty="0">
                          <a:solidFill>
                            <a:srgbClr val="0000FF"/>
                          </a:solidFill>
                        </a:rPr>
                        <a:t>Glass + Carbon Hybrid (optional)</a:t>
                      </a:r>
                      <a:endParaRPr lang="en-US" altLang="ko-KR" sz="1050" b="0" dirty="0">
                        <a:solidFill>
                          <a:srgbClr val="0000FF"/>
                        </a:solidFill>
                      </a:endParaRP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buNone/>
                      </a:pPr>
                      <a:r>
                        <a:rPr lang="en-US" sz="1050" b="0" dirty="0"/>
                        <a:t>- Improve impact, erosion resistance in longer blades.</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8382835"/>
                  </a:ext>
                </a:extLst>
              </a:tr>
              <a:tr h="506493">
                <a:tc>
                  <a:txBody>
                    <a:bodyPr/>
                    <a:lstStyle/>
                    <a:p>
                      <a:pPr algn="ctr">
                        <a:buNone/>
                      </a:pPr>
                      <a:endParaRPr lang="en-US" sz="1050" dirty="0"/>
                    </a:p>
                  </a:txBody>
                  <a:tcPr marL="45804" marR="45804" marT="22902" marB="22902" anchor="ctr">
                    <a:lnL>
                      <a:noFill/>
                    </a:lnL>
                    <a:lnR>
                      <a:noFill/>
                    </a:lnR>
                    <a:lnT>
                      <a:noFill/>
                    </a:lnT>
                    <a:lnB>
                      <a:noFill/>
                    </a:lnB>
                    <a:noFill/>
                  </a:tcPr>
                </a:tc>
                <a:tc>
                  <a:txBody>
                    <a:bodyPr/>
                    <a:lstStyle/>
                    <a:p>
                      <a:pPr algn="ctr">
                        <a:buNone/>
                      </a:pPr>
                      <a:r>
                        <a:rPr lang="en-US" sz="1050" b="1" dirty="0"/>
                        <a:t>Root Region</a:t>
                      </a:r>
                      <a:endParaRPr lang="en-US" sz="1050" dirty="0"/>
                    </a:p>
                  </a:txBody>
                  <a:tcPr marL="45804" marR="45804" marT="22902" marB="22902" anchor="ctr">
                    <a:lnL>
                      <a:noFill/>
                    </a:lnL>
                    <a:lnR>
                      <a:noFill/>
                    </a:lnR>
                    <a:lnT w="3175" cap="flat" cmpd="sng" algn="ctr">
                      <a:solidFill>
                        <a:schemeClr val="tx1"/>
                      </a:solidFill>
                      <a:prstDash val="solid"/>
                      <a:round/>
                      <a:headEnd type="none" w="med" len="med"/>
                      <a:tailEnd type="none" w="med" len="med"/>
                    </a:lnT>
                    <a:lnB>
                      <a:noFill/>
                    </a:lnB>
                    <a:noFill/>
                  </a:tcPr>
                </a:tc>
                <a:tc>
                  <a:txBody>
                    <a:bodyPr/>
                    <a:lstStyle/>
                    <a:p>
                      <a:pPr algn="ctr">
                        <a:buNone/>
                      </a:pPr>
                      <a:r>
                        <a:rPr lang="en-US" sz="1050" b="0" i="1" dirty="0"/>
                        <a:t>Thick Glass + Adhesive Joint</a:t>
                      </a:r>
                      <a:endParaRPr lang="en-US" sz="1050" b="0" dirty="0"/>
                    </a:p>
                  </a:txBody>
                  <a:tcPr marL="45804" marR="45804" marT="22902" marB="22902" anchor="ctr">
                    <a:lnL>
                      <a:noFill/>
                    </a:lnL>
                    <a:lnR>
                      <a:noFill/>
                    </a:lnR>
                    <a:lnT w="3175" cap="flat" cmpd="sng" algn="ctr">
                      <a:solidFill>
                        <a:schemeClr val="tx1"/>
                      </a:solidFill>
                      <a:prstDash val="solid"/>
                      <a:round/>
                      <a:headEnd type="none" w="med" len="med"/>
                      <a:tailEnd type="none" w="med" len="med"/>
                    </a:lnT>
                    <a:lnB>
                      <a:noFill/>
                    </a:lnB>
                    <a:noFill/>
                  </a:tcPr>
                </a:tc>
                <a:tc>
                  <a:txBody>
                    <a:bodyPr/>
                    <a:lstStyle/>
                    <a:p>
                      <a:pPr algn="ctr">
                        <a:buNone/>
                      </a:pPr>
                      <a:r>
                        <a:rPr lang="en-US" sz="1050" b="0" i="1" dirty="0">
                          <a:solidFill>
                            <a:srgbClr val="0000FF"/>
                          </a:solidFill>
                        </a:rPr>
                        <a:t>Glass + Carbon Hybrid (optional)</a:t>
                      </a:r>
                      <a:endParaRPr lang="en-US" sz="1050" b="0" dirty="0">
                        <a:solidFill>
                          <a:srgbClr val="0000FF"/>
                        </a:solidFill>
                      </a:endParaRPr>
                    </a:p>
                  </a:txBody>
                  <a:tcPr marL="45804" marR="45804" marT="22902" marB="22902" anchor="ctr">
                    <a:lnL>
                      <a:noFill/>
                    </a:lnL>
                    <a:lnR>
                      <a:noFill/>
                    </a:lnR>
                    <a:lnT w="3175" cap="flat" cmpd="sng" algn="ctr">
                      <a:solidFill>
                        <a:schemeClr val="tx1"/>
                      </a:solidFill>
                      <a:prstDash val="solid"/>
                      <a:round/>
                      <a:headEnd type="none" w="med" len="med"/>
                      <a:tailEnd type="none" w="med" len="med"/>
                    </a:lnT>
                    <a:lnB>
                      <a:noFill/>
                    </a:lnB>
                    <a:noFill/>
                  </a:tcPr>
                </a:tc>
                <a:tc>
                  <a:txBody>
                    <a:bodyPr/>
                    <a:lstStyle/>
                    <a:p>
                      <a:pPr>
                        <a:buNone/>
                      </a:pPr>
                      <a:r>
                        <a:rPr lang="en-US" sz="1050" b="0" dirty="0"/>
                        <a:t>- Increase root strength and reduce weight for bolt interface.</a:t>
                      </a:r>
                    </a:p>
                  </a:txBody>
                  <a:tcPr marL="45804" marR="45804" marT="22902" marB="22902" anchor="ctr">
                    <a:lnL>
                      <a:noFill/>
                    </a:lnL>
                    <a:lnR>
                      <a:noFill/>
                    </a:lnR>
                    <a:lnT w="3175"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366390433"/>
                  </a:ext>
                </a:extLst>
              </a:tr>
            </a:tbl>
          </a:graphicData>
        </a:graphic>
      </p:graphicFrame>
      <p:pic>
        <p:nvPicPr>
          <p:cNvPr id="9" name="그림 8">
            <a:extLst>
              <a:ext uri="{FF2B5EF4-FFF2-40B4-BE49-F238E27FC236}">
                <a16:creationId xmlns:a16="http://schemas.microsoft.com/office/drawing/2014/main" id="{8E3DA002-CD65-9B4C-E96A-A9C4894B1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08" y="2711127"/>
            <a:ext cx="3132077" cy="2531047"/>
          </a:xfrm>
          <a:prstGeom prst="rect">
            <a:avLst/>
          </a:prstGeom>
        </p:spPr>
      </p:pic>
    </p:spTree>
    <p:extLst>
      <p:ext uri="{BB962C8B-B14F-4D97-AF65-F5344CB8AC3E}">
        <p14:creationId xmlns:p14="http://schemas.microsoft.com/office/powerpoint/2010/main" val="2962943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3E2BC-879D-FD01-00A6-4A1E94C49FDE}"/>
            </a:ext>
          </a:extLst>
        </p:cNvPr>
        <p:cNvGrpSpPr/>
        <p:nvPr/>
      </p:nvGrpSpPr>
      <p:grpSpPr>
        <a:xfrm>
          <a:off x="0" y="0"/>
          <a:ext cx="0" cy="0"/>
          <a:chOff x="0" y="0"/>
          <a:chExt cx="0" cy="0"/>
        </a:xfrm>
      </p:grpSpPr>
      <p:sp>
        <p:nvSpPr>
          <p:cNvPr id="10" name="Textplatzhalter 9">
            <a:extLst>
              <a:ext uri="{FF2B5EF4-FFF2-40B4-BE49-F238E27FC236}">
                <a16:creationId xmlns:a16="http://schemas.microsoft.com/office/drawing/2014/main" id="{2E62FAD8-8B25-185B-43C1-84D45C3563E9}"/>
              </a:ext>
            </a:extLst>
          </p:cNvPr>
          <p:cNvSpPr>
            <a:spLocks noGrp="1"/>
          </p:cNvSpPr>
          <p:nvPr>
            <p:ph type="body" sz="quarter" idx="18"/>
          </p:nvPr>
        </p:nvSpPr>
        <p:spPr/>
        <p:txBody>
          <a:bodyPr>
            <a:normAutofit/>
          </a:bodyPr>
          <a:lstStyle/>
          <a:p>
            <a:r>
              <a:rPr lang="en-GB" altLang="ko-KR" dirty="0"/>
              <a:t>Dongsuk Kim</a:t>
            </a:r>
          </a:p>
        </p:txBody>
      </p:sp>
      <p:sp>
        <p:nvSpPr>
          <p:cNvPr id="4" name="Datumsplatzhalter 3">
            <a:extLst>
              <a:ext uri="{FF2B5EF4-FFF2-40B4-BE49-F238E27FC236}">
                <a16:creationId xmlns:a16="http://schemas.microsoft.com/office/drawing/2014/main" id="{90BC30AD-8ABE-2C28-4A44-730FEF4F78FC}"/>
              </a:ext>
            </a:extLst>
          </p:cNvPr>
          <p:cNvSpPr>
            <a:spLocks noGrp="1"/>
          </p:cNvSpPr>
          <p:nvPr>
            <p:ph type="dt" sz="half" idx="19"/>
          </p:nvPr>
        </p:nvSpPr>
        <p:spPr/>
        <p:txBody>
          <a:bodyPr/>
          <a:lstStyle/>
          <a:p>
            <a:r>
              <a:rPr lang="en-GB" altLang="ko-KR" dirty="0"/>
              <a:t>04/11/2025</a:t>
            </a:r>
          </a:p>
        </p:txBody>
      </p:sp>
      <p:sp>
        <p:nvSpPr>
          <p:cNvPr id="2" name="Fußzeilenplatzhalter 1">
            <a:extLst>
              <a:ext uri="{FF2B5EF4-FFF2-40B4-BE49-F238E27FC236}">
                <a16:creationId xmlns:a16="http://schemas.microsoft.com/office/drawing/2014/main" id="{1B17E5D6-143F-1F84-C48A-A18C56E4F404}"/>
              </a:ext>
            </a:extLst>
          </p:cNvPr>
          <p:cNvSpPr>
            <a:spLocks noGrp="1"/>
          </p:cNvSpPr>
          <p:nvPr>
            <p:ph type="ftr" sz="quarter" idx="20"/>
          </p:nvPr>
        </p:nvSpPr>
        <p:spPr/>
        <p:txBody>
          <a:bodyPr/>
          <a:lstStyle/>
          <a:p>
            <a:r>
              <a:rPr lang="en-GB" dirty="0"/>
              <a:t>Rotor Blade Structures / Optimus Syria</a:t>
            </a:r>
          </a:p>
        </p:txBody>
      </p:sp>
      <p:sp>
        <p:nvSpPr>
          <p:cNvPr id="3" name="Foliennummernplatzhalter 2">
            <a:extLst>
              <a:ext uri="{FF2B5EF4-FFF2-40B4-BE49-F238E27FC236}">
                <a16:creationId xmlns:a16="http://schemas.microsoft.com/office/drawing/2014/main" id="{15EC9E4D-D5D7-388E-C0BB-5E78BF6D7DA9}"/>
              </a:ext>
            </a:extLst>
          </p:cNvPr>
          <p:cNvSpPr>
            <a:spLocks noGrp="1"/>
          </p:cNvSpPr>
          <p:nvPr>
            <p:ph type="sldNum" sz="quarter" idx="21"/>
          </p:nvPr>
        </p:nvSpPr>
        <p:spPr/>
        <p:txBody>
          <a:bodyPr/>
          <a:lstStyle/>
          <a:p>
            <a:fld id="{013F6232-4F06-48BA-8F69-BF531F607829}" type="slidenum">
              <a:rPr lang="en-GB" smtClean="0"/>
              <a:pPr/>
              <a:t>69</a:t>
            </a:fld>
            <a:endParaRPr lang="en-GB" dirty="0"/>
          </a:p>
        </p:txBody>
      </p:sp>
      <p:sp>
        <p:nvSpPr>
          <p:cNvPr id="8" name="Text Placeholder 7">
            <a:extLst>
              <a:ext uri="{FF2B5EF4-FFF2-40B4-BE49-F238E27FC236}">
                <a16:creationId xmlns:a16="http://schemas.microsoft.com/office/drawing/2014/main" id="{38D63AD2-0B1E-2A3A-FA6E-2A818175778B}"/>
              </a:ext>
            </a:extLst>
          </p:cNvPr>
          <p:cNvSpPr>
            <a:spLocks noGrp="1"/>
          </p:cNvSpPr>
          <p:nvPr>
            <p:ph type="body" sz="quarter" idx="22"/>
          </p:nvPr>
        </p:nvSpPr>
        <p:spPr/>
        <p:txBody>
          <a:bodyPr>
            <a:normAutofit fontScale="62500" lnSpcReduction="20000"/>
          </a:bodyPr>
          <a:lstStyle/>
          <a:p>
            <a:endParaRPr lang="en-DE"/>
          </a:p>
        </p:txBody>
      </p:sp>
      <p:sp>
        <p:nvSpPr>
          <p:cNvPr id="13" name="TextBox 12">
            <a:extLst>
              <a:ext uri="{FF2B5EF4-FFF2-40B4-BE49-F238E27FC236}">
                <a16:creationId xmlns:a16="http://schemas.microsoft.com/office/drawing/2014/main" id="{4F7C99BB-4438-815F-F9E1-E04B1A50A3D2}"/>
              </a:ext>
            </a:extLst>
          </p:cNvPr>
          <p:cNvSpPr txBox="1"/>
          <p:nvPr/>
        </p:nvSpPr>
        <p:spPr>
          <a:xfrm>
            <a:off x="685800" y="667929"/>
            <a:ext cx="8676000" cy="523220"/>
          </a:xfrm>
          <a:prstGeom prst="rect">
            <a:avLst/>
          </a:prstGeom>
          <a:noFill/>
        </p:spPr>
        <p:txBody>
          <a:bodyPr wrap="square" rtlCol="0">
            <a:spAutoFit/>
          </a:bodyPr>
          <a:lstStyle/>
          <a:p>
            <a:r>
              <a:rPr lang="en-IN" sz="2800" b="1" dirty="0"/>
              <a:t>4. Material selection for 80m Blade</a:t>
            </a:r>
            <a:r>
              <a:rPr lang="en-IN" altLang="ko-KR" sz="2800" b="1" dirty="0"/>
              <a:t> –</a:t>
            </a:r>
            <a:endParaRPr lang="en-IN" sz="2800" b="1" dirty="0"/>
          </a:p>
        </p:txBody>
      </p:sp>
      <p:sp>
        <p:nvSpPr>
          <p:cNvPr id="6" name="Content Placeholder 2">
            <a:extLst>
              <a:ext uri="{FF2B5EF4-FFF2-40B4-BE49-F238E27FC236}">
                <a16:creationId xmlns:a16="http://schemas.microsoft.com/office/drawing/2014/main" id="{D3CC13A5-9695-0DCD-F855-C4AC2812FD38}"/>
              </a:ext>
            </a:extLst>
          </p:cNvPr>
          <p:cNvSpPr txBox="1">
            <a:spLocks/>
          </p:cNvSpPr>
          <p:nvPr/>
        </p:nvSpPr>
        <p:spPr>
          <a:xfrm>
            <a:off x="838200" y="1282568"/>
            <a:ext cx="10515600" cy="9302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b="1" dirty="0">
                <a:solidFill>
                  <a:sysClr val="windowText" lastClr="000000"/>
                </a:solidFill>
              </a:rPr>
              <a:t>4.2 Main Blade Materials and Cost </a:t>
            </a:r>
            <a:r>
              <a:rPr lang="en-US" sz="2400" b="1" dirty="0">
                <a:solidFill>
                  <a:sysClr val="windowText" lastClr="000000"/>
                </a:solidFill>
              </a:rPr>
              <a:t>–</a:t>
            </a:r>
            <a:endParaRPr lang="en-IN" sz="2400" b="1" dirty="0">
              <a:solidFill>
                <a:sysClr val="windowText" lastClr="000000"/>
              </a:solidFill>
            </a:endParaRPr>
          </a:p>
          <a:p>
            <a:pPr lvl="2" indent="-342900"/>
            <a:endParaRPr kumimoji="0" lang="en-IN" sz="2200" b="0" i="0" u="none" strike="noStrike" kern="1200" cap="none" spc="0" normalizeH="0" baseline="0" noProof="0" dirty="0">
              <a:ln>
                <a:noFill/>
              </a:ln>
              <a:solidFill>
                <a:sysClr val="windowText" lastClr="000000"/>
              </a:solidFill>
              <a:effectLst/>
              <a:uLnTx/>
              <a:uFillTx/>
              <a:ea typeface="+mn-ea"/>
              <a:cs typeface="+mn-cs"/>
            </a:endParaRPr>
          </a:p>
        </p:txBody>
      </p:sp>
      <p:pic>
        <p:nvPicPr>
          <p:cNvPr id="22" name="그림 21">
            <a:extLst>
              <a:ext uri="{FF2B5EF4-FFF2-40B4-BE49-F238E27FC236}">
                <a16:creationId xmlns:a16="http://schemas.microsoft.com/office/drawing/2014/main" id="{A70D88EB-1AC7-603E-F542-0054FB42B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03" y="1774824"/>
            <a:ext cx="1826340" cy="1310490"/>
          </a:xfrm>
          <a:prstGeom prst="rect">
            <a:avLst/>
          </a:prstGeom>
        </p:spPr>
      </p:pic>
      <p:pic>
        <p:nvPicPr>
          <p:cNvPr id="24" name="그림 23">
            <a:extLst>
              <a:ext uri="{FF2B5EF4-FFF2-40B4-BE49-F238E27FC236}">
                <a16:creationId xmlns:a16="http://schemas.microsoft.com/office/drawing/2014/main" id="{BB989EC8-7EB3-A0DD-83B0-AC286B864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103" y="3503583"/>
            <a:ext cx="1826340" cy="1195740"/>
          </a:xfrm>
          <a:prstGeom prst="rect">
            <a:avLst/>
          </a:prstGeom>
        </p:spPr>
      </p:pic>
      <p:sp>
        <p:nvSpPr>
          <p:cNvPr id="36" name="TextBox 35">
            <a:extLst>
              <a:ext uri="{FF2B5EF4-FFF2-40B4-BE49-F238E27FC236}">
                <a16:creationId xmlns:a16="http://schemas.microsoft.com/office/drawing/2014/main" id="{D195F672-E308-AA48-6465-99C48FEC8272}"/>
              </a:ext>
            </a:extLst>
          </p:cNvPr>
          <p:cNvSpPr txBox="1"/>
          <p:nvPr/>
        </p:nvSpPr>
        <p:spPr>
          <a:xfrm>
            <a:off x="1205378" y="3120039"/>
            <a:ext cx="1325301" cy="338554"/>
          </a:xfrm>
          <a:prstGeom prst="rect">
            <a:avLst/>
          </a:prstGeom>
          <a:noFill/>
        </p:spPr>
        <p:txBody>
          <a:bodyPr wrap="square">
            <a:spAutoFit/>
          </a:bodyPr>
          <a:lstStyle/>
          <a:p>
            <a:pPr algn="ctr">
              <a:buNone/>
            </a:pPr>
            <a:r>
              <a:rPr lang="en-US" altLang="ko-KR" sz="1600" b="1" dirty="0">
                <a:solidFill>
                  <a:schemeClr val="tx1"/>
                </a:solidFill>
              </a:rPr>
              <a:t>E-glass fiber</a:t>
            </a:r>
            <a:endParaRPr lang="en-US" altLang="ko-KR" sz="1600" dirty="0">
              <a:solidFill>
                <a:schemeClr val="tx1"/>
              </a:solidFill>
            </a:endParaRPr>
          </a:p>
        </p:txBody>
      </p:sp>
      <p:sp>
        <p:nvSpPr>
          <p:cNvPr id="38" name="TextBox 37">
            <a:extLst>
              <a:ext uri="{FF2B5EF4-FFF2-40B4-BE49-F238E27FC236}">
                <a16:creationId xmlns:a16="http://schemas.microsoft.com/office/drawing/2014/main" id="{3FDE935D-9C1E-C15B-6B5C-D762D0EA61B0}"/>
              </a:ext>
            </a:extLst>
          </p:cNvPr>
          <p:cNvSpPr txBox="1"/>
          <p:nvPr/>
        </p:nvSpPr>
        <p:spPr>
          <a:xfrm>
            <a:off x="954603" y="4782373"/>
            <a:ext cx="1826850" cy="338554"/>
          </a:xfrm>
          <a:prstGeom prst="rect">
            <a:avLst/>
          </a:prstGeom>
          <a:noFill/>
        </p:spPr>
        <p:txBody>
          <a:bodyPr wrap="square">
            <a:spAutoFit/>
          </a:bodyPr>
          <a:lstStyle/>
          <a:p>
            <a:pPr algn="ctr">
              <a:buNone/>
            </a:pPr>
            <a:r>
              <a:rPr lang="en-US" altLang="ko-KR" sz="1600" b="1" dirty="0">
                <a:solidFill>
                  <a:schemeClr val="tx1"/>
                </a:solidFill>
              </a:rPr>
              <a:t>Carbon fiber</a:t>
            </a:r>
            <a:endParaRPr lang="en-US" altLang="ko-KR" sz="1600" dirty="0">
              <a:solidFill>
                <a:schemeClr val="tx1"/>
              </a:solidFill>
            </a:endParaRPr>
          </a:p>
        </p:txBody>
      </p:sp>
      <p:sp>
        <p:nvSpPr>
          <p:cNvPr id="46" name="TextBox 45">
            <a:extLst>
              <a:ext uri="{FF2B5EF4-FFF2-40B4-BE49-F238E27FC236}">
                <a16:creationId xmlns:a16="http://schemas.microsoft.com/office/drawing/2014/main" id="{F6DDF466-D0D1-64B1-C5A8-8A959C3B5BF1}"/>
              </a:ext>
            </a:extLst>
          </p:cNvPr>
          <p:cNvSpPr txBox="1"/>
          <p:nvPr/>
        </p:nvSpPr>
        <p:spPr>
          <a:xfrm>
            <a:off x="644187" y="6264694"/>
            <a:ext cx="2390172" cy="338554"/>
          </a:xfrm>
          <a:prstGeom prst="rect">
            <a:avLst/>
          </a:prstGeom>
          <a:noFill/>
        </p:spPr>
        <p:txBody>
          <a:bodyPr wrap="square">
            <a:spAutoFit/>
          </a:bodyPr>
          <a:lstStyle/>
          <a:p>
            <a:pPr algn="ctr">
              <a:buNone/>
            </a:pPr>
            <a:r>
              <a:rPr lang="en-US" altLang="ko-KR" sz="1600" b="1" dirty="0">
                <a:solidFill>
                  <a:schemeClr val="tx1"/>
                </a:solidFill>
              </a:rPr>
              <a:t>Epoxy resin</a:t>
            </a:r>
            <a:endParaRPr lang="en-US" altLang="ko-KR" sz="1600" dirty="0">
              <a:solidFill>
                <a:schemeClr val="tx1"/>
              </a:solidFill>
            </a:endParaRPr>
          </a:p>
        </p:txBody>
      </p:sp>
      <p:graphicFrame>
        <p:nvGraphicFramePr>
          <p:cNvPr id="47" name="표 46">
            <a:extLst>
              <a:ext uri="{FF2B5EF4-FFF2-40B4-BE49-F238E27FC236}">
                <a16:creationId xmlns:a16="http://schemas.microsoft.com/office/drawing/2014/main" id="{BBE053E7-3D75-65FC-793D-5CBA7BEC788D}"/>
              </a:ext>
            </a:extLst>
          </p:cNvPr>
          <p:cNvGraphicFramePr>
            <a:graphicFrameLocks noGrp="1"/>
          </p:cNvGraphicFramePr>
          <p:nvPr>
            <p:extLst>
              <p:ext uri="{D42A27DB-BD31-4B8C-83A1-F6EECF244321}">
                <p14:modId xmlns:p14="http://schemas.microsoft.com/office/powerpoint/2010/main" val="2353017330"/>
              </p:ext>
            </p:extLst>
          </p:nvPr>
        </p:nvGraphicFramePr>
        <p:xfrm>
          <a:off x="2878527" y="1774824"/>
          <a:ext cx="8894570" cy="4609040"/>
        </p:xfrm>
        <a:graphic>
          <a:graphicData uri="http://schemas.openxmlformats.org/drawingml/2006/table">
            <a:tbl>
              <a:tblPr/>
              <a:tblGrid>
                <a:gridCol w="1490273">
                  <a:extLst>
                    <a:ext uri="{9D8B030D-6E8A-4147-A177-3AD203B41FA5}">
                      <a16:colId xmlns:a16="http://schemas.microsoft.com/office/drawing/2014/main" val="3891223730"/>
                    </a:ext>
                  </a:extLst>
                </a:gridCol>
                <a:gridCol w="1634067">
                  <a:extLst>
                    <a:ext uri="{9D8B030D-6E8A-4147-A177-3AD203B41FA5}">
                      <a16:colId xmlns:a16="http://schemas.microsoft.com/office/drawing/2014/main" val="531199542"/>
                    </a:ext>
                  </a:extLst>
                </a:gridCol>
                <a:gridCol w="1574800">
                  <a:extLst>
                    <a:ext uri="{9D8B030D-6E8A-4147-A177-3AD203B41FA5}">
                      <a16:colId xmlns:a16="http://schemas.microsoft.com/office/drawing/2014/main" val="117761162"/>
                    </a:ext>
                  </a:extLst>
                </a:gridCol>
                <a:gridCol w="988878">
                  <a:extLst>
                    <a:ext uri="{9D8B030D-6E8A-4147-A177-3AD203B41FA5}">
                      <a16:colId xmlns:a16="http://schemas.microsoft.com/office/drawing/2014/main" val="2747704736"/>
                    </a:ext>
                  </a:extLst>
                </a:gridCol>
                <a:gridCol w="1253067">
                  <a:extLst>
                    <a:ext uri="{9D8B030D-6E8A-4147-A177-3AD203B41FA5}">
                      <a16:colId xmlns:a16="http://schemas.microsoft.com/office/drawing/2014/main" val="3687942542"/>
                    </a:ext>
                  </a:extLst>
                </a:gridCol>
                <a:gridCol w="1295400">
                  <a:extLst>
                    <a:ext uri="{9D8B030D-6E8A-4147-A177-3AD203B41FA5}">
                      <a16:colId xmlns:a16="http://schemas.microsoft.com/office/drawing/2014/main" val="1514853700"/>
                    </a:ext>
                  </a:extLst>
                </a:gridCol>
                <a:gridCol w="658085">
                  <a:extLst>
                    <a:ext uri="{9D8B030D-6E8A-4147-A177-3AD203B41FA5}">
                      <a16:colId xmlns:a16="http://schemas.microsoft.com/office/drawing/2014/main" val="1574380295"/>
                    </a:ext>
                  </a:extLst>
                </a:gridCol>
              </a:tblGrid>
              <a:tr h="572475">
                <a:tc>
                  <a:txBody>
                    <a:bodyPr/>
                    <a:lstStyle/>
                    <a:p>
                      <a:pPr algn="ctr">
                        <a:buNone/>
                      </a:pPr>
                      <a:r>
                        <a:rPr lang="en-US" sz="1200" b="1" dirty="0">
                          <a:solidFill>
                            <a:schemeClr val="bg1"/>
                          </a:solidFill>
                          <a:latin typeface="+mn-lt"/>
                        </a:rPr>
                        <a:t>Material</a:t>
                      </a:r>
                      <a:endParaRPr lang="en-US" sz="1200" dirty="0">
                        <a:solidFill>
                          <a:schemeClr val="bg1"/>
                        </a:solidFill>
                        <a:latin typeface="+mn-lt"/>
                      </a:endParaRPr>
                    </a:p>
                  </a:txBody>
                  <a:tcPr marL="36566" marR="36566" marT="18283" marB="18283" anchor="ctr">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solidFill>
                      <a:schemeClr val="bg1">
                        <a:lumMod val="50000"/>
                      </a:schemeClr>
                    </a:solidFill>
                  </a:tcPr>
                </a:tc>
                <a:tc>
                  <a:txBody>
                    <a:bodyPr/>
                    <a:lstStyle/>
                    <a:p>
                      <a:pPr algn="ctr">
                        <a:buNone/>
                      </a:pPr>
                      <a:r>
                        <a:rPr lang="en-US" sz="1200" b="1" dirty="0">
                          <a:solidFill>
                            <a:schemeClr val="bg1"/>
                          </a:solidFill>
                          <a:latin typeface="+mn-lt"/>
                        </a:rPr>
                        <a:t>Main Features</a:t>
                      </a:r>
                      <a:endParaRPr lang="en-US" sz="1200" dirty="0">
                        <a:solidFill>
                          <a:schemeClr val="bg1"/>
                        </a:solidFill>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solidFill>
                      <a:schemeClr val="bg1">
                        <a:lumMod val="50000"/>
                      </a:schemeClr>
                    </a:solidFill>
                  </a:tcPr>
                </a:tc>
                <a:tc>
                  <a:txBody>
                    <a:bodyPr/>
                    <a:lstStyle/>
                    <a:p>
                      <a:pPr algn="ctr">
                        <a:buNone/>
                      </a:pPr>
                      <a:r>
                        <a:rPr lang="en-US" sz="1200" b="1" dirty="0">
                          <a:solidFill>
                            <a:schemeClr val="bg1"/>
                          </a:solidFill>
                          <a:latin typeface="+mn-lt"/>
                        </a:rPr>
                        <a:t>Where Used</a:t>
                      </a:r>
                      <a:endParaRPr lang="en-US" sz="1200" dirty="0">
                        <a:solidFill>
                          <a:schemeClr val="bg1"/>
                        </a:solidFill>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solidFill>
                      <a:schemeClr val="bg1">
                        <a:lumMod val="50000"/>
                      </a:schemeClr>
                    </a:solidFill>
                  </a:tcPr>
                </a:tc>
                <a:tc>
                  <a:txBody>
                    <a:bodyPr/>
                    <a:lstStyle/>
                    <a:p>
                      <a:pPr algn="ctr">
                        <a:buNone/>
                      </a:pPr>
                      <a:r>
                        <a:rPr lang="en-US" sz="1200" b="1" dirty="0">
                          <a:solidFill>
                            <a:schemeClr val="bg1"/>
                          </a:solidFill>
                          <a:latin typeface="+mn-lt"/>
                        </a:rPr>
                        <a:t>Unit Cost (€/kg)</a:t>
                      </a:r>
                      <a:endParaRPr lang="en-US" sz="1200" dirty="0">
                        <a:solidFill>
                          <a:schemeClr val="bg1"/>
                        </a:solidFill>
                        <a:latin typeface="+mn-lt"/>
                      </a:endParaRPr>
                    </a:p>
                  </a:txBody>
                  <a:tcPr marL="36566" marR="36566" marT="18283" marB="18283" anchor="ctr">
                    <a:lnL>
                      <a:noFill/>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bg1">
                        <a:lumMod val="50000"/>
                      </a:schemeClr>
                    </a:solidFill>
                  </a:tcPr>
                </a:tc>
                <a:tc>
                  <a:txBody>
                    <a:bodyPr/>
                    <a:lstStyle/>
                    <a:p>
                      <a:pPr algn="ctr">
                        <a:buNone/>
                      </a:pPr>
                      <a:r>
                        <a:rPr lang="en-US" sz="1200" b="1" dirty="0">
                          <a:solidFill>
                            <a:schemeClr val="bg1"/>
                          </a:solidFill>
                          <a:latin typeface="+mn-lt"/>
                        </a:rPr>
                        <a:t>Est. Weight of NREL5MW (kg)</a:t>
                      </a:r>
                      <a:endParaRPr lang="en-US" sz="1200" dirty="0">
                        <a:solidFill>
                          <a:schemeClr val="bg1"/>
                        </a:solidFill>
                        <a:latin typeface="+mn-lt"/>
                      </a:endParaRPr>
                    </a:p>
                  </a:txBody>
                  <a:tcPr marL="36566" marR="36566" marT="18283" marB="18283" anchor="ctr">
                    <a:lnL w="3175"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solidFill>
                      <a:schemeClr val="bg1">
                        <a:lumMod val="50000"/>
                      </a:schemeClr>
                    </a:solidFill>
                  </a:tcPr>
                </a:tc>
                <a:tc>
                  <a:txBody>
                    <a:bodyPr/>
                    <a:lstStyle/>
                    <a:p>
                      <a:pPr algn="ctr">
                        <a:buNone/>
                      </a:pPr>
                      <a:r>
                        <a:rPr lang="en-US" sz="1200" b="1" dirty="0">
                          <a:solidFill>
                            <a:schemeClr val="bg1"/>
                          </a:solidFill>
                          <a:latin typeface="+mn-lt"/>
                        </a:rPr>
                        <a:t>Subtotal</a:t>
                      </a:r>
                      <a:endParaRPr lang="en-US" sz="1200" dirty="0">
                        <a:solidFill>
                          <a:schemeClr val="bg1"/>
                        </a:solidFill>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solidFill>
                      <a:schemeClr val="bg1">
                        <a:lumMod val="50000"/>
                      </a:schemeClr>
                    </a:solidFill>
                  </a:tcPr>
                </a:tc>
                <a:tc>
                  <a:txBody>
                    <a:bodyPr/>
                    <a:lstStyle/>
                    <a:p>
                      <a:pPr algn="ctr">
                        <a:buNone/>
                      </a:pPr>
                      <a:r>
                        <a:rPr lang="en-US" sz="1200" b="1" dirty="0">
                          <a:solidFill>
                            <a:schemeClr val="bg1"/>
                          </a:solidFill>
                          <a:latin typeface="+mn-lt"/>
                        </a:rPr>
                        <a:t>Share</a:t>
                      </a:r>
                      <a:endParaRPr lang="en-US" sz="1200" dirty="0">
                        <a:solidFill>
                          <a:schemeClr val="bg1"/>
                        </a:solidFill>
                        <a:latin typeface="+mn-lt"/>
                      </a:endParaRPr>
                    </a:p>
                  </a:txBody>
                  <a:tcPr marL="36566" marR="36566" marT="18283" marB="18283" anchor="ctr">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solidFill>
                      <a:schemeClr val="bg1">
                        <a:lumMod val="50000"/>
                      </a:schemeClr>
                    </a:solidFill>
                  </a:tcPr>
                </a:tc>
                <a:extLst>
                  <a:ext uri="{0D108BD9-81ED-4DB2-BD59-A6C34878D82A}">
                    <a16:rowId xmlns:a16="http://schemas.microsoft.com/office/drawing/2014/main" val="4010597886"/>
                  </a:ext>
                </a:extLst>
              </a:tr>
              <a:tr h="597074">
                <a:tc>
                  <a:txBody>
                    <a:bodyPr/>
                    <a:lstStyle/>
                    <a:p>
                      <a:pPr algn="ctr">
                        <a:buNone/>
                      </a:pPr>
                      <a:r>
                        <a:rPr lang="en-US" sz="1100" b="1" dirty="0">
                          <a:latin typeface="+mn-lt"/>
                        </a:rPr>
                        <a:t>E-glass fiber</a:t>
                      </a:r>
                      <a:endParaRPr lang="en-US" sz="1100" dirty="0">
                        <a:latin typeface="+mn-lt"/>
                      </a:endParaRPr>
                    </a:p>
                  </a:txBody>
                  <a:tcPr marL="36566" marR="36566" marT="18283" marB="18283" anchor="ctr">
                    <a:lnL w="3175" cap="flat" cmpd="sng" algn="ctr">
                      <a:solidFill>
                        <a:schemeClr val="tx1"/>
                      </a:solidFill>
                      <a:prstDash val="solid"/>
                      <a:round/>
                      <a:headEnd type="none" w="med" len="med"/>
                      <a:tailEnd type="none" w="med" len="med"/>
                    </a:lnL>
                    <a:lnR>
                      <a:noFill/>
                    </a:lnR>
                    <a:lnT>
                      <a:noFill/>
                    </a:lnT>
                    <a:lnB>
                      <a:noFill/>
                    </a:lnB>
                    <a:noFill/>
                  </a:tcPr>
                </a:tc>
                <a:tc>
                  <a:txBody>
                    <a:bodyPr/>
                    <a:lstStyle/>
                    <a:p>
                      <a:pPr algn="ctr">
                        <a:buNone/>
                      </a:pPr>
                      <a:r>
                        <a:rPr lang="en-US" sz="1100" dirty="0">
                          <a:latin typeface="+mn-lt"/>
                        </a:rPr>
                        <a:t>Strong, </a:t>
                      </a:r>
                    </a:p>
                    <a:p>
                      <a:pPr algn="ctr">
                        <a:buNone/>
                      </a:pPr>
                      <a:r>
                        <a:rPr lang="en-US" sz="1100" dirty="0">
                          <a:latin typeface="+mn-lt"/>
                        </a:rPr>
                        <a:t>Low cost, Heavy</a:t>
                      </a:r>
                    </a:p>
                  </a:txBody>
                  <a:tcPr marL="36566" marR="36566" marT="18283" marB="18283" anchor="ctr">
                    <a:lnL>
                      <a:noFill/>
                    </a:lnL>
                    <a:lnR>
                      <a:noFill/>
                    </a:lnR>
                    <a:lnT>
                      <a:noFill/>
                    </a:lnT>
                    <a:lnB>
                      <a:noFill/>
                    </a:lnB>
                    <a:noFill/>
                  </a:tcPr>
                </a:tc>
                <a:tc>
                  <a:txBody>
                    <a:bodyPr/>
                    <a:lstStyle/>
                    <a:p>
                      <a:pPr algn="ctr">
                        <a:buNone/>
                      </a:pPr>
                      <a:r>
                        <a:rPr lang="en-US" sz="1100" dirty="0">
                          <a:latin typeface="+mn-lt"/>
                        </a:rPr>
                        <a:t>Shell skin, shear web, root reinforcements</a:t>
                      </a:r>
                    </a:p>
                  </a:txBody>
                  <a:tcPr marL="36566" marR="36566" marT="18283" marB="18283" anchor="ctr">
                    <a:lnL>
                      <a:noFill/>
                    </a:lnL>
                    <a:lnR>
                      <a:noFill/>
                    </a:lnR>
                    <a:lnT>
                      <a:noFill/>
                    </a:lnT>
                    <a:lnB>
                      <a:noFill/>
                    </a:lnB>
                    <a:noFill/>
                  </a:tcPr>
                </a:tc>
                <a:tc>
                  <a:txBody>
                    <a:bodyPr/>
                    <a:lstStyle/>
                    <a:p>
                      <a:pPr algn="ctr">
                        <a:buNone/>
                      </a:pPr>
                      <a:r>
                        <a:rPr lang="en-US" altLang="ko-KR" sz="1100" dirty="0">
                          <a:latin typeface="+mn-lt"/>
                        </a:rPr>
                        <a:t>1.8</a:t>
                      </a:r>
                    </a:p>
                  </a:txBody>
                  <a:tcPr marL="36566" marR="36566" marT="18283" marB="18283" anchor="ctr">
                    <a:lnL>
                      <a:noFill/>
                    </a:lnL>
                    <a:lnR w="3175" cap="flat" cmpd="sng" algn="ctr">
                      <a:noFill/>
                      <a:prstDash val="solid"/>
                      <a:round/>
                      <a:headEnd type="none" w="med" len="med"/>
                      <a:tailEnd type="none" w="med" len="med"/>
                    </a:lnR>
                    <a:lnT>
                      <a:noFill/>
                    </a:lnT>
                    <a:lnB>
                      <a:noFill/>
                    </a:lnB>
                    <a:noFill/>
                  </a:tcPr>
                </a:tc>
                <a:tc>
                  <a:txBody>
                    <a:bodyPr/>
                    <a:lstStyle/>
                    <a:p>
                      <a:pPr algn="ctr">
                        <a:buNone/>
                      </a:pPr>
                      <a:r>
                        <a:rPr lang="en-US" altLang="ko-KR" sz="1100" dirty="0">
                          <a:latin typeface="+mn-lt"/>
                        </a:rPr>
                        <a:t>~13,000</a:t>
                      </a:r>
                    </a:p>
                  </a:txBody>
                  <a:tcPr marL="36566" marR="36566" marT="18283" marB="18283" anchor="ctr">
                    <a:lnL w="3175" cap="flat" cmpd="sng" algn="ctr">
                      <a:noFill/>
                      <a:prstDash val="solid"/>
                      <a:round/>
                      <a:headEnd type="none" w="med" len="med"/>
                      <a:tailEnd type="none" w="med" len="med"/>
                    </a:lnL>
                    <a:lnR>
                      <a:noFill/>
                    </a:lnR>
                    <a:lnT>
                      <a:noFill/>
                    </a:lnT>
                    <a:lnB>
                      <a:noFill/>
                    </a:lnB>
                    <a:noFill/>
                  </a:tcPr>
                </a:tc>
                <a:tc>
                  <a:txBody>
                    <a:bodyPr/>
                    <a:lstStyle/>
                    <a:p>
                      <a:pPr algn="ctr">
                        <a:buNone/>
                      </a:pPr>
                      <a:r>
                        <a:rPr lang="ko-KR" altLang="en-US" sz="1100" b="1" dirty="0">
                          <a:latin typeface="+mn-lt"/>
                        </a:rPr>
                        <a:t>€ </a:t>
                      </a:r>
                      <a:r>
                        <a:rPr lang="en-US" altLang="ko-KR" sz="1100" b="1" dirty="0">
                          <a:latin typeface="+mn-lt"/>
                        </a:rPr>
                        <a:t>23,400</a:t>
                      </a:r>
                      <a:endParaRPr lang="ko-KR" altLang="en-US" sz="1100" b="1" dirty="0">
                        <a:latin typeface="+mn-lt"/>
                      </a:endParaRPr>
                    </a:p>
                  </a:txBody>
                  <a:tcPr marL="36566" marR="36566" marT="18283" marB="18283" anchor="ctr">
                    <a:lnL>
                      <a:noFill/>
                    </a:lnL>
                    <a:lnR>
                      <a:noFill/>
                    </a:lnR>
                    <a:lnT>
                      <a:noFill/>
                    </a:lnT>
                    <a:lnB>
                      <a:noFill/>
                    </a:lnB>
                    <a:noFill/>
                  </a:tcPr>
                </a:tc>
                <a:tc>
                  <a:txBody>
                    <a:bodyPr/>
                    <a:lstStyle/>
                    <a:p>
                      <a:pPr algn="ctr">
                        <a:buNone/>
                      </a:pPr>
                      <a:r>
                        <a:rPr lang="en-US" altLang="ko-KR" sz="1100" dirty="0">
                          <a:latin typeface="+mn-lt"/>
                        </a:rPr>
                        <a:t>38%</a:t>
                      </a:r>
                    </a:p>
                  </a:txBody>
                  <a:tcPr marL="36566" marR="36566" marT="18283" marB="18283" anchor="ctr">
                    <a:lnL>
                      <a:noFill/>
                    </a:lnL>
                    <a:lnR w="3175"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39080488"/>
                  </a:ext>
                </a:extLst>
              </a:tr>
              <a:tr h="485123">
                <a:tc>
                  <a:txBody>
                    <a:bodyPr/>
                    <a:lstStyle/>
                    <a:p>
                      <a:pPr algn="ctr">
                        <a:buNone/>
                      </a:pPr>
                      <a:r>
                        <a:rPr lang="en-US" sz="1100" b="1" dirty="0">
                          <a:latin typeface="+mn-lt"/>
                        </a:rPr>
                        <a:t>Carbon fiber</a:t>
                      </a:r>
                      <a:endParaRPr lang="en-US" sz="1100" dirty="0">
                        <a:latin typeface="+mn-lt"/>
                      </a:endParaRPr>
                    </a:p>
                  </a:txBody>
                  <a:tcPr marL="36566" marR="36566" marT="18283" marB="18283" anchor="ctr">
                    <a:lnL w="3175" cap="flat" cmpd="sng" algn="ctr">
                      <a:solidFill>
                        <a:schemeClr val="tx1"/>
                      </a:solidFill>
                      <a:prstDash val="solid"/>
                      <a:round/>
                      <a:headEnd type="none" w="med" len="med"/>
                      <a:tailEnd type="none" w="med" len="med"/>
                    </a:lnL>
                    <a:lnR>
                      <a:noFill/>
                    </a:lnR>
                    <a:lnT>
                      <a:noFill/>
                    </a:lnT>
                    <a:lnB>
                      <a:noFill/>
                    </a:lnB>
                    <a:noFill/>
                  </a:tcPr>
                </a:tc>
                <a:tc>
                  <a:txBody>
                    <a:bodyPr/>
                    <a:lstStyle/>
                    <a:p>
                      <a:pPr algn="ctr">
                        <a:buNone/>
                      </a:pPr>
                      <a:r>
                        <a:rPr lang="en-US" sz="1100" dirty="0">
                          <a:latin typeface="+mn-lt"/>
                        </a:rPr>
                        <a:t>High stiffness/strength, lightweight</a:t>
                      </a:r>
                    </a:p>
                  </a:txBody>
                  <a:tcPr marL="36566" marR="36566" marT="18283" marB="18283" anchor="ctr">
                    <a:lnL>
                      <a:noFill/>
                    </a:lnL>
                    <a:lnR>
                      <a:noFill/>
                    </a:lnR>
                    <a:lnT>
                      <a:noFill/>
                    </a:lnT>
                    <a:lnB>
                      <a:noFill/>
                    </a:lnB>
                    <a:noFill/>
                  </a:tcPr>
                </a:tc>
                <a:tc>
                  <a:txBody>
                    <a:bodyPr/>
                    <a:lstStyle/>
                    <a:p>
                      <a:pPr algn="ctr">
                        <a:buNone/>
                      </a:pPr>
                      <a:r>
                        <a:rPr lang="en-US" sz="1100" dirty="0">
                          <a:latin typeface="+mn-lt"/>
                        </a:rPr>
                        <a:t>Spar caps </a:t>
                      </a:r>
                    </a:p>
                    <a:p>
                      <a:pPr algn="ctr">
                        <a:buNone/>
                      </a:pPr>
                      <a:r>
                        <a:rPr lang="en-US" sz="1100" dirty="0">
                          <a:latin typeface="+mn-lt"/>
                        </a:rPr>
                        <a:t>(load-carrying beam)</a:t>
                      </a:r>
                    </a:p>
                  </a:txBody>
                  <a:tcPr marL="36566" marR="36566" marT="18283" marB="18283" anchor="ctr">
                    <a:lnL>
                      <a:noFill/>
                    </a:lnL>
                    <a:lnR>
                      <a:noFill/>
                    </a:lnR>
                    <a:lnT>
                      <a:noFill/>
                    </a:lnT>
                    <a:lnB>
                      <a:noFill/>
                    </a:lnB>
                    <a:noFill/>
                  </a:tcPr>
                </a:tc>
                <a:tc>
                  <a:txBody>
                    <a:bodyPr/>
                    <a:lstStyle/>
                    <a:p>
                      <a:pPr algn="ctr">
                        <a:buNone/>
                      </a:pPr>
                      <a:r>
                        <a:rPr lang="en-US" altLang="ko-KR" sz="1100" dirty="0">
                          <a:latin typeface="+mn-lt"/>
                        </a:rPr>
                        <a:t>25</a:t>
                      </a:r>
                    </a:p>
                  </a:txBody>
                  <a:tcPr marL="36566" marR="36566" marT="18283" marB="18283" anchor="ctr">
                    <a:lnL>
                      <a:noFill/>
                    </a:lnL>
                    <a:lnR w="3175" cap="flat" cmpd="sng" algn="ctr">
                      <a:noFill/>
                      <a:prstDash val="solid"/>
                      <a:round/>
                      <a:headEnd type="none" w="med" len="med"/>
                      <a:tailEnd type="none" w="med" len="med"/>
                    </a:lnR>
                    <a:lnT>
                      <a:noFill/>
                    </a:lnT>
                    <a:lnB>
                      <a:noFill/>
                    </a:lnB>
                    <a:noFill/>
                  </a:tcPr>
                </a:tc>
                <a:tc>
                  <a:txBody>
                    <a:bodyPr/>
                    <a:lstStyle/>
                    <a:p>
                      <a:pPr algn="ctr">
                        <a:buNone/>
                      </a:pPr>
                      <a:r>
                        <a:rPr lang="en-US" altLang="ko-KR" sz="1100" dirty="0">
                          <a:latin typeface="+mn-lt"/>
                        </a:rPr>
                        <a:t>~500</a:t>
                      </a:r>
                    </a:p>
                  </a:txBody>
                  <a:tcPr marL="36566" marR="36566" marT="18283" marB="18283" anchor="ctr">
                    <a:lnL w="3175" cap="flat" cmpd="sng" algn="ctr">
                      <a:noFill/>
                      <a:prstDash val="solid"/>
                      <a:round/>
                      <a:headEnd type="none" w="med" len="med"/>
                      <a:tailEnd type="none" w="med" len="med"/>
                    </a:lnL>
                    <a:lnR>
                      <a:noFill/>
                    </a:lnR>
                    <a:lnT>
                      <a:noFill/>
                    </a:lnT>
                    <a:lnB>
                      <a:noFill/>
                    </a:lnB>
                    <a:noFill/>
                  </a:tcPr>
                </a:tc>
                <a:tc>
                  <a:txBody>
                    <a:bodyPr/>
                    <a:lstStyle/>
                    <a:p>
                      <a:pPr algn="ctr">
                        <a:buNone/>
                      </a:pPr>
                      <a:r>
                        <a:rPr lang="ko-KR" altLang="en-US" sz="1100" b="1" dirty="0">
                          <a:latin typeface="+mn-lt"/>
                        </a:rPr>
                        <a:t>€ </a:t>
                      </a:r>
                      <a:r>
                        <a:rPr lang="en-US" altLang="ko-KR" sz="1100" b="1" dirty="0">
                          <a:latin typeface="+mn-lt"/>
                        </a:rPr>
                        <a:t>12,500</a:t>
                      </a:r>
                      <a:endParaRPr lang="ko-KR" altLang="en-US" sz="1100" b="1" dirty="0">
                        <a:latin typeface="+mn-lt"/>
                      </a:endParaRPr>
                    </a:p>
                  </a:txBody>
                  <a:tcPr marL="36566" marR="36566" marT="18283" marB="18283" anchor="ctr">
                    <a:lnL>
                      <a:noFill/>
                    </a:lnL>
                    <a:lnR>
                      <a:noFill/>
                    </a:lnR>
                    <a:lnT>
                      <a:noFill/>
                    </a:lnT>
                    <a:lnB>
                      <a:noFill/>
                    </a:lnB>
                    <a:noFill/>
                  </a:tcPr>
                </a:tc>
                <a:tc>
                  <a:txBody>
                    <a:bodyPr/>
                    <a:lstStyle/>
                    <a:p>
                      <a:pPr algn="ctr">
                        <a:buNone/>
                      </a:pPr>
                      <a:r>
                        <a:rPr lang="en-US" altLang="ko-KR" sz="1100" dirty="0">
                          <a:latin typeface="+mn-lt"/>
                        </a:rPr>
                        <a:t>20%</a:t>
                      </a:r>
                    </a:p>
                  </a:txBody>
                  <a:tcPr marL="36566" marR="36566" marT="18283" marB="18283" anchor="ctr">
                    <a:lnL>
                      <a:noFill/>
                    </a:lnL>
                    <a:lnR w="3175"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769056984"/>
                  </a:ext>
                </a:extLst>
              </a:tr>
              <a:tr h="485123">
                <a:tc>
                  <a:txBody>
                    <a:bodyPr/>
                    <a:lstStyle/>
                    <a:p>
                      <a:pPr algn="ctr">
                        <a:buNone/>
                      </a:pPr>
                      <a:r>
                        <a:rPr lang="en-US" sz="1100" b="1" dirty="0">
                          <a:latin typeface="+mn-lt"/>
                        </a:rPr>
                        <a:t>Epoxy resin</a:t>
                      </a:r>
                      <a:endParaRPr lang="en-US" sz="1100" dirty="0">
                        <a:latin typeface="+mn-lt"/>
                      </a:endParaRPr>
                    </a:p>
                  </a:txBody>
                  <a:tcPr marL="36566" marR="36566" marT="18283" marB="18283" anchor="ctr">
                    <a:lnL w="3175" cap="flat" cmpd="sng" algn="ctr">
                      <a:solidFill>
                        <a:schemeClr val="tx1"/>
                      </a:solidFill>
                      <a:prstDash val="solid"/>
                      <a:round/>
                      <a:headEnd type="none" w="med" len="med"/>
                      <a:tailEnd type="none" w="med" len="med"/>
                    </a:lnL>
                    <a:lnR>
                      <a:noFill/>
                    </a:lnR>
                    <a:lnT>
                      <a:noFill/>
                    </a:lnT>
                    <a:lnB>
                      <a:noFill/>
                    </a:lnB>
                    <a:noFill/>
                  </a:tcPr>
                </a:tc>
                <a:tc>
                  <a:txBody>
                    <a:bodyPr/>
                    <a:lstStyle/>
                    <a:p>
                      <a:pPr algn="ctr">
                        <a:buNone/>
                      </a:pPr>
                      <a:r>
                        <a:rPr lang="en-US" sz="1100" dirty="0">
                          <a:latin typeface="+mn-lt"/>
                        </a:rPr>
                        <a:t>Excellent bonding, heat/chem. resistance</a:t>
                      </a:r>
                    </a:p>
                  </a:txBody>
                  <a:tcPr marL="36566" marR="36566" marT="18283" marB="18283" anchor="ctr">
                    <a:lnL>
                      <a:noFill/>
                    </a:lnL>
                    <a:lnR>
                      <a:noFill/>
                    </a:lnR>
                    <a:lnT>
                      <a:noFill/>
                    </a:lnT>
                    <a:lnB>
                      <a:noFill/>
                    </a:lnB>
                    <a:noFill/>
                  </a:tcPr>
                </a:tc>
                <a:tc>
                  <a:txBody>
                    <a:bodyPr/>
                    <a:lstStyle/>
                    <a:p>
                      <a:pPr algn="ctr">
                        <a:buNone/>
                      </a:pPr>
                      <a:r>
                        <a:rPr lang="en-US" sz="1100" dirty="0">
                          <a:latin typeface="+mn-lt"/>
                        </a:rPr>
                        <a:t>Matrix for all composites (fiber wet-out)</a:t>
                      </a:r>
                    </a:p>
                  </a:txBody>
                  <a:tcPr marL="36566" marR="36566" marT="18283" marB="18283" anchor="ctr">
                    <a:lnL>
                      <a:noFill/>
                    </a:lnL>
                    <a:lnR>
                      <a:noFill/>
                    </a:lnR>
                    <a:lnT>
                      <a:noFill/>
                    </a:lnT>
                    <a:lnB>
                      <a:noFill/>
                    </a:lnB>
                    <a:noFill/>
                  </a:tcPr>
                </a:tc>
                <a:tc>
                  <a:txBody>
                    <a:bodyPr/>
                    <a:lstStyle/>
                    <a:p>
                      <a:pPr algn="ctr">
                        <a:buNone/>
                      </a:pPr>
                      <a:r>
                        <a:rPr lang="en-US" altLang="ko-KR" sz="1100" dirty="0">
                          <a:latin typeface="+mn-lt"/>
                        </a:rPr>
                        <a:t>4</a:t>
                      </a:r>
                    </a:p>
                  </a:txBody>
                  <a:tcPr marL="36566" marR="36566" marT="18283" marB="18283" anchor="ctr">
                    <a:lnL>
                      <a:noFill/>
                    </a:lnL>
                    <a:lnR w="3175" cap="flat" cmpd="sng" algn="ctr">
                      <a:noFill/>
                      <a:prstDash val="solid"/>
                      <a:round/>
                      <a:headEnd type="none" w="med" len="med"/>
                      <a:tailEnd type="none" w="med" len="med"/>
                    </a:lnR>
                    <a:lnT>
                      <a:noFill/>
                    </a:lnT>
                    <a:lnB>
                      <a:noFill/>
                    </a:lnB>
                    <a:noFill/>
                  </a:tcPr>
                </a:tc>
                <a:tc>
                  <a:txBody>
                    <a:bodyPr/>
                    <a:lstStyle/>
                    <a:p>
                      <a:pPr algn="ctr">
                        <a:buNone/>
                      </a:pPr>
                      <a:r>
                        <a:rPr lang="en-US" altLang="ko-KR" sz="1100" dirty="0">
                          <a:latin typeface="+mn-lt"/>
                        </a:rPr>
                        <a:t>~5,000</a:t>
                      </a:r>
                    </a:p>
                  </a:txBody>
                  <a:tcPr marL="36566" marR="36566" marT="18283" marB="18283" anchor="ctr">
                    <a:lnL w="3175" cap="flat" cmpd="sng" algn="ctr">
                      <a:noFill/>
                      <a:prstDash val="solid"/>
                      <a:round/>
                      <a:headEnd type="none" w="med" len="med"/>
                      <a:tailEnd type="none" w="med" len="med"/>
                    </a:lnL>
                    <a:lnR>
                      <a:noFill/>
                    </a:lnR>
                    <a:lnT>
                      <a:noFill/>
                    </a:lnT>
                    <a:lnB>
                      <a:noFill/>
                    </a:lnB>
                    <a:noFill/>
                  </a:tcPr>
                </a:tc>
                <a:tc>
                  <a:txBody>
                    <a:bodyPr/>
                    <a:lstStyle/>
                    <a:p>
                      <a:pPr algn="ctr">
                        <a:buNone/>
                      </a:pPr>
                      <a:r>
                        <a:rPr lang="ko-KR" altLang="en-US" sz="1100" b="1" dirty="0">
                          <a:latin typeface="+mn-lt"/>
                        </a:rPr>
                        <a:t>€ </a:t>
                      </a:r>
                      <a:r>
                        <a:rPr lang="en-US" altLang="ko-KR" sz="1100" b="1" dirty="0">
                          <a:latin typeface="+mn-lt"/>
                        </a:rPr>
                        <a:t>20,000</a:t>
                      </a:r>
                      <a:endParaRPr lang="ko-KR" altLang="en-US" sz="1100" b="1" dirty="0">
                        <a:latin typeface="+mn-lt"/>
                      </a:endParaRPr>
                    </a:p>
                  </a:txBody>
                  <a:tcPr marL="36566" marR="36566" marT="18283" marB="18283" anchor="ctr">
                    <a:lnL>
                      <a:noFill/>
                    </a:lnL>
                    <a:lnR>
                      <a:noFill/>
                    </a:lnR>
                    <a:lnT>
                      <a:noFill/>
                    </a:lnT>
                    <a:lnB>
                      <a:noFill/>
                    </a:lnB>
                    <a:noFill/>
                  </a:tcPr>
                </a:tc>
                <a:tc>
                  <a:txBody>
                    <a:bodyPr/>
                    <a:lstStyle/>
                    <a:p>
                      <a:pPr algn="ctr">
                        <a:buNone/>
                      </a:pPr>
                      <a:r>
                        <a:rPr lang="en-US" altLang="ko-KR" sz="1100" dirty="0">
                          <a:latin typeface="+mn-lt"/>
                        </a:rPr>
                        <a:t>33%</a:t>
                      </a:r>
                    </a:p>
                  </a:txBody>
                  <a:tcPr marL="36566" marR="36566" marT="18283" marB="18283" anchor="ctr">
                    <a:lnL>
                      <a:noFill/>
                    </a:lnL>
                    <a:lnR w="3175"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384028759"/>
                  </a:ext>
                </a:extLst>
              </a:tr>
              <a:tr h="379486">
                <a:tc>
                  <a:txBody>
                    <a:bodyPr/>
                    <a:lstStyle/>
                    <a:p>
                      <a:pPr algn="ctr">
                        <a:buNone/>
                      </a:pPr>
                      <a:r>
                        <a:rPr lang="en-US" sz="1100" b="1" dirty="0">
                          <a:latin typeface="+mn-lt"/>
                        </a:rPr>
                        <a:t>Core </a:t>
                      </a:r>
                    </a:p>
                    <a:p>
                      <a:pPr algn="ctr">
                        <a:buNone/>
                      </a:pPr>
                      <a:r>
                        <a:rPr lang="en-US" sz="1100" b="1" dirty="0">
                          <a:latin typeface="+mn-lt"/>
                        </a:rPr>
                        <a:t>(PET/PVC/Balsa)</a:t>
                      </a:r>
                      <a:endParaRPr lang="en-US" sz="1100" dirty="0">
                        <a:latin typeface="+mn-lt"/>
                      </a:endParaRPr>
                    </a:p>
                  </a:txBody>
                  <a:tcPr marL="36566" marR="36566" marT="18283" marB="18283" anchor="ctr">
                    <a:lnL w="3175" cap="flat" cmpd="sng" algn="ctr">
                      <a:solidFill>
                        <a:schemeClr val="tx1"/>
                      </a:solidFill>
                      <a:prstDash val="solid"/>
                      <a:round/>
                      <a:headEnd type="none" w="med" len="med"/>
                      <a:tailEnd type="none" w="med" len="med"/>
                    </a:lnL>
                    <a:lnR>
                      <a:noFill/>
                    </a:lnR>
                    <a:lnT>
                      <a:noFill/>
                    </a:lnT>
                    <a:lnB>
                      <a:noFill/>
                    </a:lnB>
                    <a:noFill/>
                  </a:tcPr>
                </a:tc>
                <a:tc>
                  <a:txBody>
                    <a:bodyPr/>
                    <a:lstStyle/>
                    <a:p>
                      <a:pPr algn="ctr">
                        <a:buNone/>
                      </a:pPr>
                      <a:r>
                        <a:rPr lang="en-US" sz="1100">
                          <a:latin typeface="+mn-lt"/>
                        </a:rPr>
                        <a:t>Lightweight sandwich material</a:t>
                      </a:r>
                    </a:p>
                  </a:txBody>
                  <a:tcPr marL="36566" marR="36566" marT="18283" marB="18283" anchor="ctr">
                    <a:lnL>
                      <a:noFill/>
                    </a:lnL>
                    <a:lnR>
                      <a:noFill/>
                    </a:lnR>
                    <a:lnT>
                      <a:noFill/>
                    </a:lnT>
                    <a:lnB>
                      <a:noFill/>
                    </a:lnB>
                    <a:noFill/>
                  </a:tcPr>
                </a:tc>
                <a:tc>
                  <a:txBody>
                    <a:bodyPr/>
                    <a:lstStyle/>
                    <a:p>
                      <a:pPr algn="ctr">
                        <a:buNone/>
                      </a:pPr>
                      <a:r>
                        <a:rPr lang="en-US" sz="1100" dirty="0">
                          <a:latin typeface="+mn-lt"/>
                        </a:rPr>
                        <a:t>Shell and shear web core panels</a:t>
                      </a:r>
                    </a:p>
                  </a:txBody>
                  <a:tcPr marL="36566" marR="36566" marT="18283" marB="18283" anchor="ctr">
                    <a:lnL>
                      <a:noFill/>
                    </a:lnL>
                    <a:lnR>
                      <a:noFill/>
                    </a:lnR>
                    <a:lnT>
                      <a:noFill/>
                    </a:lnT>
                    <a:lnB>
                      <a:noFill/>
                    </a:lnB>
                    <a:noFill/>
                  </a:tcPr>
                </a:tc>
                <a:tc>
                  <a:txBody>
                    <a:bodyPr/>
                    <a:lstStyle/>
                    <a:p>
                      <a:pPr algn="ctr">
                        <a:buNone/>
                      </a:pPr>
                      <a:r>
                        <a:rPr lang="en-US" altLang="ko-KR" sz="1100" dirty="0">
                          <a:latin typeface="+mn-lt"/>
                        </a:rPr>
                        <a:t>4</a:t>
                      </a:r>
                    </a:p>
                  </a:txBody>
                  <a:tcPr marL="36566" marR="36566" marT="18283" marB="18283" anchor="ctr">
                    <a:lnL>
                      <a:noFill/>
                    </a:lnL>
                    <a:lnR w="3175" cap="flat" cmpd="sng" algn="ctr">
                      <a:noFill/>
                      <a:prstDash val="solid"/>
                      <a:round/>
                      <a:headEnd type="none" w="med" len="med"/>
                      <a:tailEnd type="none" w="med" len="med"/>
                    </a:lnR>
                    <a:lnT>
                      <a:noFill/>
                    </a:lnT>
                    <a:lnB>
                      <a:noFill/>
                    </a:lnB>
                    <a:noFill/>
                  </a:tcPr>
                </a:tc>
                <a:tc>
                  <a:txBody>
                    <a:bodyPr/>
                    <a:lstStyle/>
                    <a:p>
                      <a:pPr algn="ctr">
                        <a:buNone/>
                      </a:pPr>
                      <a:r>
                        <a:rPr lang="en-US" altLang="ko-KR" sz="1100" dirty="0">
                          <a:latin typeface="+mn-lt"/>
                        </a:rPr>
                        <a:t>~1,200</a:t>
                      </a:r>
                    </a:p>
                  </a:txBody>
                  <a:tcPr marL="36566" marR="36566" marT="18283" marB="18283" anchor="ctr">
                    <a:lnL w="3175" cap="flat" cmpd="sng" algn="ctr">
                      <a:noFill/>
                      <a:prstDash val="solid"/>
                      <a:round/>
                      <a:headEnd type="none" w="med" len="med"/>
                      <a:tailEnd type="none" w="med" len="med"/>
                    </a:lnL>
                    <a:lnR>
                      <a:noFill/>
                    </a:lnR>
                    <a:lnT>
                      <a:noFill/>
                    </a:lnT>
                    <a:lnB>
                      <a:noFill/>
                    </a:lnB>
                    <a:noFill/>
                  </a:tcPr>
                </a:tc>
                <a:tc>
                  <a:txBody>
                    <a:bodyPr/>
                    <a:lstStyle/>
                    <a:p>
                      <a:pPr algn="ctr">
                        <a:buNone/>
                      </a:pPr>
                      <a:r>
                        <a:rPr lang="ko-KR" altLang="en-US" sz="1100" b="1" dirty="0">
                          <a:latin typeface="+mn-lt"/>
                        </a:rPr>
                        <a:t>€ </a:t>
                      </a:r>
                      <a:r>
                        <a:rPr lang="en-US" altLang="ko-KR" sz="1100" b="1" dirty="0">
                          <a:latin typeface="+mn-lt"/>
                        </a:rPr>
                        <a:t>4,800</a:t>
                      </a:r>
                      <a:endParaRPr lang="ko-KR" altLang="en-US" sz="1100" b="1" dirty="0">
                        <a:latin typeface="+mn-lt"/>
                      </a:endParaRPr>
                    </a:p>
                  </a:txBody>
                  <a:tcPr marL="36566" marR="36566" marT="18283" marB="18283" anchor="ctr">
                    <a:lnL>
                      <a:noFill/>
                    </a:lnL>
                    <a:lnR>
                      <a:noFill/>
                    </a:lnR>
                    <a:lnT>
                      <a:noFill/>
                    </a:lnT>
                    <a:lnB>
                      <a:noFill/>
                    </a:lnB>
                    <a:noFill/>
                  </a:tcPr>
                </a:tc>
                <a:tc>
                  <a:txBody>
                    <a:bodyPr/>
                    <a:lstStyle/>
                    <a:p>
                      <a:pPr algn="ctr">
                        <a:buNone/>
                      </a:pPr>
                      <a:r>
                        <a:rPr lang="en-US" altLang="ko-KR" sz="1100" dirty="0">
                          <a:latin typeface="+mn-lt"/>
                        </a:rPr>
                        <a:t>8%</a:t>
                      </a:r>
                    </a:p>
                  </a:txBody>
                  <a:tcPr marL="36566" marR="36566" marT="18283" marB="18283" anchor="ctr">
                    <a:lnL>
                      <a:noFill/>
                    </a:lnL>
                    <a:lnR w="3175"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538917653"/>
                  </a:ext>
                </a:extLst>
              </a:tr>
              <a:tr h="485123">
                <a:tc>
                  <a:txBody>
                    <a:bodyPr/>
                    <a:lstStyle/>
                    <a:p>
                      <a:pPr algn="ctr">
                        <a:buNone/>
                      </a:pPr>
                      <a:r>
                        <a:rPr lang="en-US" sz="1100" b="1" dirty="0">
                          <a:latin typeface="+mn-lt"/>
                        </a:rPr>
                        <a:t>Adhesive &amp; gel coat</a:t>
                      </a:r>
                      <a:endParaRPr lang="en-US" sz="1100" dirty="0">
                        <a:latin typeface="+mn-lt"/>
                      </a:endParaRPr>
                    </a:p>
                  </a:txBody>
                  <a:tcPr marL="36566" marR="36566" marT="18283" marB="18283" anchor="ctr">
                    <a:lnL w="3175" cap="flat" cmpd="sng" algn="ctr">
                      <a:solidFill>
                        <a:schemeClr val="tx1"/>
                      </a:solid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noFill/>
                  </a:tcPr>
                </a:tc>
                <a:tc>
                  <a:txBody>
                    <a:bodyPr/>
                    <a:lstStyle/>
                    <a:p>
                      <a:pPr algn="ctr">
                        <a:buNone/>
                      </a:pPr>
                      <a:r>
                        <a:rPr lang="en-US" sz="1100" dirty="0">
                          <a:latin typeface="+mn-lt"/>
                        </a:rPr>
                        <a:t>Bonding, sealing, surface finish</a:t>
                      </a:r>
                    </a:p>
                  </a:txBody>
                  <a:tcPr marL="36566" marR="36566" marT="18283" marB="18283" anchor="ctr">
                    <a:lnL>
                      <a:noFill/>
                    </a:lnL>
                    <a:lnR>
                      <a:noFill/>
                    </a:lnR>
                    <a:lnT>
                      <a:noFill/>
                    </a:lnT>
                    <a:lnB w="3175" cap="flat" cmpd="sng" algn="ctr">
                      <a:solidFill>
                        <a:schemeClr val="tx1"/>
                      </a:solidFill>
                      <a:prstDash val="solid"/>
                      <a:round/>
                      <a:headEnd type="none" w="med" len="med"/>
                      <a:tailEnd type="none" w="med" len="med"/>
                    </a:lnB>
                    <a:noFill/>
                  </a:tcPr>
                </a:tc>
                <a:tc>
                  <a:txBody>
                    <a:bodyPr/>
                    <a:lstStyle/>
                    <a:p>
                      <a:pPr algn="ctr">
                        <a:buNone/>
                      </a:pPr>
                      <a:r>
                        <a:rPr lang="en-US" sz="1100" dirty="0">
                          <a:latin typeface="+mn-lt"/>
                        </a:rPr>
                        <a:t>Bond lines, LE/TE joints, outer surface</a:t>
                      </a:r>
                    </a:p>
                  </a:txBody>
                  <a:tcPr marL="36566" marR="36566" marT="18283" marB="18283" anchor="ctr">
                    <a:lnL>
                      <a:noFill/>
                    </a:lnL>
                    <a:lnR>
                      <a:noFill/>
                    </a:lnR>
                    <a:lnT>
                      <a:noFill/>
                    </a:lnT>
                    <a:lnB w="3175" cap="flat" cmpd="sng" algn="ctr">
                      <a:solidFill>
                        <a:schemeClr val="tx1"/>
                      </a:solidFill>
                      <a:prstDash val="solid"/>
                      <a:round/>
                      <a:headEnd type="none" w="med" len="med"/>
                      <a:tailEnd type="none" w="med" len="med"/>
                    </a:lnB>
                    <a:noFill/>
                  </a:tcPr>
                </a:tc>
                <a:tc>
                  <a:txBody>
                    <a:bodyPr/>
                    <a:lstStyle/>
                    <a:p>
                      <a:pPr algn="ctr">
                        <a:buNone/>
                      </a:pPr>
                      <a:r>
                        <a:rPr lang="en-US" altLang="ko-KR" sz="1100" dirty="0">
                          <a:latin typeface="+mn-lt"/>
                        </a:rPr>
                        <a:t>10</a:t>
                      </a:r>
                    </a:p>
                  </a:txBody>
                  <a:tcPr marL="36566" marR="36566" marT="18283" marB="18283" anchor="ctr">
                    <a:lnL>
                      <a:noFill/>
                    </a:lnL>
                    <a:lnR w="3175" cap="flat" cmpd="sng" algn="ctr">
                      <a:no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noFill/>
                  </a:tcPr>
                </a:tc>
                <a:tc>
                  <a:txBody>
                    <a:bodyPr/>
                    <a:lstStyle/>
                    <a:p>
                      <a:pPr algn="ctr">
                        <a:buNone/>
                      </a:pPr>
                      <a:r>
                        <a:rPr lang="en-US" altLang="ko-KR" sz="1100" dirty="0">
                          <a:latin typeface="+mn-lt"/>
                        </a:rPr>
                        <a:t>~100</a:t>
                      </a:r>
                    </a:p>
                  </a:txBody>
                  <a:tcPr marL="36566" marR="36566" marT="18283" marB="18283" anchor="ctr">
                    <a:lnL w="3175" cap="flat" cmpd="sng" algn="ctr">
                      <a:no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noFill/>
                  </a:tcPr>
                </a:tc>
                <a:tc>
                  <a:txBody>
                    <a:bodyPr/>
                    <a:lstStyle/>
                    <a:p>
                      <a:pPr algn="ctr">
                        <a:buNone/>
                      </a:pPr>
                      <a:r>
                        <a:rPr lang="ko-KR" altLang="en-US" sz="1100" b="1" dirty="0">
                          <a:latin typeface="+mn-lt"/>
                        </a:rPr>
                        <a:t>€ </a:t>
                      </a:r>
                      <a:r>
                        <a:rPr lang="en-US" altLang="ko-KR" sz="1100" b="1" dirty="0">
                          <a:latin typeface="+mn-lt"/>
                        </a:rPr>
                        <a:t>1,000</a:t>
                      </a:r>
                      <a:endParaRPr lang="ko-KR" altLang="en-US" sz="1100" b="1" dirty="0">
                        <a:latin typeface="+mn-lt"/>
                      </a:endParaRPr>
                    </a:p>
                  </a:txBody>
                  <a:tcPr marL="36566" marR="36566" marT="18283" marB="18283" anchor="ctr">
                    <a:lnL>
                      <a:noFill/>
                    </a:lnL>
                    <a:lnR>
                      <a:noFill/>
                    </a:lnR>
                    <a:lnT>
                      <a:noFill/>
                    </a:lnT>
                    <a:lnB w="3175" cap="flat" cmpd="sng" algn="ctr">
                      <a:solidFill>
                        <a:schemeClr val="tx1"/>
                      </a:solidFill>
                      <a:prstDash val="solid"/>
                      <a:round/>
                      <a:headEnd type="none" w="med" len="med"/>
                      <a:tailEnd type="none" w="med" len="med"/>
                    </a:lnB>
                    <a:noFill/>
                  </a:tcPr>
                </a:tc>
                <a:tc>
                  <a:txBody>
                    <a:bodyPr/>
                    <a:lstStyle/>
                    <a:p>
                      <a:pPr algn="ctr">
                        <a:buNone/>
                      </a:pPr>
                      <a:r>
                        <a:rPr lang="en-US" altLang="ko-KR" sz="1100" dirty="0">
                          <a:latin typeface="+mn-lt"/>
                        </a:rPr>
                        <a:t>1%</a:t>
                      </a:r>
                    </a:p>
                  </a:txBody>
                  <a:tcPr marL="36566" marR="36566" marT="18283" marB="18283" anchor="ctr">
                    <a:lnL>
                      <a:noFill/>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2464597"/>
                  </a:ext>
                </a:extLst>
              </a:tr>
              <a:tr h="373171">
                <a:tc gridSpan="4">
                  <a:txBody>
                    <a:bodyPr/>
                    <a:lstStyle/>
                    <a:p>
                      <a:pPr algn="ctr">
                        <a:buNone/>
                      </a:pPr>
                      <a:r>
                        <a:rPr lang="en-US" sz="1100" b="1" dirty="0">
                          <a:latin typeface="+mn-lt"/>
                        </a:rPr>
                        <a:t>Total  Material Cost (55%)</a:t>
                      </a:r>
                      <a:endParaRPr lang="en-US" sz="1100" dirty="0">
                        <a:latin typeface="+mn-lt"/>
                      </a:endParaRPr>
                    </a:p>
                  </a:txBody>
                  <a:tcPr marL="36566" marR="36566" marT="18283" marB="18283" anchor="ctr">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pPr algn="ctr">
                        <a:buNone/>
                      </a:pPr>
                      <a:endParaRPr lang="ko-KR" altLang="en-US" sz="1100" dirty="0">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noFill/>
                  </a:tcPr>
                </a:tc>
                <a:tc hMerge="1">
                  <a:txBody>
                    <a:bodyPr/>
                    <a:lstStyle/>
                    <a:p>
                      <a:pPr algn="ctr">
                        <a:buNone/>
                      </a:pPr>
                      <a:endParaRPr lang="ko-KR" altLang="en-US" sz="1100" dirty="0">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noFill/>
                  </a:tcPr>
                </a:tc>
                <a:tc hMerge="1">
                  <a:txBody>
                    <a:bodyPr/>
                    <a:lstStyle/>
                    <a:p>
                      <a:pPr algn="ctr">
                        <a:buNone/>
                      </a:pPr>
                      <a:endParaRPr lang="ko-KR" altLang="en-US" sz="1100" dirty="0">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noFill/>
                  </a:tcPr>
                </a:tc>
                <a:tc>
                  <a:txBody>
                    <a:bodyPr/>
                    <a:lstStyle/>
                    <a:p>
                      <a:pPr algn="ctr">
                        <a:buNone/>
                      </a:pPr>
                      <a:r>
                        <a:rPr lang="en-US" sz="1100" dirty="0">
                          <a:latin typeface="+mn-lt"/>
                        </a:rPr>
                        <a:t>19,800</a:t>
                      </a:r>
                      <a:endParaRPr lang="ko-KR" altLang="en-US" sz="1100" dirty="0">
                        <a:latin typeface="+mn-lt"/>
                      </a:endParaRPr>
                    </a:p>
                  </a:txBody>
                  <a:tcPr marL="36566" marR="36566" marT="18283" marB="18283" anchor="ctr">
                    <a:lnL w="3175" cap="flat" cmpd="sng" algn="ctr">
                      <a:no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ko-KR" altLang="en-US" sz="1100" b="1" dirty="0">
                          <a:latin typeface="+mn-lt"/>
                        </a:rPr>
                        <a:t>≈ € </a:t>
                      </a:r>
                      <a:r>
                        <a:rPr lang="en-US" altLang="ko-KR" sz="1100" b="1" dirty="0">
                          <a:latin typeface="+mn-lt"/>
                        </a:rPr>
                        <a:t>61,700 </a:t>
                      </a:r>
                      <a:endParaRPr lang="ko-KR" altLang="en-US" sz="1100" b="1" dirty="0">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buNone/>
                      </a:pPr>
                      <a:r>
                        <a:rPr lang="en-US" altLang="ko-KR" sz="1100" b="1" dirty="0">
                          <a:latin typeface="+mn-lt"/>
                        </a:rPr>
                        <a:t>100%</a:t>
                      </a:r>
                      <a:endParaRPr lang="ko-KR" altLang="en-US" sz="1100" dirty="0">
                        <a:latin typeface="+mn-lt"/>
                      </a:endParaRPr>
                    </a:p>
                  </a:txBody>
                  <a:tcPr marL="36566" marR="36566" marT="18283" marB="18283" anchor="ctr">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6516926"/>
                  </a:ext>
                </a:extLst>
              </a:tr>
              <a:tr h="485123">
                <a:tc gridSpan="4">
                  <a:txBody>
                    <a:bodyPr/>
                    <a:lstStyle/>
                    <a:p>
                      <a:pPr algn="ctr">
                        <a:buNone/>
                      </a:pPr>
                      <a:r>
                        <a:rPr lang="en-US" sz="1100" b="1" dirty="0">
                          <a:latin typeface="+mn-lt"/>
                        </a:rPr>
                        <a:t>+ Manufacturing (35%)</a:t>
                      </a:r>
                      <a:endParaRPr lang="en-US" sz="1100" dirty="0">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noFill/>
                  </a:tcPr>
                </a:tc>
                <a:tc hMerge="1">
                  <a:txBody>
                    <a:bodyPr/>
                    <a:lstStyle/>
                    <a:p>
                      <a:pPr algn="ctr">
                        <a:buNone/>
                      </a:pPr>
                      <a:endParaRPr lang="en-US" sz="1100" dirty="0">
                        <a:latin typeface="+mn-lt"/>
                      </a:endParaRPr>
                    </a:p>
                  </a:txBody>
                  <a:tcPr marL="36566" marR="36566" marT="18283" marB="18283" anchor="ctr">
                    <a:lnL>
                      <a:noFill/>
                    </a:lnL>
                    <a:lnR>
                      <a:noFill/>
                    </a:lnR>
                    <a:lnT>
                      <a:noFill/>
                    </a:lnT>
                    <a:lnB>
                      <a:noFill/>
                    </a:lnB>
                    <a:noFill/>
                  </a:tcPr>
                </a:tc>
                <a:tc hMerge="1">
                  <a:txBody>
                    <a:bodyPr/>
                    <a:lstStyle/>
                    <a:p>
                      <a:pPr algn="ctr">
                        <a:buNone/>
                      </a:pPr>
                      <a:endParaRPr lang="en-US" altLang="ko-KR" sz="1100" dirty="0">
                        <a:latin typeface="+mn-lt"/>
                      </a:endParaRPr>
                    </a:p>
                  </a:txBody>
                  <a:tcPr marL="36566" marR="36566" marT="18283" marB="18283" anchor="ctr">
                    <a:lnL>
                      <a:noFill/>
                    </a:lnL>
                    <a:lnR>
                      <a:noFill/>
                    </a:lnR>
                    <a:lnT>
                      <a:noFill/>
                    </a:lnT>
                    <a:lnB>
                      <a:noFill/>
                    </a:lnB>
                    <a:noFill/>
                  </a:tcPr>
                </a:tc>
                <a:tc hMerge="1">
                  <a:txBody>
                    <a:bodyPr/>
                    <a:lstStyle/>
                    <a:p>
                      <a:pPr algn="ctr">
                        <a:buNone/>
                      </a:pPr>
                      <a:endParaRPr lang="ko-KR" altLang="en-US" sz="1100" dirty="0">
                        <a:latin typeface="+mn-lt"/>
                      </a:endParaRPr>
                    </a:p>
                  </a:txBody>
                  <a:tcPr marL="36566" marR="36566" marT="18283" marB="18283" anchor="ctr">
                    <a:lnL>
                      <a:noFill/>
                    </a:lnL>
                    <a:lnR>
                      <a:noFill/>
                    </a:lnR>
                    <a:lnT>
                      <a:noFill/>
                    </a:lnT>
                    <a:lnB>
                      <a:noFill/>
                    </a:lnB>
                    <a:noFill/>
                  </a:tcPr>
                </a:tc>
                <a:tc>
                  <a:txBody>
                    <a:bodyPr/>
                    <a:lstStyle/>
                    <a:p>
                      <a:pPr algn="ctr">
                        <a:buNone/>
                      </a:pPr>
                      <a:endParaRPr lang="ko-KR" altLang="en-US" sz="1100" dirty="0">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noFill/>
                  </a:tcPr>
                </a:tc>
                <a:tc>
                  <a:txBody>
                    <a:bodyPr/>
                    <a:lstStyle/>
                    <a:p>
                      <a:pPr algn="ctr">
                        <a:buNone/>
                      </a:pPr>
                      <a:r>
                        <a:rPr lang="ko-KR" altLang="en-US" sz="1100" b="1" dirty="0">
                          <a:latin typeface="+mn-lt"/>
                        </a:rPr>
                        <a:t>≈ € </a:t>
                      </a:r>
                      <a:r>
                        <a:rPr lang="en-US" altLang="ko-KR" sz="1100" b="1" dirty="0">
                          <a:latin typeface="+mn-lt"/>
                        </a:rPr>
                        <a:t>39,200 </a:t>
                      </a:r>
                      <a:endParaRPr lang="ko-KR" altLang="en-US" sz="1100" b="1" dirty="0">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noFill/>
                  </a:tcPr>
                </a:tc>
                <a:tc>
                  <a:txBody>
                    <a:bodyPr/>
                    <a:lstStyle/>
                    <a:p>
                      <a:pPr algn="ctr">
                        <a:buNone/>
                      </a:pPr>
                      <a:endParaRPr lang="ko-KR" altLang="en-US" sz="1100">
                        <a:latin typeface="+mn-lt"/>
                      </a:endParaRPr>
                    </a:p>
                  </a:txBody>
                  <a:tcPr marL="36566" marR="36566" marT="18283" marB="18283" anchor="ctr">
                    <a:lnL>
                      <a:noFill/>
                    </a:lnL>
                    <a:lnR>
                      <a:noFill/>
                    </a:lnR>
                    <a:lnT w="3175"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858544959"/>
                  </a:ext>
                </a:extLst>
              </a:tr>
              <a:tr h="373171">
                <a:tc gridSpan="4">
                  <a:txBody>
                    <a:bodyPr/>
                    <a:lstStyle/>
                    <a:p>
                      <a:pPr algn="ctr">
                        <a:buNone/>
                      </a:pPr>
                      <a:r>
                        <a:rPr lang="en-US" sz="1100" b="1" dirty="0">
                          <a:latin typeface="+mn-lt"/>
                        </a:rPr>
                        <a:t>+ Quality &amp; Process (10%)</a:t>
                      </a:r>
                      <a:endParaRPr lang="en-US" sz="1100" dirty="0">
                        <a:latin typeface="+mn-lt"/>
                      </a:endParaRPr>
                    </a:p>
                  </a:txBody>
                  <a:tcPr marL="36566" marR="36566" marT="18283" marB="18283" anchor="ctr">
                    <a:lnL>
                      <a:noFill/>
                    </a:lnL>
                    <a:lnR>
                      <a:noFill/>
                    </a:lnR>
                    <a:lnT>
                      <a:noFill/>
                    </a:lnT>
                    <a:lnB>
                      <a:noFill/>
                    </a:lnB>
                    <a:noFill/>
                  </a:tcPr>
                </a:tc>
                <a:tc hMerge="1">
                  <a:txBody>
                    <a:bodyPr/>
                    <a:lstStyle/>
                    <a:p>
                      <a:pPr algn="ctr">
                        <a:buNone/>
                      </a:pPr>
                      <a:endParaRPr lang="en-US" sz="1100" dirty="0">
                        <a:latin typeface="+mn-lt"/>
                      </a:endParaRPr>
                    </a:p>
                  </a:txBody>
                  <a:tcPr marL="36566" marR="36566" marT="18283" marB="18283" anchor="ctr">
                    <a:lnL>
                      <a:noFill/>
                    </a:lnL>
                    <a:lnR>
                      <a:noFill/>
                    </a:lnR>
                    <a:lnT>
                      <a:noFill/>
                    </a:lnT>
                    <a:lnB>
                      <a:noFill/>
                    </a:lnB>
                    <a:noFill/>
                  </a:tcPr>
                </a:tc>
                <a:tc hMerge="1">
                  <a:txBody>
                    <a:bodyPr/>
                    <a:lstStyle/>
                    <a:p>
                      <a:pPr algn="ctr">
                        <a:buNone/>
                      </a:pPr>
                      <a:endParaRPr lang="en-US" altLang="ko-KR" sz="1100" dirty="0">
                        <a:latin typeface="+mn-lt"/>
                      </a:endParaRPr>
                    </a:p>
                  </a:txBody>
                  <a:tcPr marL="36566" marR="36566" marT="18283" marB="18283" anchor="ctr">
                    <a:lnL>
                      <a:noFill/>
                    </a:lnL>
                    <a:lnR>
                      <a:noFill/>
                    </a:lnR>
                    <a:lnT>
                      <a:noFill/>
                    </a:lnT>
                    <a:lnB>
                      <a:noFill/>
                    </a:lnB>
                    <a:noFill/>
                  </a:tcPr>
                </a:tc>
                <a:tc hMerge="1">
                  <a:txBody>
                    <a:bodyPr/>
                    <a:lstStyle/>
                    <a:p>
                      <a:pPr algn="ctr">
                        <a:buNone/>
                      </a:pPr>
                      <a:endParaRPr lang="ko-KR" altLang="en-US" sz="1100" dirty="0">
                        <a:latin typeface="+mn-lt"/>
                      </a:endParaRPr>
                    </a:p>
                  </a:txBody>
                  <a:tcPr marL="36566" marR="36566" marT="18283" marB="18283" anchor="ctr">
                    <a:lnL>
                      <a:noFill/>
                    </a:lnL>
                    <a:lnR>
                      <a:noFill/>
                    </a:lnR>
                    <a:lnT>
                      <a:noFill/>
                    </a:lnT>
                    <a:lnB>
                      <a:noFill/>
                    </a:lnB>
                    <a:noFill/>
                  </a:tcPr>
                </a:tc>
                <a:tc>
                  <a:txBody>
                    <a:bodyPr/>
                    <a:lstStyle/>
                    <a:p>
                      <a:pPr algn="ctr">
                        <a:buNone/>
                      </a:pPr>
                      <a:endParaRPr lang="ko-KR" altLang="en-US" sz="1100" dirty="0">
                        <a:latin typeface="+mn-lt"/>
                      </a:endParaRPr>
                    </a:p>
                  </a:txBody>
                  <a:tcPr marL="36566" marR="36566" marT="18283" marB="18283" anchor="ctr">
                    <a:lnL>
                      <a:noFill/>
                    </a:lnL>
                    <a:lnR>
                      <a:noFill/>
                    </a:lnR>
                    <a:lnT>
                      <a:noFill/>
                    </a:lnT>
                    <a:lnB>
                      <a:noFill/>
                    </a:lnB>
                    <a:noFill/>
                  </a:tcPr>
                </a:tc>
                <a:tc>
                  <a:txBody>
                    <a:bodyPr/>
                    <a:lstStyle/>
                    <a:p>
                      <a:pPr algn="ctr">
                        <a:buNone/>
                      </a:pPr>
                      <a:r>
                        <a:rPr lang="ko-KR" altLang="en-US" sz="1100" b="1" dirty="0">
                          <a:latin typeface="+mn-lt"/>
                        </a:rPr>
                        <a:t>≈ € </a:t>
                      </a:r>
                      <a:r>
                        <a:rPr lang="en-US" altLang="ko-KR" sz="1100" b="1" dirty="0">
                          <a:latin typeface="+mn-lt"/>
                        </a:rPr>
                        <a:t>11,200 </a:t>
                      </a:r>
                      <a:endParaRPr lang="ko-KR" altLang="en-US" sz="1100" b="1" dirty="0">
                        <a:latin typeface="+mn-lt"/>
                      </a:endParaRPr>
                    </a:p>
                  </a:txBody>
                  <a:tcPr marL="36566" marR="36566" marT="18283" marB="18283" anchor="ctr">
                    <a:lnL>
                      <a:noFill/>
                    </a:lnL>
                    <a:lnR>
                      <a:noFill/>
                    </a:lnR>
                    <a:lnT>
                      <a:noFill/>
                    </a:lnT>
                    <a:lnB>
                      <a:noFill/>
                    </a:lnB>
                    <a:noFill/>
                  </a:tcPr>
                </a:tc>
                <a:tc>
                  <a:txBody>
                    <a:bodyPr/>
                    <a:lstStyle/>
                    <a:p>
                      <a:pPr algn="ctr">
                        <a:buNone/>
                      </a:pPr>
                      <a:endParaRPr lang="ko-KR" altLang="en-US" sz="1100" dirty="0">
                        <a:latin typeface="+mn-lt"/>
                      </a:endParaRPr>
                    </a:p>
                  </a:txBody>
                  <a:tcPr marL="36566" marR="36566" marT="18283" marB="18283" anchor="ctr">
                    <a:lnL>
                      <a:noFill/>
                    </a:lnL>
                    <a:lnR>
                      <a:noFill/>
                    </a:lnR>
                    <a:lnT>
                      <a:noFill/>
                    </a:lnT>
                    <a:lnB>
                      <a:noFill/>
                    </a:lnB>
                    <a:noFill/>
                  </a:tcPr>
                </a:tc>
                <a:extLst>
                  <a:ext uri="{0D108BD9-81ED-4DB2-BD59-A6C34878D82A}">
                    <a16:rowId xmlns:a16="http://schemas.microsoft.com/office/drawing/2014/main" val="369211661"/>
                  </a:ext>
                </a:extLst>
              </a:tr>
              <a:tr h="373171">
                <a:tc gridSpan="4">
                  <a:txBody>
                    <a:bodyPr/>
                    <a:lstStyle/>
                    <a:p>
                      <a:pPr algn="ctr">
                        <a:buNone/>
                      </a:pPr>
                      <a:r>
                        <a:rPr lang="en-US" sz="1100" b="1" dirty="0">
                          <a:latin typeface="+mn-lt"/>
                        </a:rPr>
                        <a:t>= Total Production Cost (100%)</a:t>
                      </a:r>
                      <a:endParaRPr lang="en-US" sz="1100" dirty="0">
                        <a:latin typeface="+mn-lt"/>
                      </a:endParaRPr>
                    </a:p>
                  </a:txBody>
                  <a:tcPr marL="36566" marR="36566" marT="18283" marB="18283" anchor="ctr">
                    <a:lnL>
                      <a:noFill/>
                    </a:lnL>
                    <a:lnR>
                      <a:noFill/>
                    </a:lnR>
                    <a:lnT>
                      <a:noFill/>
                    </a:lnT>
                    <a:lnB>
                      <a:noFill/>
                    </a:lnB>
                    <a:noFill/>
                  </a:tcPr>
                </a:tc>
                <a:tc hMerge="1">
                  <a:txBody>
                    <a:bodyPr/>
                    <a:lstStyle/>
                    <a:p>
                      <a:pPr algn="ctr">
                        <a:buNone/>
                      </a:pPr>
                      <a:endParaRPr lang="en-US" sz="1100" dirty="0">
                        <a:latin typeface="+mn-lt"/>
                      </a:endParaRPr>
                    </a:p>
                  </a:txBody>
                  <a:tcPr marL="36566" marR="36566" marT="18283" marB="18283" anchor="ctr">
                    <a:lnL>
                      <a:noFill/>
                    </a:lnL>
                    <a:lnR>
                      <a:noFill/>
                    </a:lnR>
                    <a:lnT>
                      <a:noFill/>
                    </a:lnT>
                    <a:lnB>
                      <a:noFill/>
                    </a:lnB>
                    <a:noFill/>
                  </a:tcPr>
                </a:tc>
                <a:tc hMerge="1">
                  <a:txBody>
                    <a:bodyPr/>
                    <a:lstStyle/>
                    <a:p>
                      <a:pPr algn="ctr">
                        <a:buNone/>
                      </a:pPr>
                      <a:endParaRPr lang="en-US" altLang="ko-KR" sz="1100" dirty="0">
                        <a:latin typeface="+mn-lt"/>
                      </a:endParaRPr>
                    </a:p>
                  </a:txBody>
                  <a:tcPr marL="36566" marR="36566" marT="18283" marB="18283" anchor="ctr">
                    <a:lnL>
                      <a:noFill/>
                    </a:lnL>
                    <a:lnR>
                      <a:noFill/>
                    </a:lnR>
                    <a:lnT>
                      <a:noFill/>
                    </a:lnT>
                    <a:lnB>
                      <a:noFill/>
                    </a:lnB>
                    <a:noFill/>
                  </a:tcPr>
                </a:tc>
                <a:tc hMerge="1">
                  <a:txBody>
                    <a:bodyPr/>
                    <a:lstStyle/>
                    <a:p>
                      <a:pPr algn="ctr">
                        <a:buNone/>
                      </a:pPr>
                      <a:endParaRPr lang="ko-KR" altLang="en-US" sz="1100" dirty="0">
                        <a:latin typeface="+mn-lt"/>
                      </a:endParaRPr>
                    </a:p>
                  </a:txBody>
                  <a:tcPr marL="36566" marR="36566" marT="18283" marB="18283" anchor="ctr">
                    <a:lnL>
                      <a:noFill/>
                    </a:lnL>
                    <a:lnR>
                      <a:noFill/>
                    </a:lnR>
                    <a:lnT>
                      <a:noFill/>
                    </a:lnT>
                    <a:lnB>
                      <a:noFill/>
                    </a:lnB>
                    <a:noFill/>
                  </a:tcPr>
                </a:tc>
                <a:tc>
                  <a:txBody>
                    <a:bodyPr/>
                    <a:lstStyle/>
                    <a:p>
                      <a:pPr algn="ctr">
                        <a:buNone/>
                      </a:pPr>
                      <a:endParaRPr lang="ko-KR" altLang="en-US" sz="1100" dirty="0">
                        <a:latin typeface="+mn-lt"/>
                      </a:endParaRPr>
                    </a:p>
                  </a:txBody>
                  <a:tcPr marL="36566" marR="36566" marT="18283" marB="18283" anchor="ctr">
                    <a:lnL>
                      <a:noFill/>
                    </a:lnL>
                    <a:lnR>
                      <a:noFill/>
                    </a:lnR>
                    <a:lnT>
                      <a:noFill/>
                    </a:lnT>
                    <a:lnB>
                      <a:noFill/>
                    </a:lnB>
                    <a:noFill/>
                  </a:tcPr>
                </a:tc>
                <a:tc>
                  <a:txBody>
                    <a:bodyPr/>
                    <a:lstStyle/>
                    <a:p>
                      <a:pPr algn="ctr">
                        <a:buNone/>
                      </a:pPr>
                      <a:r>
                        <a:rPr lang="en-US" sz="1100" b="1" dirty="0">
                          <a:solidFill>
                            <a:srgbClr val="FF0000"/>
                          </a:solidFill>
                          <a:latin typeface="+mn-lt"/>
                        </a:rPr>
                        <a:t>≈ </a:t>
                      </a:r>
                      <a:r>
                        <a:rPr lang="ko-KR" altLang="en-US" sz="1100" b="1" dirty="0">
                          <a:solidFill>
                            <a:srgbClr val="FF0000"/>
                          </a:solidFill>
                          <a:latin typeface="+mn-lt"/>
                        </a:rPr>
                        <a:t>€ </a:t>
                      </a:r>
                      <a:r>
                        <a:rPr lang="en-US" sz="1100" b="1" dirty="0">
                          <a:solidFill>
                            <a:srgbClr val="FF0000"/>
                          </a:solidFill>
                          <a:latin typeface="+mn-lt"/>
                        </a:rPr>
                        <a:t>112,000 / blade</a:t>
                      </a:r>
                    </a:p>
                  </a:txBody>
                  <a:tcPr marL="36566" marR="36566" marT="18283" marB="18283" anchor="ctr">
                    <a:lnL>
                      <a:noFill/>
                    </a:lnL>
                    <a:lnR>
                      <a:noFill/>
                    </a:lnR>
                    <a:lnT>
                      <a:noFill/>
                    </a:lnT>
                    <a:lnB>
                      <a:noFill/>
                    </a:lnB>
                    <a:noFill/>
                  </a:tcPr>
                </a:tc>
                <a:tc>
                  <a:txBody>
                    <a:bodyPr/>
                    <a:lstStyle/>
                    <a:p>
                      <a:pPr algn="ctr">
                        <a:buNone/>
                      </a:pPr>
                      <a:endParaRPr lang="ko-KR" altLang="en-US" sz="1100" dirty="0">
                        <a:latin typeface="+mn-lt"/>
                      </a:endParaRPr>
                    </a:p>
                  </a:txBody>
                  <a:tcPr marL="36566" marR="36566" marT="18283" marB="18283" anchor="ctr">
                    <a:lnL>
                      <a:noFill/>
                    </a:lnL>
                    <a:lnR>
                      <a:noFill/>
                    </a:lnR>
                    <a:lnT>
                      <a:noFill/>
                    </a:lnT>
                    <a:lnB>
                      <a:noFill/>
                    </a:lnB>
                    <a:noFill/>
                  </a:tcPr>
                </a:tc>
                <a:extLst>
                  <a:ext uri="{0D108BD9-81ED-4DB2-BD59-A6C34878D82A}">
                    <a16:rowId xmlns:a16="http://schemas.microsoft.com/office/drawing/2014/main" val="2271439103"/>
                  </a:ext>
                </a:extLst>
              </a:tr>
            </a:tbl>
          </a:graphicData>
        </a:graphic>
      </p:graphicFrame>
      <p:pic>
        <p:nvPicPr>
          <p:cNvPr id="49" name="그림 48">
            <a:extLst>
              <a:ext uri="{FF2B5EF4-FFF2-40B4-BE49-F238E27FC236}">
                <a16:creationId xmlns:a16="http://schemas.microsoft.com/office/drawing/2014/main" id="{A8A313F8-571B-CE6A-E8E6-A285BAC620FE}"/>
              </a:ext>
            </a:extLst>
          </p:cNvPr>
          <p:cNvPicPr>
            <a:picLocks noChangeAspect="1"/>
          </p:cNvPicPr>
          <p:nvPr/>
        </p:nvPicPr>
        <p:blipFill>
          <a:blip r:embed="rId4"/>
          <a:stretch>
            <a:fillRect/>
          </a:stretch>
        </p:blipFill>
        <p:spPr>
          <a:xfrm>
            <a:off x="926103" y="5152407"/>
            <a:ext cx="1826340" cy="1089137"/>
          </a:xfrm>
          <a:prstGeom prst="rect">
            <a:avLst/>
          </a:prstGeom>
        </p:spPr>
      </p:pic>
      <p:sp>
        <p:nvSpPr>
          <p:cNvPr id="50" name="직사각형 49">
            <a:extLst>
              <a:ext uri="{FF2B5EF4-FFF2-40B4-BE49-F238E27FC236}">
                <a16:creationId xmlns:a16="http://schemas.microsoft.com/office/drawing/2014/main" id="{0172D847-D9FE-AA28-2B7A-0A9CC5F809A2}"/>
              </a:ext>
            </a:extLst>
          </p:cNvPr>
          <p:cNvSpPr/>
          <p:nvPr/>
        </p:nvSpPr>
        <p:spPr>
          <a:xfrm>
            <a:off x="2878527" y="2345265"/>
            <a:ext cx="8894570" cy="1032303"/>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E464F547-99C3-C6C4-B409-6E7E888CADD0}"/>
              </a:ext>
            </a:extLst>
          </p:cNvPr>
          <p:cNvSpPr txBox="1"/>
          <p:nvPr/>
        </p:nvSpPr>
        <p:spPr>
          <a:xfrm>
            <a:off x="7858762" y="6320121"/>
            <a:ext cx="4333238" cy="261610"/>
          </a:xfrm>
          <a:prstGeom prst="rect">
            <a:avLst/>
          </a:prstGeom>
          <a:noFill/>
        </p:spPr>
        <p:txBody>
          <a:bodyPr wrap="none" rtlCol="0">
            <a:spAutoFit/>
          </a:bodyPr>
          <a:lstStyle/>
          <a:p>
            <a:r>
              <a:rPr lang="en-US" altLang="ko-KR" sz="1100" dirty="0"/>
              <a:t>Source: Wind Turbine Reliability:  A Database and Analysis Approach</a:t>
            </a:r>
            <a:endParaRPr lang="ko-KR" altLang="en-US" sz="1100" dirty="0"/>
          </a:p>
        </p:txBody>
      </p:sp>
    </p:spTree>
    <p:extLst>
      <p:ext uri="{BB962C8B-B14F-4D97-AF65-F5344CB8AC3E}">
        <p14:creationId xmlns:p14="http://schemas.microsoft.com/office/powerpoint/2010/main" val="226629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67387-F363-6377-2484-A85A0A0DDE56}"/>
            </a:ext>
          </a:extLst>
        </p:cNvPr>
        <p:cNvGrpSpPr/>
        <p:nvPr/>
      </p:nvGrpSpPr>
      <p:grpSpPr>
        <a:xfrm>
          <a:off x="0" y="0"/>
          <a:ext cx="0" cy="0"/>
          <a:chOff x="0" y="0"/>
          <a:chExt cx="0" cy="0"/>
        </a:xfrm>
      </p:grpSpPr>
      <p:sp>
        <p:nvSpPr>
          <p:cNvPr id="14" name="Textplatzhalter 13">
            <a:extLst>
              <a:ext uri="{FF2B5EF4-FFF2-40B4-BE49-F238E27FC236}">
                <a16:creationId xmlns:a16="http://schemas.microsoft.com/office/drawing/2014/main" id="{53A0273A-6A86-F8E4-DA6F-8FACF9A4B52E}"/>
              </a:ext>
            </a:extLst>
          </p:cNvPr>
          <p:cNvSpPr>
            <a:spLocks noGrp="1"/>
          </p:cNvSpPr>
          <p:nvPr>
            <p:ph type="body" sz="quarter" idx="18"/>
          </p:nvPr>
        </p:nvSpPr>
        <p:spPr/>
        <p:txBody>
          <a:bodyPr/>
          <a:lstStyle/>
          <a:p>
            <a:r>
              <a:rPr lang="en-GB" dirty="0" err="1"/>
              <a:t>Bakhtyar</a:t>
            </a:r>
            <a:r>
              <a:rPr lang="en-GB" dirty="0"/>
              <a:t> Karim</a:t>
            </a:r>
          </a:p>
        </p:txBody>
      </p:sp>
      <p:sp>
        <p:nvSpPr>
          <p:cNvPr id="2" name="Datumsplatzhalter 1">
            <a:extLst>
              <a:ext uri="{FF2B5EF4-FFF2-40B4-BE49-F238E27FC236}">
                <a16:creationId xmlns:a16="http://schemas.microsoft.com/office/drawing/2014/main" id="{FF9761CE-9DA1-E290-1450-55FC2B3EC4D5}"/>
              </a:ext>
            </a:extLst>
          </p:cNvPr>
          <p:cNvSpPr>
            <a:spLocks noGrp="1"/>
          </p:cNvSpPr>
          <p:nvPr>
            <p:ph type="dt" sz="half" idx="19"/>
          </p:nvPr>
        </p:nvSpPr>
        <p:spPr/>
        <p:txBody>
          <a:bodyPr/>
          <a:lstStyle/>
          <a:p>
            <a:fld id="{2D1EE79A-E6D4-4691-9116-935A2AA336A9}" type="datetime1">
              <a:rPr lang="en-GB" smtClean="0"/>
              <a:t>03/11/2025</a:t>
            </a:fld>
            <a:endParaRPr lang="en-GB"/>
          </a:p>
        </p:txBody>
      </p:sp>
      <p:sp>
        <p:nvSpPr>
          <p:cNvPr id="3" name="Fußzeilenplatzhalter 2">
            <a:extLst>
              <a:ext uri="{FF2B5EF4-FFF2-40B4-BE49-F238E27FC236}">
                <a16:creationId xmlns:a16="http://schemas.microsoft.com/office/drawing/2014/main" id="{9085D92D-CFD4-5F3D-16CD-916E4B580FF4}"/>
              </a:ext>
            </a:extLst>
          </p:cNvPr>
          <p:cNvSpPr>
            <a:spLocks noGrp="1"/>
          </p:cNvSpPr>
          <p:nvPr>
            <p:ph type="ftr" sz="quarter" idx="20"/>
          </p:nvPr>
        </p:nvSpPr>
        <p:spPr/>
        <p:txBody>
          <a:bodyPr/>
          <a:lstStyle/>
          <a:p>
            <a:r>
              <a:rPr lang="en-GB" dirty="0"/>
              <a:t>Management Team PM / Optimus Syria</a:t>
            </a:r>
          </a:p>
        </p:txBody>
      </p:sp>
      <p:sp>
        <p:nvSpPr>
          <p:cNvPr id="4" name="Foliennummernplatzhalter 3">
            <a:extLst>
              <a:ext uri="{FF2B5EF4-FFF2-40B4-BE49-F238E27FC236}">
                <a16:creationId xmlns:a16="http://schemas.microsoft.com/office/drawing/2014/main" id="{4EA0F6F0-2F4D-1377-9E32-2C503A3E12E2}"/>
              </a:ext>
            </a:extLst>
          </p:cNvPr>
          <p:cNvSpPr>
            <a:spLocks noGrp="1"/>
          </p:cNvSpPr>
          <p:nvPr>
            <p:ph type="sldNum" sz="quarter" idx="21"/>
          </p:nvPr>
        </p:nvSpPr>
        <p:spPr/>
        <p:txBody>
          <a:bodyPr/>
          <a:lstStyle/>
          <a:p>
            <a:fld id="{013F6232-4F06-48BA-8F69-BF531F607829}" type="slidenum">
              <a:rPr lang="en-GB" smtClean="0"/>
              <a:t>7</a:t>
            </a:fld>
            <a:endParaRPr lang="en-GB"/>
          </a:p>
        </p:txBody>
      </p:sp>
      <p:sp>
        <p:nvSpPr>
          <p:cNvPr id="10" name="Inhaltsplatzhalter 2">
            <a:extLst>
              <a:ext uri="{FF2B5EF4-FFF2-40B4-BE49-F238E27FC236}">
                <a16:creationId xmlns:a16="http://schemas.microsoft.com/office/drawing/2014/main" id="{8A6D632E-0070-3A83-A3C1-FCD8B5416FE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sp>
        <p:nvSpPr>
          <p:cNvPr id="13" name="Content Placeholder 6">
            <a:extLst>
              <a:ext uri="{FF2B5EF4-FFF2-40B4-BE49-F238E27FC236}">
                <a16:creationId xmlns:a16="http://schemas.microsoft.com/office/drawing/2014/main" id="{77DC8FBB-A036-E507-06A8-E57CC2A8D6B2}"/>
              </a:ext>
            </a:extLst>
          </p:cNvPr>
          <p:cNvSpPr txBox="1">
            <a:spLocks/>
          </p:cNvSpPr>
          <p:nvPr/>
        </p:nvSpPr>
        <p:spPr>
          <a:xfrm>
            <a:off x="533400" y="3592256"/>
            <a:ext cx="11125200" cy="34474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endParaRPr lang="en-US" sz="1600" dirty="0"/>
          </a:p>
        </p:txBody>
      </p:sp>
      <p:sp>
        <p:nvSpPr>
          <p:cNvPr id="12" name="Titel 4">
            <a:extLst>
              <a:ext uri="{FF2B5EF4-FFF2-40B4-BE49-F238E27FC236}">
                <a16:creationId xmlns:a16="http://schemas.microsoft.com/office/drawing/2014/main" id="{A11B493D-4C27-A621-DCD8-8C9C08830CE5}"/>
              </a:ext>
            </a:extLst>
          </p:cNvPr>
          <p:cNvSpPr txBox="1">
            <a:spLocks/>
          </p:cNvSpPr>
          <p:nvPr/>
        </p:nvSpPr>
        <p:spPr>
          <a:xfrm>
            <a:off x="636037" y="3051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1.iii. Listining to your feedback</a:t>
            </a:r>
            <a:endParaRPr lang="en-GB" dirty="0"/>
          </a:p>
        </p:txBody>
      </p:sp>
      <p:pic>
        <p:nvPicPr>
          <p:cNvPr id="15" name="Google Shape;114;p16" descr="image.png">
            <a:extLst>
              <a:ext uri="{FF2B5EF4-FFF2-40B4-BE49-F238E27FC236}">
                <a16:creationId xmlns:a16="http://schemas.microsoft.com/office/drawing/2014/main" id="{5C47BF1D-C684-855F-8033-A9B18CCCD650}"/>
              </a:ext>
            </a:extLst>
          </p:cNvPr>
          <p:cNvPicPr preferRelativeResize="0"/>
          <p:nvPr/>
        </p:nvPicPr>
        <p:blipFill rotWithShape="1">
          <a:blip r:embed="rId2">
            <a:alphaModFix/>
          </a:blip>
          <a:srcRect/>
          <a:stretch/>
        </p:blipFill>
        <p:spPr>
          <a:xfrm>
            <a:off x="571500" y="1924050"/>
            <a:ext cx="3429000" cy="3962400"/>
          </a:xfrm>
          <a:prstGeom prst="rect">
            <a:avLst/>
          </a:prstGeom>
          <a:noFill/>
          <a:ln>
            <a:noFill/>
          </a:ln>
        </p:spPr>
      </p:pic>
      <p:pic>
        <p:nvPicPr>
          <p:cNvPr id="17" name="Google Shape;115;p16" descr="image.png">
            <a:extLst>
              <a:ext uri="{FF2B5EF4-FFF2-40B4-BE49-F238E27FC236}">
                <a16:creationId xmlns:a16="http://schemas.microsoft.com/office/drawing/2014/main" id="{F431B4E6-E62C-996F-28E8-08A32A49F4F8}"/>
              </a:ext>
            </a:extLst>
          </p:cNvPr>
          <p:cNvPicPr preferRelativeResize="0"/>
          <p:nvPr/>
        </p:nvPicPr>
        <p:blipFill rotWithShape="1">
          <a:blip r:embed="rId3">
            <a:alphaModFix/>
          </a:blip>
          <a:srcRect/>
          <a:stretch/>
        </p:blipFill>
        <p:spPr>
          <a:xfrm>
            <a:off x="4381500" y="1924050"/>
            <a:ext cx="3429000" cy="3962400"/>
          </a:xfrm>
          <a:prstGeom prst="rect">
            <a:avLst/>
          </a:prstGeom>
          <a:noFill/>
          <a:ln>
            <a:noFill/>
          </a:ln>
        </p:spPr>
      </p:pic>
      <p:pic>
        <p:nvPicPr>
          <p:cNvPr id="18" name="Google Shape;116;p16" descr="image.png">
            <a:extLst>
              <a:ext uri="{FF2B5EF4-FFF2-40B4-BE49-F238E27FC236}">
                <a16:creationId xmlns:a16="http://schemas.microsoft.com/office/drawing/2014/main" id="{D4F9590B-9BB5-5DF7-B4CB-69579A97706C}"/>
              </a:ext>
            </a:extLst>
          </p:cNvPr>
          <p:cNvPicPr preferRelativeResize="0"/>
          <p:nvPr/>
        </p:nvPicPr>
        <p:blipFill rotWithShape="1">
          <a:blip r:embed="rId4">
            <a:alphaModFix/>
          </a:blip>
          <a:srcRect/>
          <a:stretch/>
        </p:blipFill>
        <p:spPr>
          <a:xfrm>
            <a:off x="8191500" y="1924050"/>
            <a:ext cx="3429000" cy="3962400"/>
          </a:xfrm>
          <a:prstGeom prst="rect">
            <a:avLst/>
          </a:prstGeom>
          <a:noFill/>
          <a:ln>
            <a:noFill/>
          </a:ln>
        </p:spPr>
      </p:pic>
      <p:sp>
        <p:nvSpPr>
          <p:cNvPr id="19" name="Google Shape;117;p16">
            <a:extLst>
              <a:ext uri="{FF2B5EF4-FFF2-40B4-BE49-F238E27FC236}">
                <a16:creationId xmlns:a16="http://schemas.microsoft.com/office/drawing/2014/main" id="{43F07851-1ABC-41CD-CD1B-774FC9B52A67}"/>
              </a:ext>
            </a:extLst>
          </p:cNvPr>
          <p:cNvSpPr txBox="1"/>
          <p:nvPr/>
        </p:nvSpPr>
        <p:spPr>
          <a:xfrm>
            <a:off x="870823" y="2933700"/>
            <a:ext cx="2830353"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i="0" u="none" strike="noStrike" cap="none" dirty="0">
                <a:solidFill>
                  <a:srgbClr val="0070C0"/>
                </a:solidFill>
                <a:latin typeface="Poppins"/>
                <a:ea typeface="Poppins"/>
                <a:cs typeface="Poppins"/>
                <a:sym typeface="Poppins"/>
              </a:rPr>
              <a:t>Software &amp; Setup</a:t>
            </a:r>
            <a:endParaRPr dirty="0">
              <a:solidFill>
                <a:srgbClr val="0070C0"/>
              </a:solidFill>
            </a:endParaRPr>
          </a:p>
        </p:txBody>
      </p:sp>
      <p:sp>
        <p:nvSpPr>
          <p:cNvPr id="20" name="Google Shape;118;p16">
            <a:extLst>
              <a:ext uri="{FF2B5EF4-FFF2-40B4-BE49-F238E27FC236}">
                <a16:creationId xmlns:a16="http://schemas.microsoft.com/office/drawing/2014/main" id="{46939F58-2E1E-98DB-3C18-16CB3EB91BC3}"/>
              </a:ext>
            </a:extLst>
          </p:cNvPr>
          <p:cNvSpPr txBox="1"/>
          <p:nvPr/>
        </p:nvSpPr>
        <p:spPr>
          <a:xfrm>
            <a:off x="866774" y="3724275"/>
            <a:ext cx="3004185" cy="1575816"/>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00" b="0" i="0" u="none" strike="noStrike" cap="none" dirty="0">
                <a:solidFill>
                  <a:srgbClr val="333333"/>
                </a:solidFill>
                <a:latin typeface="+mj-lt"/>
                <a:ea typeface="Lato"/>
                <a:cs typeface="Lato"/>
                <a:sym typeface="Lato"/>
              </a:rPr>
              <a:t>We've pinpointed issues with software installation and reporting. </a:t>
            </a:r>
            <a:r>
              <a:rPr lang="en-US" sz="1600" dirty="0">
                <a:solidFill>
                  <a:srgbClr val="333333"/>
                </a:solidFill>
                <a:latin typeface="+mj-lt"/>
                <a:ea typeface="Lato"/>
                <a:cs typeface="Lato"/>
                <a:sym typeface="Lato"/>
              </a:rPr>
              <a:t>Our system integrator is here to fix software issues</a:t>
            </a:r>
            <a:endParaRPr sz="2000" dirty="0">
              <a:latin typeface="+mj-lt"/>
            </a:endParaRPr>
          </a:p>
        </p:txBody>
      </p:sp>
      <p:sp>
        <p:nvSpPr>
          <p:cNvPr id="21" name="Google Shape;119;p16">
            <a:extLst>
              <a:ext uri="{FF2B5EF4-FFF2-40B4-BE49-F238E27FC236}">
                <a16:creationId xmlns:a16="http://schemas.microsoft.com/office/drawing/2014/main" id="{ABF8071F-0AA8-65B3-D459-D141F05429DD}"/>
              </a:ext>
            </a:extLst>
          </p:cNvPr>
          <p:cNvSpPr txBox="1"/>
          <p:nvPr/>
        </p:nvSpPr>
        <p:spPr>
          <a:xfrm>
            <a:off x="4605813" y="2933700"/>
            <a:ext cx="2980372"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i="0" u="none" strike="noStrike" cap="none" dirty="0">
                <a:solidFill>
                  <a:srgbClr val="0070C0"/>
                </a:solidFill>
                <a:latin typeface="Poppins"/>
                <a:ea typeface="Poppins"/>
                <a:cs typeface="Poppins"/>
                <a:sym typeface="Poppins"/>
              </a:rPr>
              <a:t>Team Organization</a:t>
            </a:r>
            <a:endParaRPr dirty="0">
              <a:solidFill>
                <a:srgbClr val="0070C0"/>
              </a:solidFill>
            </a:endParaRPr>
          </a:p>
        </p:txBody>
      </p:sp>
      <p:sp>
        <p:nvSpPr>
          <p:cNvPr id="22" name="Google Shape;120;p16">
            <a:extLst>
              <a:ext uri="{FF2B5EF4-FFF2-40B4-BE49-F238E27FC236}">
                <a16:creationId xmlns:a16="http://schemas.microsoft.com/office/drawing/2014/main" id="{2C7CD55F-8496-A6CB-392C-17B659436807}"/>
              </a:ext>
            </a:extLst>
          </p:cNvPr>
          <p:cNvSpPr txBox="1"/>
          <p:nvPr/>
        </p:nvSpPr>
        <p:spPr>
          <a:xfrm>
            <a:off x="4529136" y="4158708"/>
            <a:ext cx="3133725" cy="118186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00" b="0" i="0" u="none" strike="noStrike" cap="none" dirty="0">
                <a:solidFill>
                  <a:srgbClr val="333333"/>
                </a:solidFill>
                <a:latin typeface="+mj-lt"/>
                <a:ea typeface="Lato"/>
                <a:cs typeface="Lato"/>
                <a:sym typeface="Lato"/>
              </a:rPr>
              <a:t>We see where our internal structure is causing confusion. We're mapping out clearer workflows.</a:t>
            </a:r>
            <a:endParaRPr sz="2000" dirty="0">
              <a:latin typeface="+mj-lt"/>
            </a:endParaRPr>
          </a:p>
        </p:txBody>
      </p:sp>
      <p:sp>
        <p:nvSpPr>
          <p:cNvPr id="23" name="Google Shape;121;p16">
            <a:extLst>
              <a:ext uri="{FF2B5EF4-FFF2-40B4-BE49-F238E27FC236}">
                <a16:creationId xmlns:a16="http://schemas.microsoft.com/office/drawing/2014/main" id="{AE679B7D-54A3-B619-FF65-DA0DE00AE65A}"/>
              </a:ext>
            </a:extLst>
          </p:cNvPr>
          <p:cNvSpPr txBox="1"/>
          <p:nvPr/>
        </p:nvSpPr>
        <p:spPr>
          <a:xfrm>
            <a:off x="8960881" y="2933700"/>
            <a:ext cx="1890236"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i="0" u="none" strike="noStrike" cap="none" dirty="0">
                <a:solidFill>
                  <a:srgbClr val="0070C0"/>
                </a:solidFill>
                <a:latin typeface="Poppins"/>
                <a:ea typeface="Poppins"/>
                <a:cs typeface="Poppins"/>
                <a:sym typeface="Poppins"/>
              </a:rPr>
              <a:t>Action Plan</a:t>
            </a:r>
            <a:endParaRPr dirty="0">
              <a:solidFill>
                <a:srgbClr val="0070C0"/>
              </a:solidFill>
            </a:endParaRPr>
          </a:p>
        </p:txBody>
      </p:sp>
      <p:sp>
        <p:nvSpPr>
          <p:cNvPr id="24" name="Google Shape;122;p16">
            <a:extLst>
              <a:ext uri="{FF2B5EF4-FFF2-40B4-BE49-F238E27FC236}">
                <a16:creationId xmlns:a16="http://schemas.microsoft.com/office/drawing/2014/main" id="{D43F4CB3-FC4B-369D-AB40-DA18EC6DC2C2}"/>
              </a:ext>
            </a:extLst>
          </p:cNvPr>
          <p:cNvSpPr txBox="1"/>
          <p:nvPr/>
        </p:nvSpPr>
        <p:spPr>
          <a:xfrm>
            <a:off x="8486775" y="3724275"/>
            <a:ext cx="2838450" cy="1575816"/>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00" b="0" i="0" u="none" strike="noStrike" cap="none" dirty="0">
                <a:solidFill>
                  <a:srgbClr val="333333"/>
                </a:solidFill>
                <a:latin typeface="+mj-lt"/>
                <a:ea typeface="Lato"/>
                <a:cs typeface="Lato"/>
                <a:sym typeface="Lato"/>
              </a:rPr>
              <a:t>Your feedback is gold. We keep our eyes on mentioned problems among all teams and try to avoid any problem that causes delay.</a:t>
            </a:r>
            <a:endParaRPr sz="2000" dirty="0">
              <a:latin typeface="+mj-lt"/>
            </a:endParaRPr>
          </a:p>
        </p:txBody>
      </p:sp>
      <p:pic>
        <p:nvPicPr>
          <p:cNvPr id="25" name="Google Shape;123;p16" descr="image.png">
            <a:extLst>
              <a:ext uri="{FF2B5EF4-FFF2-40B4-BE49-F238E27FC236}">
                <a16:creationId xmlns:a16="http://schemas.microsoft.com/office/drawing/2014/main" id="{BEC37376-D092-0AE5-EA09-CB00CF8B40B7}"/>
              </a:ext>
            </a:extLst>
          </p:cNvPr>
          <p:cNvPicPr preferRelativeResize="0"/>
          <p:nvPr/>
        </p:nvPicPr>
        <p:blipFill rotWithShape="1">
          <a:blip r:embed="rId5">
            <a:alphaModFix/>
            <a:duotone>
              <a:schemeClr val="accent4">
                <a:shade val="45000"/>
                <a:satMod val="135000"/>
              </a:schemeClr>
              <a:prstClr val="white"/>
            </a:duotone>
          </a:blip>
          <a:srcRect/>
          <a:stretch/>
        </p:blipFill>
        <p:spPr>
          <a:xfrm>
            <a:off x="2000250" y="2238375"/>
            <a:ext cx="571500" cy="457200"/>
          </a:xfrm>
          <a:prstGeom prst="rect">
            <a:avLst/>
          </a:prstGeom>
          <a:noFill/>
          <a:ln>
            <a:noFill/>
          </a:ln>
        </p:spPr>
      </p:pic>
      <p:pic>
        <p:nvPicPr>
          <p:cNvPr id="26" name="Google Shape;124;p16" descr="image.png">
            <a:extLst>
              <a:ext uri="{FF2B5EF4-FFF2-40B4-BE49-F238E27FC236}">
                <a16:creationId xmlns:a16="http://schemas.microsoft.com/office/drawing/2014/main" id="{250B9A93-DBCA-A640-AD81-9C9A097AA8B5}"/>
              </a:ext>
            </a:extLst>
          </p:cNvPr>
          <p:cNvPicPr preferRelativeResize="0"/>
          <p:nvPr/>
        </p:nvPicPr>
        <p:blipFill rotWithShape="1">
          <a:blip r:embed="rId6">
            <a:alphaModFix/>
            <a:duotone>
              <a:schemeClr val="accent4">
                <a:shade val="45000"/>
                <a:satMod val="135000"/>
              </a:schemeClr>
              <a:prstClr val="white"/>
            </a:duotone>
          </a:blip>
          <a:srcRect/>
          <a:stretch/>
        </p:blipFill>
        <p:spPr>
          <a:xfrm>
            <a:off x="5810250" y="2238375"/>
            <a:ext cx="571500" cy="457200"/>
          </a:xfrm>
          <a:prstGeom prst="rect">
            <a:avLst/>
          </a:prstGeom>
          <a:noFill/>
          <a:ln>
            <a:noFill/>
          </a:ln>
        </p:spPr>
      </p:pic>
      <p:pic>
        <p:nvPicPr>
          <p:cNvPr id="27" name="Google Shape;125;p16" descr="image.png">
            <a:extLst>
              <a:ext uri="{FF2B5EF4-FFF2-40B4-BE49-F238E27FC236}">
                <a16:creationId xmlns:a16="http://schemas.microsoft.com/office/drawing/2014/main" id="{AD0DFF39-3CEF-E345-FECF-B855514613F6}"/>
              </a:ext>
            </a:extLst>
          </p:cNvPr>
          <p:cNvPicPr preferRelativeResize="0"/>
          <p:nvPr/>
        </p:nvPicPr>
        <p:blipFill rotWithShape="1">
          <a:blip r:embed="rId7">
            <a:alphaModFix/>
            <a:duotone>
              <a:schemeClr val="accent4">
                <a:shade val="45000"/>
                <a:satMod val="135000"/>
              </a:schemeClr>
              <a:prstClr val="white"/>
            </a:duotone>
          </a:blip>
          <a:srcRect/>
          <a:stretch/>
        </p:blipFill>
        <p:spPr>
          <a:xfrm>
            <a:off x="9734550" y="2238375"/>
            <a:ext cx="342900" cy="457200"/>
          </a:xfrm>
          <a:prstGeom prst="rect">
            <a:avLst/>
          </a:prstGeom>
          <a:noFill/>
          <a:ln>
            <a:noFill/>
          </a:ln>
        </p:spPr>
      </p:pic>
    </p:spTree>
    <p:extLst>
      <p:ext uri="{BB962C8B-B14F-4D97-AF65-F5344CB8AC3E}">
        <p14:creationId xmlns:p14="http://schemas.microsoft.com/office/powerpoint/2010/main" val="278254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F606E-DE99-431A-0737-284247614B04}"/>
            </a:ext>
          </a:extLst>
        </p:cNvPr>
        <p:cNvGrpSpPr/>
        <p:nvPr/>
      </p:nvGrpSpPr>
      <p:grpSpPr>
        <a:xfrm>
          <a:off x="0" y="0"/>
          <a:ext cx="0" cy="0"/>
          <a:chOff x="0" y="0"/>
          <a:chExt cx="0" cy="0"/>
        </a:xfrm>
      </p:grpSpPr>
      <p:sp>
        <p:nvSpPr>
          <p:cNvPr id="10" name="Textplatzhalter 9">
            <a:extLst>
              <a:ext uri="{FF2B5EF4-FFF2-40B4-BE49-F238E27FC236}">
                <a16:creationId xmlns:a16="http://schemas.microsoft.com/office/drawing/2014/main" id="{52B4CE6E-89AD-7613-449B-ADCADF363217}"/>
              </a:ext>
            </a:extLst>
          </p:cNvPr>
          <p:cNvSpPr>
            <a:spLocks noGrp="1"/>
          </p:cNvSpPr>
          <p:nvPr>
            <p:ph type="body" sz="quarter" idx="18"/>
          </p:nvPr>
        </p:nvSpPr>
        <p:spPr/>
        <p:txBody>
          <a:bodyPr>
            <a:normAutofit/>
          </a:bodyPr>
          <a:lstStyle/>
          <a:p>
            <a:r>
              <a:rPr lang="en-GB" altLang="ko-KR" dirty="0"/>
              <a:t>Dongsuk Kim</a:t>
            </a:r>
          </a:p>
        </p:txBody>
      </p:sp>
      <p:sp>
        <p:nvSpPr>
          <p:cNvPr id="4" name="Datumsplatzhalter 3">
            <a:extLst>
              <a:ext uri="{FF2B5EF4-FFF2-40B4-BE49-F238E27FC236}">
                <a16:creationId xmlns:a16="http://schemas.microsoft.com/office/drawing/2014/main" id="{DF4A4084-A8CD-3997-127B-60DB0BE60A4B}"/>
              </a:ext>
            </a:extLst>
          </p:cNvPr>
          <p:cNvSpPr>
            <a:spLocks noGrp="1"/>
          </p:cNvSpPr>
          <p:nvPr>
            <p:ph type="dt" sz="half" idx="19"/>
          </p:nvPr>
        </p:nvSpPr>
        <p:spPr/>
        <p:txBody>
          <a:bodyPr/>
          <a:lstStyle/>
          <a:p>
            <a:r>
              <a:rPr lang="en-GB" altLang="ko-KR" dirty="0"/>
              <a:t>04/11/2025</a:t>
            </a:r>
          </a:p>
        </p:txBody>
      </p:sp>
      <p:sp>
        <p:nvSpPr>
          <p:cNvPr id="2" name="Fußzeilenplatzhalter 1">
            <a:extLst>
              <a:ext uri="{FF2B5EF4-FFF2-40B4-BE49-F238E27FC236}">
                <a16:creationId xmlns:a16="http://schemas.microsoft.com/office/drawing/2014/main" id="{08CAB110-BA41-4D61-8348-B183AD0CA107}"/>
              </a:ext>
            </a:extLst>
          </p:cNvPr>
          <p:cNvSpPr>
            <a:spLocks noGrp="1"/>
          </p:cNvSpPr>
          <p:nvPr>
            <p:ph type="ftr" sz="quarter" idx="20"/>
          </p:nvPr>
        </p:nvSpPr>
        <p:spPr/>
        <p:txBody>
          <a:bodyPr/>
          <a:lstStyle/>
          <a:p>
            <a:r>
              <a:rPr lang="en-GB" dirty="0"/>
              <a:t>Rotor Blade Structures / Optimus Syria</a:t>
            </a:r>
          </a:p>
        </p:txBody>
      </p:sp>
      <p:sp>
        <p:nvSpPr>
          <p:cNvPr id="3" name="Foliennummernplatzhalter 2">
            <a:extLst>
              <a:ext uri="{FF2B5EF4-FFF2-40B4-BE49-F238E27FC236}">
                <a16:creationId xmlns:a16="http://schemas.microsoft.com/office/drawing/2014/main" id="{A8D7A273-ADB8-BE31-CD6D-77827DA356FE}"/>
              </a:ext>
            </a:extLst>
          </p:cNvPr>
          <p:cNvSpPr>
            <a:spLocks noGrp="1"/>
          </p:cNvSpPr>
          <p:nvPr>
            <p:ph type="sldNum" sz="quarter" idx="21"/>
          </p:nvPr>
        </p:nvSpPr>
        <p:spPr/>
        <p:txBody>
          <a:bodyPr/>
          <a:lstStyle/>
          <a:p>
            <a:fld id="{013F6232-4F06-48BA-8F69-BF531F607829}" type="slidenum">
              <a:rPr lang="en-GB" smtClean="0"/>
              <a:pPr/>
              <a:t>70</a:t>
            </a:fld>
            <a:endParaRPr lang="en-GB" dirty="0"/>
          </a:p>
        </p:txBody>
      </p:sp>
      <p:sp>
        <p:nvSpPr>
          <p:cNvPr id="13" name="TextBox 12">
            <a:extLst>
              <a:ext uri="{FF2B5EF4-FFF2-40B4-BE49-F238E27FC236}">
                <a16:creationId xmlns:a16="http://schemas.microsoft.com/office/drawing/2014/main" id="{D7053D60-E6B3-C658-7D06-06F8DC3A3768}"/>
              </a:ext>
            </a:extLst>
          </p:cNvPr>
          <p:cNvSpPr txBox="1"/>
          <p:nvPr/>
        </p:nvSpPr>
        <p:spPr>
          <a:xfrm>
            <a:off x="685800" y="667929"/>
            <a:ext cx="8676000" cy="523220"/>
          </a:xfrm>
          <a:prstGeom prst="rect">
            <a:avLst/>
          </a:prstGeom>
          <a:noFill/>
        </p:spPr>
        <p:txBody>
          <a:bodyPr wrap="square" rtlCol="0">
            <a:spAutoFit/>
          </a:bodyPr>
          <a:lstStyle/>
          <a:p>
            <a:r>
              <a:rPr lang="en-IN" sz="2800" b="1" dirty="0"/>
              <a:t>4. Material selection for 80m Blade</a:t>
            </a:r>
            <a:r>
              <a:rPr lang="en-IN" altLang="ko-KR" sz="2800" b="1" dirty="0"/>
              <a:t> –</a:t>
            </a:r>
            <a:endParaRPr lang="en-IN" sz="2800" b="1" dirty="0"/>
          </a:p>
        </p:txBody>
      </p:sp>
      <p:sp>
        <p:nvSpPr>
          <p:cNvPr id="6" name="Content Placeholder 2">
            <a:extLst>
              <a:ext uri="{FF2B5EF4-FFF2-40B4-BE49-F238E27FC236}">
                <a16:creationId xmlns:a16="http://schemas.microsoft.com/office/drawing/2014/main" id="{7768AA41-122F-562A-2E25-CA15B75FAD3C}"/>
              </a:ext>
            </a:extLst>
          </p:cNvPr>
          <p:cNvSpPr txBox="1">
            <a:spLocks/>
          </p:cNvSpPr>
          <p:nvPr/>
        </p:nvSpPr>
        <p:spPr>
          <a:xfrm>
            <a:off x="838200" y="1297230"/>
            <a:ext cx="10515600" cy="9302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2400" b="1" dirty="0">
                <a:solidFill>
                  <a:sysClr val="windowText" lastClr="000000"/>
                </a:solidFill>
              </a:rPr>
              <a:t>4.3 Cost Reduction Strategies </a:t>
            </a:r>
            <a:r>
              <a:rPr lang="en-US" sz="2400" b="1" dirty="0">
                <a:solidFill>
                  <a:sysClr val="windowText" lastClr="000000"/>
                </a:solidFill>
              </a:rPr>
              <a:t>–</a:t>
            </a:r>
            <a:endParaRPr lang="en-IN" sz="2400" b="1" dirty="0">
              <a:solidFill>
                <a:sysClr val="windowText" lastClr="000000"/>
              </a:solidFill>
            </a:endParaRPr>
          </a:p>
          <a:p>
            <a:pPr lvl="2" indent="-342900"/>
            <a:endParaRPr kumimoji="0" lang="en-IN" sz="2200" b="0" i="0" u="none" strike="noStrike" kern="1200" cap="none" spc="0" normalizeH="0" baseline="0" noProof="0" dirty="0">
              <a:ln>
                <a:noFill/>
              </a:ln>
              <a:solidFill>
                <a:sysClr val="windowText" lastClr="000000"/>
              </a:solidFill>
              <a:effectLst/>
              <a:uLnTx/>
              <a:uFillTx/>
              <a:ea typeface="+mn-ea"/>
              <a:cs typeface="+mn-cs"/>
            </a:endParaRPr>
          </a:p>
        </p:txBody>
      </p:sp>
      <p:pic>
        <p:nvPicPr>
          <p:cNvPr id="7" name="그림 6">
            <a:extLst>
              <a:ext uri="{FF2B5EF4-FFF2-40B4-BE49-F238E27FC236}">
                <a16:creationId xmlns:a16="http://schemas.microsoft.com/office/drawing/2014/main" id="{4A82650E-45AC-F3B9-BBD3-408070E26730}"/>
              </a:ext>
            </a:extLst>
          </p:cNvPr>
          <p:cNvPicPr>
            <a:picLocks noChangeAspect="1"/>
          </p:cNvPicPr>
          <p:nvPr/>
        </p:nvPicPr>
        <p:blipFill>
          <a:blip r:embed="rId2">
            <a:extLst>
              <a:ext uri="{28A0092B-C50C-407E-A947-70E740481C1C}">
                <a14:useLocalDpi xmlns:a14="http://schemas.microsoft.com/office/drawing/2010/main" val="0"/>
              </a:ext>
            </a:extLst>
          </a:blip>
          <a:srcRect t="69198" b="3714"/>
          <a:stretch>
            <a:fillRect/>
          </a:stretch>
        </p:blipFill>
        <p:spPr>
          <a:xfrm>
            <a:off x="787774" y="2445482"/>
            <a:ext cx="2740334" cy="1857629"/>
          </a:xfrm>
          <a:prstGeom prst="rect">
            <a:avLst/>
          </a:prstGeom>
        </p:spPr>
      </p:pic>
      <p:grpSp>
        <p:nvGrpSpPr>
          <p:cNvPr id="31" name="그룹 30">
            <a:extLst>
              <a:ext uri="{FF2B5EF4-FFF2-40B4-BE49-F238E27FC236}">
                <a16:creationId xmlns:a16="http://schemas.microsoft.com/office/drawing/2014/main" id="{C7D6B139-DEF9-0D31-F0BB-AE0B94954327}"/>
              </a:ext>
            </a:extLst>
          </p:cNvPr>
          <p:cNvGrpSpPr/>
          <p:nvPr/>
        </p:nvGrpSpPr>
        <p:grpSpPr>
          <a:xfrm>
            <a:off x="4286804" y="2095825"/>
            <a:ext cx="3372697" cy="2960437"/>
            <a:chOff x="4141664" y="1921657"/>
            <a:chExt cx="3372697" cy="2960437"/>
          </a:xfrm>
        </p:grpSpPr>
        <p:pic>
          <p:nvPicPr>
            <p:cNvPr id="21" name="그림 20">
              <a:extLst>
                <a:ext uri="{FF2B5EF4-FFF2-40B4-BE49-F238E27FC236}">
                  <a16:creationId xmlns:a16="http://schemas.microsoft.com/office/drawing/2014/main" id="{17DC6213-0C49-59A6-4558-396E5DF25ADB}"/>
                </a:ext>
              </a:extLst>
            </p:cNvPr>
            <p:cNvPicPr>
              <a:picLocks noChangeAspect="1"/>
            </p:cNvPicPr>
            <p:nvPr/>
          </p:nvPicPr>
          <p:blipFill>
            <a:blip r:embed="rId3"/>
            <a:srcRect l="986"/>
            <a:stretch>
              <a:fillRect/>
            </a:stretch>
          </p:blipFill>
          <p:spPr>
            <a:xfrm>
              <a:off x="4573456" y="1921657"/>
              <a:ext cx="2940905" cy="1980363"/>
            </a:xfrm>
            <a:prstGeom prst="rect">
              <a:avLst/>
            </a:prstGeom>
          </p:spPr>
        </p:pic>
        <p:pic>
          <p:nvPicPr>
            <p:cNvPr id="23" name="그림 22">
              <a:extLst>
                <a:ext uri="{FF2B5EF4-FFF2-40B4-BE49-F238E27FC236}">
                  <a16:creationId xmlns:a16="http://schemas.microsoft.com/office/drawing/2014/main" id="{AB0BAE19-E7DD-5EC1-95E3-9E6C982DF5B1}"/>
                </a:ext>
              </a:extLst>
            </p:cNvPr>
            <p:cNvPicPr>
              <a:picLocks noChangeAspect="1"/>
            </p:cNvPicPr>
            <p:nvPr/>
          </p:nvPicPr>
          <p:blipFill>
            <a:blip r:embed="rId3"/>
            <a:srcRect l="986"/>
            <a:stretch>
              <a:fillRect/>
            </a:stretch>
          </p:blipFill>
          <p:spPr>
            <a:xfrm>
              <a:off x="4357560" y="2408090"/>
              <a:ext cx="2940905" cy="1980363"/>
            </a:xfrm>
            <a:prstGeom prst="rect">
              <a:avLst/>
            </a:prstGeom>
          </p:spPr>
        </p:pic>
        <p:pic>
          <p:nvPicPr>
            <p:cNvPr id="25" name="그림 24">
              <a:extLst>
                <a:ext uri="{FF2B5EF4-FFF2-40B4-BE49-F238E27FC236}">
                  <a16:creationId xmlns:a16="http://schemas.microsoft.com/office/drawing/2014/main" id="{1EFDE8BF-574B-D2FC-0A33-45505C60AAC6}"/>
                </a:ext>
              </a:extLst>
            </p:cNvPr>
            <p:cNvPicPr>
              <a:picLocks noChangeAspect="1"/>
            </p:cNvPicPr>
            <p:nvPr/>
          </p:nvPicPr>
          <p:blipFill>
            <a:blip r:embed="rId3"/>
            <a:srcRect l="986"/>
            <a:stretch>
              <a:fillRect/>
            </a:stretch>
          </p:blipFill>
          <p:spPr>
            <a:xfrm>
              <a:off x="4141664" y="2901731"/>
              <a:ext cx="2940905" cy="1980363"/>
            </a:xfrm>
            <a:prstGeom prst="rect">
              <a:avLst/>
            </a:prstGeom>
          </p:spPr>
        </p:pic>
      </p:grpSp>
      <p:sp>
        <p:nvSpPr>
          <p:cNvPr id="26" name="TextBox 25">
            <a:extLst>
              <a:ext uri="{FF2B5EF4-FFF2-40B4-BE49-F238E27FC236}">
                <a16:creationId xmlns:a16="http://schemas.microsoft.com/office/drawing/2014/main" id="{13EB314A-29FF-8DE7-2428-E7416C898C07}"/>
              </a:ext>
            </a:extLst>
          </p:cNvPr>
          <p:cNvSpPr txBox="1"/>
          <p:nvPr/>
        </p:nvSpPr>
        <p:spPr>
          <a:xfrm>
            <a:off x="461794" y="5250080"/>
            <a:ext cx="3585202" cy="584775"/>
          </a:xfrm>
          <a:prstGeom prst="rect">
            <a:avLst/>
          </a:prstGeom>
          <a:noFill/>
        </p:spPr>
        <p:txBody>
          <a:bodyPr wrap="square">
            <a:spAutoFit/>
          </a:bodyPr>
          <a:lstStyle/>
          <a:p>
            <a:pPr algn="ctr">
              <a:buNone/>
            </a:pPr>
            <a:r>
              <a:rPr lang="ko-KR" altLang="en-US" sz="1600" b="1" dirty="0"/>
              <a:t>€ </a:t>
            </a:r>
            <a:r>
              <a:rPr lang="en-US" altLang="ko-KR" sz="1600" b="1" dirty="0"/>
              <a:t>112,000  * (1.3)</a:t>
            </a:r>
            <a:r>
              <a:rPr lang="pt-BR" altLang="ko-KR" sz="1600" b="1" dirty="0"/>
              <a:t>³ = </a:t>
            </a:r>
          </a:p>
          <a:p>
            <a:pPr algn="ctr">
              <a:buNone/>
            </a:pPr>
            <a:r>
              <a:rPr lang="pt-BR" altLang="ko-KR" sz="1600" b="1" dirty="0"/>
              <a:t>Max </a:t>
            </a:r>
            <a:r>
              <a:rPr lang="ko-KR" altLang="en-US" sz="1600" b="1" dirty="0"/>
              <a:t>€ </a:t>
            </a:r>
            <a:r>
              <a:rPr lang="pt-BR" altLang="ko-KR" sz="1600" b="1" dirty="0"/>
              <a:t>246,000</a:t>
            </a:r>
            <a:endParaRPr lang="en-US" altLang="ko-KR" sz="1600" dirty="0"/>
          </a:p>
        </p:txBody>
      </p:sp>
      <p:sp>
        <p:nvSpPr>
          <p:cNvPr id="27" name="TextBox 26">
            <a:extLst>
              <a:ext uri="{FF2B5EF4-FFF2-40B4-BE49-F238E27FC236}">
                <a16:creationId xmlns:a16="http://schemas.microsoft.com/office/drawing/2014/main" id="{A5F8D4E8-D6B3-350A-A069-98548A9D2CFC}"/>
              </a:ext>
            </a:extLst>
          </p:cNvPr>
          <p:cNvSpPr txBox="1"/>
          <p:nvPr/>
        </p:nvSpPr>
        <p:spPr>
          <a:xfrm>
            <a:off x="4141664" y="5215272"/>
            <a:ext cx="3859347" cy="584775"/>
          </a:xfrm>
          <a:prstGeom prst="rect">
            <a:avLst/>
          </a:prstGeom>
          <a:noFill/>
        </p:spPr>
        <p:txBody>
          <a:bodyPr wrap="square">
            <a:spAutoFit/>
          </a:bodyPr>
          <a:lstStyle/>
          <a:p>
            <a:pPr algn="ctr">
              <a:buNone/>
            </a:pPr>
            <a:r>
              <a:rPr lang="ko-KR" altLang="en-US" sz="1600" b="1" dirty="0"/>
              <a:t>€ </a:t>
            </a:r>
            <a:r>
              <a:rPr lang="en-US" altLang="ko-KR" sz="1600" b="1" dirty="0"/>
              <a:t>246,000  * 3 </a:t>
            </a:r>
            <a:r>
              <a:rPr lang="en-US" altLang="ko-KR" sz="1600" b="1" dirty="0" err="1"/>
              <a:t>ea</a:t>
            </a:r>
            <a:r>
              <a:rPr lang="pt-BR" altLang="ko-KR" sz="1600" b="1" dirty="0"/>
              <a:t> = </a:t>
            </a:r>
          </a:p>
          <a:p>
            <a:pPr algn="ctr">
              <a:buNone/>
            </a:pPr>
            <a:r>
              <a:rPr lang="en-US" altLang="ko-KR" sz="1600" b="1" dirty="0"/>
              <a:t>Min </a:t>
            </a:r>
            <a:r>
              <a:rPr lang="ko-KR" altLang="en-US" sz="1600" b="1" dirty="0"/>
              <a:t>€ </a:t>
            </a:r>
            <a:r>
              <a:rPr lang="en-US" altLang="ko-KR" sz="1600" b="1" dirty="0"/>
              <a:t>600,000 ~ Max </a:t>
            </a:r>
            <a:r>
              <a:rPr lang="ko-KR" altLang="en-US" sz="1600" b="1" dirty="0"/>
              <a:t>€ </a:t>
            </a:r>
            <a:r>
              <a:rPr lang="pt-BR" altLang="ko-KR" sz="1600" b="1" dirty="0"/>
              <a:t>738,000</a:t>
            </a:r>
            <a:endParaRPr lang="en-US" altLang="ko-KR" sz="1600" dirty="0"/>
          </a:p>
        </p:txBody>
      </p:sp>
      <p:sp>
        <p:nvSpPr>
          <p:cNvPr id="29" name="TextBox 28">
            <a:extLst>
              <a:ext uri="{FF2B5EF4-FFF2-40B4-BE49-F238E27FC236}">
                <a16:creationId xmlns:a16="http://schemas.microsoft.com/office/drawing/2014/main" id="{51BAD6C5-A2E2-36E8-D5CA-A55E84186C9C}"/>
              </a:ext>
            </a:extLst>
          </p:cNvPr>
          <p:cNvSpPr txBox="1"/>
          <p:nvPr/>
        </p:nvSpPr>
        <p:spPr>
          <a:xfrm>
            <a:off x="8001011" y="1844831"/>
            <a:ext cx="4423305" cy="3416320"/>
          </a:xfrm>
          <a:prstGeom prst="rect">
            <a:avLst/>
          </a:prstGeom>
          <a:noFill/>
        </p:spPr>
        <p:txBody>
          <a:bodyPr wrap="square">
            <a:spAutoFit/>
          </a:bodyPr>
          <a:lstStyle/>
          <a:p>
            <a:pPr>
              <a:buNone/>
            </a:pPr>
            <a:r>
              <a:rPr lang="en-US" altLang="ko-KR" b="1" dirty="0">
                <a:solidFill>
                  <a:srgbClr val="0000FF"/>
                </a:solidFill>
              </a:rPr>
              <a:t>Ⅰ. Material Optimization</a:t>
            </a:r>
          </a:p>
          <a:p>
            <a:pPr>
              <a:buNone/>
            </a:pPr>
            <a:r>
              <a:rPr lang="en-US" altLang="ko-KR" dirty="0">
                <a:solidFill>
                  <a:schemeClr val="tx1"/>
                </a:solidFill>
              </a:rPr>
              <a:t>       - </a:t>
            </a:r>
            <a:r>
              <a:rPr lang="en-US" altLang="ko-KR" dirty="0"/>
              <a:t>Less C</a:t>
            </a:r>
            <a:r>
              <a:rPr lang="en-US" altLang="ko-KR" dirty="0">
                <a:solidFill>
                  <a:schemeClr val="tx1"/>
                </a:solidFill>
              </a:rPr>
              <a:t>arbon </a:t>
            </a:r>
            <a:r>
              <a:rPr lang="ko-KR" altLang="en-US" dirty="0">
                <a:solidFill>
                  <a:schemeClr val="tx1"/>
                </a:solidFill>
              </a:rPr>
              <a:t>↓</a:t>
            </a:r>
            <a:endParaRPr lang="en-US" altLang="ko-KR" dirty="0"/>
          </a:p>
          <a:p>
            <a:pPr>
              <a:buNone/>
            </a:pPr>
            <a:r>
              <a:rPr lang="en-US" altLang="ko-KR" dirty="0">
                <a:solidFill>
                  <a:schemeClr val="tx1"/>
                </a:solidFill>
              </a:rPr>
              <a:t>       - More Glass </a:t>
            </a:r>
            <a:r>
              <a:rPr lang="ko-KR" altLang="en-US" dirty="0">
                <a:solidFill>
                  <a:schemeClr val="tx1"/>
                </a:solidFill>
              </a:rPr>
              <a:t>↑</a:t>
            </a:r>
            <a:endParaRPr lang="en-US" altLang="ko-KR" dirty="0"/>
          </a:p>
          <a:p>
            <a:pPr>
              <a:buNone/>
            </a:pPr>
            <a:r>
              <a:rPr lang="en-US" altLang="ko-KR" dirty="0">
                <a:solidFill>
                  <a:schemeClr val="tx1"/>
                </a:solidFill>
              </a:rPr>
              <a:t>       - </a:t>
            </a:r>
            <a:r>
              <a:rPr lang="en-US" altLang="ko-KR" dirty="0"/>
              <a:t>Replace </a:t>
            </a:r>
            <a:r>
              <a:rPr lang="en-US" altLang="ko-KR" dirty="0">
                <a:solidFill>
                  <a:schemeClr val="tx1"/>
                </a:solidFill>
              </a:rPr>
              <a:t>PVC</a:t>
            </a:r>
            <a:r>
              <a:rPr lang="ko-KR" altLang="en-US" dirty="0">
                <a:solidFill>
                  <a:schemeClr val="tx1"/>
                </a:solidFill>
              </a:rPr>
              <a:t>↔</a:t>
            </a:r>
            <a:r>
              <a:rPr lang="en-US" altLang="ko-KR" dirty="0">
                <a:solidFill>
                  <a:schemeClr val="tx1"/>
                </a:solidFill>
              </a:rPr>
              <a:t>PET</a:t>
            </a:r>
          </a:p>
          <a:p>
            <a:pPr>
              <a:buNone/>
            </a:pPr>
            <a:endParaRPr lang="en-US" altLang="ko-KR" dirty="0">
              <a:solidFill>
                <a:schemeClr val="tx1"/>
              </a:solidFill>
            </a:endParaRPr>
          </a:p>
          <a:p>
            <a:pPr>
              <a:buNone/>
            </a:pPr>
            <a:r>
              <a:rPr lang="en-US" altLang="ko-KR" b="1" dirty="0">
                <a:solidFill>
                  <a:srgbClr val="0000FF"/>
                </a:solidFill>
              </a:rPr>
              <a:t>Ⅱ. Geometric Simplification</a:t>
            </a:r>
          </a:p>
          <a:p>
            <a:pPr>
              <a:buNone/>
            </a:pPr>
            <a:r>
              <a:rPr lang="en-US" altLang="ko-KR" dirty="0"/>
              <a:t>       - Reduce number of unique molds</a:t>
            </a:r>
            <a:endParaRPr lang="en-US" altLang="ko-KR" dirty="0">
              <a:solidFill>
                <a:schemeClr val="tx1"/>
              </a:solidFill>
            </a:endParaRPr>
          </a:p>
          <a:p>
            <a:pPr>
              <a:buNone/>
            </a:pPr>
            <a:endParaRPr lang="en-US" altLang="ko-KR" dirty="0">
              <a:solidFill>
                <a:schemeClr val="tx1"/>
              </a:solidFill>
            </a:endParaRPr>
          </a:p>
          <a:p>
            <a:pPr>
              <a:buNone/>
            </a:pPr>
            <a:r>
              <a:rPr lang="en-US" altLang="ko-KR" b="1" dirty="0">
                <a:solidFill>
                  <a:srgbClr val="0000FF"/>
                </a:solidFill>
              </a:rPr>
              <a:t>Ⅲ. Manufacturing Process Efficiency</a:t>
            </a:r>
          </a:p>
          <a:p>
            <a:pPr>
              <a:buNone/>
            </a:pPr>
            <a:r>
              <a:rPr lang="en-US" altLang="ko-KR" dirty="0">
                <a:solidFill>
                  <a:schemeClr val="tx1"/>
                </a:solidFill>
              </a:rPr>
              <a:t>       - </a:t>
            </a:r>
            <a:r>
              <a:rPr lang="en-US" altLang="ko-KR" dirty="0"/>
              <a:t>High-speed infusion</a:t>
            </a:r>
          </a:p>
          <a:p>
            <a:pPr>
              <a:buNone/>
            </a:pPr>
            <a:r>
              <a:rPr lang="en-US" altLang="ko-KR" dirty="0">
                <a:solidFill>
                  <a:schemeClr val="tx1"/>
                </a:solidFill>
              </a:rPr>
              <a:t>       - 3D Printing </a:t>
            </a:r>
            <a:r>
              <a:rPr lang="en-US" altLang="ko-KR" dirty="0"/>
              <a:t>Automation</a:t>
            </a:r>
          </a:p>
          <a:p>
            <a:pPr>
              <a:buNone/>
            </a:pPr>
            <a:r>
              <a:rPr lang="en-US" altLang="ko-KR" dirty="0">
                <a:solidFill>
                  <a:schemeClr val="tx1"/>
                </a:solidFill>
              </a:rPr>
              <a:t>       - Reuse of existing molds/platforms</a:t>
            </a:r>
          </a:p>
        </p:txBody>
      </p:sp>
      <p:sp>
        <p:nvSpPr>
          <p:cNvPr id="30" name="화살표: 오른쪽 29">
            <a:extLst>
              <a:ext uri="{FF2B5EF4-FFF2-40B4-BE49-F238E27FC236}">
                <a16:creationId xmlns:a16="http://schemas.microsoft.com/office/drawing/2014/main" id="{A4069DE0-383B-6410-3471-EB3ECEFFD780}"/>
              </a:ext>
            </a:extLst>
          </p:cNvPr>
          <p:cNvSpPr/>
          <p:nvPr/>
        </p:nvSpPr>
        <p:spPr>
          <a:xfrm>
            <a:off x="3715657" y="3599543"/>
            <a:ext cx="371149" cy="36512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7C5923A7-CF4A-0487-7CC8-0CD328ECFD33}"/>
              </a:ext>
            </a:extLst>
          </p:cNvPr>
          <p:cNvSpPr/>
          <p:nvPr/>
        </p:nvSpPr>
        <p:spPr>
          <a:xfrm>
            <a:off x="685800" y="1799771"/>
            <a:ext cx="7220543" cy="4180115"/>
          </a:xfrm>
          <a:prstGeom prst="rect">
            <a:avLst/>
          </a:prstGeom>
          <a:noFill/>
          <a:ln w="28575">
            <a:solidFill>
              <a:srgbClr val="00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3565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B6ED1-18E3-9640-3D93-84F8B0B15004}"/>
              </a:ext>
            </a:extLst>
          </p:cNvPr>
          <p:cNvSpPr>
            <a:spLocks noGrp="1"/>
          </p:cNvSpPr>
          <p:nvPr>
            <p:ph type="title"/>
          </p:nvPr>
        </p:nvSpPr>
        <p:spPr/>
        <p:txBody>
          <a:bodyPr/>
          <a:lstStyle/>
          <a:p>
            <a:r>
              <a:rPr lang="de-DE" dirty="0"/>
              <a:t>Bibliography</a:t>
            </a:r>
          </a:p>
        </p:txBody>
      </p:sp>
      <p:sp>
        <p:nvSpPr>
          <p:cNvPr id="3" name="Textplatzhalter 2">
            <a:extLst>
              <a:ext uri="{FF2B5EF4-FFF2-40B4-BE49-F238E27FC236}">
                <a16:creationId xmlns:a16="http://schemas.microsoft.com/office/drawing/2014/main" id="{04F89852-0382-5806-3356-FA1C77F6D283}"/>
              </a:ext>
            </a:extLst>
          </p:cNvPr>
          <p:cNvSpPr>
            <a:spLocks noGrp="1"/>
          </p:cNvSpPr>
          <p:nvPr>
            <p:ph type="body" sz="quarter" idx="18"/>
          </p:nvPr>
        </p:nvSpPr>
        <p:spPr/>
        <p:txBody>
          <a:bodyPr/>
          <a:lstStyle/>
          <a:p>
            <a:r>
              <a:rPr lang="en-GB" altLang="ko-KR" dirty="0"/>
              <a:t>Dongsuk Kim</a:t>
            </a:r>
          </a:p>
        </p:txBody>
      </p:sp>
      <p:sp>
        <p:nvSpPr>
          <p:cNvPr id="4" name="Datumsplatzhalter 3">
            <a:extLst>
              <a:ext uri="{FF2B5EF4-FFF2-40B4-BE49-F238E27FC236}">
                <a16:creationId xmlns:a16="http://schemas.microsoft.com/office/drawing/2014/main" id="{D0D8ED35-2E13-75BD-2A2E-AC6374785462}"/>
              </a:ext>
            </a:extLst>
          </p:cNvPr>
          <p:cNvSpPr>
            <a:spLocks noGrp="1"/>
          </p:cNvSpPr>
          <p:nvPr>
            <p:ph type="dt" sz="half" idx="19"/>
          </p:nvPr>
        </p:nvSpPr>
        <p:spPr/>
        <p:txBody>
          <a:bodyPr/>
          <a:lstStyle/>
          <a:p>
            <a:r>
              <a:rPr lang="en-GB" dirty="0"/>
              <a:t>04/11/2025</a:t>
            </a:r>
          </a:p>
        </p:txBody>
      </p:sp>
      <p:sp>
        <p:nvSpPr>
          <p:cNvPr id="6" name="Fußzeilenplatzhalter 5">
            <a:extLst>
              <a:ext uri="{FF2B5EF4-FFF2-40B4-BE49-F238E27FC236}">
                <a16:creationId xmlns:a16="http://schemas.microsoft.com/office/drawing/2014/main" id="{40055318-CDFF-2436-5D76-D30CE5CB6A48}"/>
              </a:ext>
            </a:extLst>
          </p:cNvPr>
          <p:cNvSpPr>
            <a:spLocks noGrp="1"/>
          </p:cNvSpPr>
          <p:nvPr>
            <p:ph type="ftr" sz="quarter" idx="20"/>
          </p:nvPr>
        </p:nvSpPr>
        <p:spPr/>
        <p:txBody>
          <a:bodyPr/>
          <a:lstStyle/>
          <a:p>
            <a:r>
              <a:rPr lang="en-GB" dirty="0"/>
              <a:t>Rotor Blade Structures / Optimus Syria</a:t>
            </a:r>
          </a:p>
        </p:txBody>
      </p:sp>
      <p:sp>
        <p:nvSpPr>
          <p:cNvPr id="5" name="Foliennummernplatzhalter 4">
            <a:extLst>
              <a:ext uri="{FF2B5EF4-FFF2-40B4-BE49-F238E27FC236}">
                <a16:creationId xmlns:a16="http://schemas.microsoft.com/office/drawing/2014/main" id="{162673D2-F682-F630-F59F-C4FFF6A906E1}"/>
              </a:ext>
            </a:extLst>
          </p:cNvPr>
          <p:cNvSpPr>
            <a:spLocks noGrp="1"/>
          </p:cNvSpPr>
          <p:nvPr>
            <p:ph type="sldNum" sz="quarter" idx="21"/>
          </p:nvPr>
        </p:nvSpPr>
        <p:spPr/>
        <p:txBody>
          <a:bodyPr/>
          <a:lstStyle/>
          <a:p>
            <a:fld id="{013F6232-4F06-48BA-8F69-BF531F607829}" type="slidenum">
              <a:rPr lang="en-GB" smtClean="0"/>
              <a:pPr/>
              <a:t>71</a:t>
            </a:fld>
            <a:endParaRPr lang="en-GB" dirty="0"/>
          </a:p>
        </p:txBody>
      </p:sp>
      <p:sp>
        <p:nvSpPr>
          <p:cNvPr id="10" name="TextBox 9">
            <a:extLst>
              <a:ext uri="{FF2B5EF4-FFF2-40B4-BE49-F238E27FC236}">
                <a16:creationId xmlns:a16="http://schemas.microsoft.com/office/drawing/2014/main" id="{F608B34B-CE26-1470-1701-E04971C52B8A}"/>
              </a:ext>
            </a:extLst>
          </p:cNvPr>
          <p:cNvSpPr txBox="1"/>
          <p:nvPr/>
        </p:nvSpPr>
        <p:spPr>
          <a:xfrm>
            <a:off x="838200" y="1620550"/>
            <a:ext cx="11078691" cy="5724644"/>
          </a:xfrm>
          <a:prstGeom prst="rect">
            <a:avLst/>
          </a:prstGeom>
          <a:noFill/>
        </p:spPr>
        <p:txBody>
          <a:bodyPr wrap="square" rtlCol="0">
            <a:spAutoFit/>
          </a:bodyPr>
          <a:lstStyle/>
          <a:p>
            <a:pPr marL="457200" indent="-457200">
              <a:buAutoNum type="arabicPeriod"/>
            </a:pPr>
            <a:r>
              <a:rPr lang="en-US" sz="2400" dirty="0">
                <a:latin typeface="Times New Roman" panose="02020603050405020304" pitchFamily="18" charset="0"/>
                <a:cs typeface="Times New Roman" panose="02020603050405020304" pitchFamily="18" charset="0"/>
              </a:rPr>
              <a:t>Definition of a 5 MW/61.5m Wind Turbine Blade Reference Model by Brian R. Resor, Sandia National Laboratories, California, USA</a:t>
            </a:r>
          </a:p>
          <a:p>
            <a:pPr marL="457200" indent="-457200">
              <a:buAutoNum type="arabicPeriod"/>
            </a:pPr>
            <a:r>
              <a:rPr lang="en-US" sz="2400" dirty="0">
                <a:latin typeface="Times New Roman" panose="02020603050405020304" pitchFamily="18" charset="0"/>
                <a:cs typeface="Times New Roman" panose="02020603050405020304" pitchFamily="18" charset="0"/>
              </a:rPr>
              <a:t>Definition of a 5 MW Reference Wind Turbine for Offshore System Development, J. Jonkman, S. Butterfield, W. Musial, and G. Scott, National Renewable Energy Laboratory, USA</a:t>
            </a:r>
          </a:p>
          <a:p>
            <a:pPr marL="457200" indent="-457200">
              <a:buAutoNum type="arabicPeriod"/>
            </a:pPr>
            <a:r>
              <a:rPr lang="en-US" sz="2400" dirty="0">
                <a:latin typeface="Times New Roman" panose="02020603050405020304" pitchFamily="18" charset="0"/>
                <a:cs typeface="Times New Roman" panose="02020603050405020304" pitchFamily="18" charset="0"/>
              </a:rPr>
              <a:t>Reports from Optimus Shakthi 2024</a:t>
            </a:r>
          </a:p>
          <a:p>
            <a:pPr marL="457200" indent="-457200">
              <a:buAutoNum type="arabicPeriod"/>
            </a:pPr>
            <a:r>
              <a:rPr lang="en-US" sz="2400" dirty="0">
                <a:latin typeface="Times New Roman" panose="02020603050405020304" pitchFamily="18" charset="0"/>
                <a:cs typeface="Times New Roman" panose="02020603050405020304" pitchFamily="18" charset="0"/>
              </a:rPr>
              <a:t>Lecture Scripts from Prof. Dr. Francesco </a:t>
            </a:r>
            <a:r>
              <a:rPr lang="en-US" sz="2400" dirty="0" err="1">
                <a:latin typeface="Times New Roman" panose="02020603050405020304" pitchFamily="18" charset="0"/>
                <a:cs typeface="Times New Roman" panose="02020603050405020304" pitchFamily="18" charset="0"/>
              </a:rPr>
              <a:t>Previtali</a:t>
            </a:r>
            <a:r>
              <a:rPr lang="en-US" sz="2400" dirty="0">
                <a:latin typeface="Times New Roman" panose="02020603050405020304" pitchFamily="18" charset="0"/>
                <a:cs typeface="Times New Roman" panose="02020603050405020304" pitchFamily="18" charset="0"/>
              </a:rPr>
              <a:t> </a:t>
            </a:r>
          </a:p>
          <a:p>
            <a:pPr marL="457200" indent="-457200">
              <a:buAutoNum type="arabicPeriod"/>
            </a:pPr>
            <a:r>
              <a:rPr lang="en-US" sz="2400" dirty="0">
                <a:latin typeface="Times New Roman" panose="02020603050405020304" pitchFamily="18" charset="0"/>
                <a:cs typeface="Times New Roman" panose="02020603050405020304" pitchFamily="18" charset="0"/>
              </a:rPr>
              <a:t>Lecture Scripts from Prof. Dr. Laurence </a:t>
            </a:r>
            <a:r>
              <a:rPr lang="en-US" sz="2400" dirty="0" err="1">
                <a:latin typeface="Times New Roman" panose="02020603050405020304" pitchFamily="18" charset="0"/>
                <a:cs typeface="Times New Roman" panose="02020603050405020304" pitchFamily="18" charset="0"/>
              </a:rPr>
              <a:t>Alhrshy</a:t>
            </a:r>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altLang="ko-KR" sz="2400" dirty="0">
                <a:latin typeface="Times New Roman" panose="02020603050405020304" pitchFamily="18" charset="0"/>
                <a:cs typeface="Times New Roman" panose="02020603050405020304" pitchFamily="18" charset="0"/>
              </a:rPr>
              <a:t>Structural analysis of an offshore vertical axis wind turbine composite blade experiencing an extreme wind </a:t>
            </a:r>
            <a:r>
              <a:rPr lang="en-US" altLang="ko-KR" sz="2400" dirty="0" err="1">
                <a:latin typeface="Times New Roman" panose="02020603050405020304" pitchFamily="18" charset="0"/>
                <a:cs typeface="Times New Roman" panose="02020603050405020304" pitchFamily="18" charset="0"/>
              </a:rPr>
              <a:t>load,Brian</a:t>
            </a:r>
            <a:r>
              <a:rPr lang="en-US" altLang="ko-KR" sz="2400" dirty="0">
                <a:latin typeface="Times New Roman" panose="02020603050405020304" pitchFamily="18" charset="0"/>
                <a:cs typeface="Times New Roman" panose="02020603050405020304" pitchFamily="18" charset="0"/>
              </a:rPr>
              <a:t> P, Hand, university College Cork</a:t>
            </a:r>
            <a:r>
              <a:rPr lang="en-US" altLang="ko-KR" sz="2400" u="sng"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09. 2020</a:t>
            </a:r>
          </a:p>
          <a:p>
            <a:pPr marL="457200" indent="-457200">
              <a:buAutoNum type="arabicPeriod"/>
            </a:pPr>
            <a:r>
              <a:rPr lang="en-US" altLang="ko-KR" sz="2400" dirty="0">
                <a:latin typeface="Times New Roman" panose="02020603050405020304" pitchFamily="18" charset="0"/>
                <a:cs typeface="Times New Roman" panose="02020603050405020304" pitchFamily="18" charset="0"/>
              </a:rPr>
              <a:t>Sandia National Laboratories</a:t>
            </a:r>
            <a:r>
              <a:rPr lang="ko-KR" altLang="en-US" sz="2400" dirty="0">
                <a:latin typeface="Times New Roman" panose="02020603050405020304" pitchFamily="18" charset="0"/>
                <a:cs typeface="Times New Roman" panose="02020603050405020304" pitchFamily="18" charset="0"/>
              </a:rPr>
              <a:t> </a:t>
            </a:r>
            <a:r>
              <a:rPr lang="en-US" altLang="ko-KR" sz="2400" i="1" dirty="0">
                <a:latin typeface="Times New Roman" panose="02020603050405020304" pitchFamily="18" charset="0"/>
                <a:cs typeface="Times New Roman" panose="02020603050405020304" pitchFamily="18" charset="0"/>
              </a:rPr>
              <a:t>Wind Turbine Blade Manufacturing Cost Studies</a:t>
            </a:r>
            <a:r>
              <a:rPr lang="en-US" altLang="ko-KR" sz="2400" dirty="0">
                <a:latin typeface="Times New Roman" panose="02020603050405020304" pitchFamily="18" charset="0"/>
                <a:cs typeface="Times New Roman" panose="02020603050405020304" pitchFamily="18" charset="0"/>
              </a:rPr>
              <a:t> (SAND2006-1100)</a:t>
            </a:r>
          </a:p>
          <a:p>
            <a:endParaRPr lang="en-US" altLang="ko-KR" dirty="0"/>
          </a:p>
          <a:p>
            <a:br>
              <a:rPr lang="en-US" altLang="ko-KR" dirty="0"/>
            </a:br>
            <a:endParaRPr lang="en-US" altLang="ko-KR" dirty="0"/>
          </a:p>
          <a:p>
            <a:pPr marL="457200" indent="-457200">
              <a:buAutoNum type="arabicPeriod"/>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96977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6BE6549-3E86-5AE5-9E5E-148C592FC8CE}"/>
              </a:ext>
            </a:extLst>
          </p:cNvPr>
          <p:cNvSpPr>
            <a:spLocks noGrp="1"/>
          </p:cNvSpPr>
          <p:nvPr>
            <p:ph type="dt" sz="half" idx="11"/>
          </p:nvPr>
        </p:nvSpPr>
        <p:spPr/>
        <p:txBody>
          <a:bodyPr/>
          <a:lstStyle/>
          <a:p>
            <a:r>
              <a:rPr lang="en-US" dirty="0"/>
              <a:t>11/04/2025</a:t>
            </a:r>
            <a:endParaRPr lang="en-GB" dirty="0"/>
          </a:p>
        </p:txBody>
      </p:sp>
      <p:sp>
        <p:nvSpPr>
          <p:cNvPr id="2" name="Fußzeilenplatzhalter 1">
            <a:extLst>
              <a:ext uri="{FF2B5EF4-FFF2-40B4-BE49-F238E27FC236}">
                <a16:creationId xmlns:a16="http://schemas.microsoft.com/office/drawing/2014/main" id="{51D6649A-1E87-C9DD-E3C2-12FE7407BD35}"/>
              </a:ext>
            </a:extLst>
          </p:cNvPr>
          <p:cNvSpPr>
            <a:spLocks noGrp="1"/>
          </p:cNvSpPr>
          <p:nvPr>
            <p:ph type="ftr" sz="quarter" idx="12"/>
          </p:nvPr>
        </p:nvSpPr>
        <p:spPr/>
        <p:txBody>
          <a:bodyPr/>
          <a:lstStyle/>
          <a:p>
            <a:r>
              <a:rPr lang="en-GB"/>
              <a:t>Electrical Drivetrain / Optimus Syria</a:t>
            </a:r>
            <a:endParaRPr lang="en-GB" dirty="0"/>
          </a:p>
        </p:txBody>
      </p:sp>
      <p:sp>
        <p:nvSpPr>
          <p:cNvPr id="3" name="Foliennummernplatzhalter 2">
            <a:extLst>
              <a:ext uri="{FF2B5EF4-FFF2-40B4-BE49-F238E27FC236}">
                <a16:creationId xmlns:a16="http://schemas.microsoft.com/office/drawing/2014/main" id="{300F9B30-73C2-F457-56BA-0324B85690FB}"/>
              </a:ext>
            </a:extLst>
          </p:cNvPr>
          <p:cNvSpPr>
            <a:spLocks noGrp="1"/>
          </p:cNvSpPr>
          <p:nvPr>
            <p:ph type="sldNum" sz="quarter" idx="13"/>
          </p:nvPr>
        </p:nvSpPr>
        <p:spPr/>
        <p:txBody>
          <a:bodyPr/>
          <a:lstStyle/>
          <a:p>
            <a:fld id="{013F6232-4F06-48BA-8F69-BF531F607829}" type="slidenum">
              <a:rPr lang="en-GB" smtClean="0"/>
              <a:pPr/>
              <a:t>72</a:t>
            </a:fld>
            <a:endParaRPr lang="en-GB"/>
          </a:p>
        </p:txBody>
      </p:sp>
      <p:sp>
        <p:nvSpPr>
          <p:cNvPr id="26" name="Title 1">
            <a:extLst>
              <a:ext uri="{FF2B5EF4-FFF2-40B4-BE49-F238E27FC236}">
                <a16:creationId xmlns:a16="http://schemas.microsoft.com/office/drawing/2014/main" id="{9ACFA37C-C6C3-881E-9DEF-5A96ED2C1D15}"/>
              </a:ext>
            </a:extLst>
          </p:cNvPr>
          <p:cNvSpPr txBox="1">
            <a:spLocks/>
          </p:cNvSpPr>
          <p:nvPr/>
        </p:nvSpPr>
        <p:spPr>
          <a:xfrm>
            <a:off x="1565241" y="2358493"/>
            <a:ext cx="9144000" cy="9125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Aptos (Textkörper)"/>
                <a:ea typeface="+mj-ea"/>
                <a:cs typeface="+mj-cs"/>
              </a:defRPr>
            </a:lvl1pPr>
          </a:lstStyle>
          <a:p>
            <a:r>
              <a:rPr lang="it-IT" sz="4000" dirty="0"/>
              <a:t>Weekly report: Electrical Drivetrain</a:t>
            </a:r>
            <a:endParaRPr lang="en-GB" sz="4000" dirty="0"/>
          </a:p>
        </p:txBody>
      </p:sp>
      <p:sp>
        <p:nvSpPr>
          <p:cNvPr id="27" name="Subtitle 2">
            <a:extLst>
              <a:ext uri="{FF2B5EF4-FFF2-40B4-BE49-F238E27FC236}">
                <a16:creationId xmlns:a16="http://schemas.microsoft.com/office/drawing/2014/main" id="{1E0415E7-E053-E995-249A-5B86E4F96002}"/>
              </a:ext>
            </a:extLst>
          </p:cNvPr>
          <p:cNvSpPr txBox="1">
            <a:spLocks/>
          </p:cNvSpPr>
          <p:nvPr/>
        </p:nvSpPr>
        <p:spPr>
          <a:xfrm>
            <a:off x="1565241" y="3581400"/>
            <a:ext cx="9144000" cy="1143000"/>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solidFill>
                <a:latin typeface="Aptos (Textkörp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t>Week number: 6</a:t>
            </a:r>
            <a:endParaRPr lang="en-US" dirty="0"/>
          </a:p>
          <a:p>
            <a:r>
              <a:rPr lang="it-IT" sz="2000" dirty="0"/>
              <a:t>Date: 04/11/2025</a:t>
            </a:r>
          </a:p>
          <a:p>
            <a:r>
              <a:rPr lang="it-IT" sz="2000" dirty="0"/>
              <a:t>Supervisor: </a:t>
            </a:r>
            <a:r>
              <a:rPr lang="it-IT" sz="2000" dirty="0">
                <a:latin typeface="Aptos"/>
              </a:rPr>
              <a:t>Prof. Dr.-Ing. Saiju</a:t>
            </a:r>
          </a:p>
        </p:txBody>
      </p:sp>
      <p:sp>
        <p:nvSpPr>
          <p:cNvPr id="28" name="Text Placeholder 2">
            <a:extLst>
              <a:ext uri="{FF2B5EF4-FFF2-40B4-BE49-F238E27FC236}">
                <a16:creationId xmlns:a16="http://schemas.microsoft.com/office/drawing/2014/main" id="{0F5F1D8B-AA3D-0259-5E4F-2CDC8B30563D}"/>
              </a:ext>
            </a:extLst>
          </p:cNvPr>
          <p:cNvSpPr txBox="1">
            <a:spLocks/>
          </p:cNvSpPr>
          <p:nvPr/>
        </p:nvSpPr>
        <p:spPr>
          <a:xfrm>
            <a:off x="3531588" y="3967804"/>
            <a:ext cx="5128821" cy="1143000"/>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Aptos (Textkörper)"/>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de-DE" dirty="0"/>
              <a:t>Group members:  Aiswarya Vijayan, Vishranti Shivajirao Patil , Girish Mahadeo Padalkar, Cristina Milene Vergara Hernandez</a:t>
            </a:r>
          </a:p>
        </p:txBody>
      </p:sp>
      <p:pic>
        <p:nvPicPr>
          <p:cNvPr id="6" name="Picture 5">
            <a:extLst>
              <a:ext uri="{FF2B5EF4-FFF2-40B4-BE49-F238E27FC236}">
                <a16:creationId xmlns:a16="http://schemas.microsoft.com/office/drawing/2014/main" id="{5F8E339F-29BC-C621-536B-8758FA6723BA}"/>
              </a:ext>
            </a:extLst>
          </p:cNvPr>
          <p:cNvPicPr>
            <a:picLocks noChangeAspect="1"/>
          </p:cNvPicPr>
          <p:nvPr/>
        </p:nvPicPr>
        <p:blipFill>
          <a:blip r:embed="rId2"/>
          <a:stretch>
            <a:fillRect/>
          </a:stretch>
        </p:blipFill>
        <p:spPr>
          <a:xfrm>
            <a:off x="3297693" y="3246104"/>
            <a:ext cx="5596613" cy="365792"/>
          </a:xfrm>
          <a:prstGeom prst="rect">
            <a:avLst/>
          </a:prstGeom>
        </p:spPr>
      </p:pic>
    </p:spTree>
    <p:extLst>
      <p:ext uri="{BB962C8B-B14F-4D97-AF65-F5344CB8AC3E}">
        <p14:creationId xmlns:p14="http://schemas.microsoft.com/office/powerpoint/2010/main" val="1518185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0C666DE2-1276-7519-CD3A-64862C4F70AB}"/>
              </a:ext>
            </a:extLst>
          </p:cNvPr>
          <p:cNvSpPr>
            <a:spLocks noGrp="1"/>
          </p:cNvSpPr>
          <p:nvPr>
            <p:ph idx="1"/>
          </p:nvPr>
        </p:nvSpPr>
        <p:spPr/>
        <p:txBody>
          <a:bodyPr vert="horz" lIns="91440" tIns="45720" rIns="91440" bIns="45720" rtlCol="0" anchor="t">
            <a:normAutofit/>
          </a:bodyPr>
          <a:lstStyle>
            <a:lvl1pPr marL="514350" indent="-514350">
              <a:buFont typeface="+mj-lt"/>
              <a:buAutoNum type="arabicPeriod"/>
              <a:defRPr sz="2200"/>
            </a:lvl1pPr>
            <a:lvl2pPr marL="971550" indent="-514350">
              <a:buFont typeface="+mj-lt"/>
              <a:buAutoNum type="romanLcPeriod"/>
              <a:defRPr sz="2000"/>
            </a:lvl2pPr>
          </a:lstStyle>
          <a:p>
            <a:pPr marL="457200" lvl="1" indent="0">
              <a:buNone/>
            </a:pPr>
            <a:endParaRPr lang="de-DE" dirty="0"/>
          </a:p>
          <a:p>
            <a:pPr lvl="1">
              <a:buAutoNum type="arabicPeriod"/>
            </a:pPr>
            <a:r>
              <a:rPr lang="en-US" dirty="0"/>
              <a:t>Converter Size and Configuration </a:t>
            </a:r>
          </a:p>
          <a:p>
            <a:pPr lvl="1">
              <a:buAutoNum type="arabicPeriod"/>
            </a:pPr>
            <a:r>
              <a:rPr lang="en-IN" dirty="0"/>
              <a:t>IGBT Module Structure </a:t>
            </a:r>
          </a:p>
          <a:p>
            <a:pPr lvl="1">
              <a:buAutoNum type="arabicPeriod"/>
            </a:pPr>
            <a:r>
              <a:rPr lang="en-IN" dirty="0"/>
              <a:t>IGBT Configuration</a:t>
            </a:r>
          </a:p>
          <a:p>
            <a:pPr lvl="1">
              <a:buAutoNum type="arabicPeriod"/>
            </a:pPr>
            <a:r>
              <a:rPr lang="en-US" dirty="0"/>
              <a:t>How IGBT is connected </a:t>
            </a:r>
          </a:p>
          <a:p>
            <a:pPr lvl="1">
              <a:buAutoNum type="arabicPeriod"/>
            </a:pPr>
            <a:r>
              <a:rPr lang="en-IN" dirty="0"/>
              <a:t>Control Structure Overview </a:t>
            </a:r>
          </a:p>
          <a:p>
            <a:pPr lvl="1">
              <a:buAutoNum type="arabicPeriod"/>
            </a:pPr>
            <a:r>
              <a:rPr lang="en-US" dirty="0"/>
              <a:t>Control structure of Converter </a:t>
            </a:r>
          </a:p>
          <a:p>
            <a:pPr lvl="1">
              <a:buAutoNum type="arabicPeriod"/>
            </a:pPr>
            <a:r>
              <a:rPr lang="en-US" dirty="0"/>
              <a:t>Component Dimensions &amp; Parameters</a:t>
            </a:r>
          </a:p>
          <a:p>
            <a:pPr lvl="1">
              <a:buAutoNum type="arabicPeriod"/>
            </a:pPr>
            <a:r>
              <a:rPr lang="en-US" dirty="0"/>
              <a:t>Next steps</a:t>
            </a:r>
            <a:endParaRPr lang="de-DE" dirty="0"/>
          </a:p>
        </p:txBody>
      </p:sp>
      <p:sp>
        <p:nvSpPr>
          <p:cNvPr id="22" name="Titel 21">
            <a:extLst>
              <a:ext uri="{FF2B5EF4-FFF2-40B4-BE49-F238E27FC236}">
                <a16:creationId xmlns:a16="http://schemas.microsoft.com/office/drawing/2014/main" id="{C01C5AA7-5821-01BD-1AC8-74837347C777}"/>
              </a:ext>
            </a:extLst>
          </p:cNvPr>
          <p:cNvSpPr>
            <a:spLocks noGrp="1"/>
          </p:cNvSpPr>
          <p:nvPr>
            <p:ph type="title"/>
          </p:nvPr>
        </p:nvSpPr>
        <p:spPr/>
        <p:txBody>
          <a:bodyPr/>
          <a:lstStyle/>
          <a:p>
            <a:r>
              <a:rPr lang="de-DE" dirty="0"/>
              <a:t>List of contents</a:t>
            </a:r>
          </a:p>
        </p:txBody>
      </p:sp>
      <p:sp>
        <p:nvSpPr>
          <p:cNvPr id="25" name="Foliennummernplatzhalter 24">
            <a:extLst>
              <a:ext uri="{FF2B5EF4-FFF2-40B4-BE49-F238E27FC236}">
                <a16:creationId xmlns:a16="http://schemas.microsoft.com/office/drawing/2014/main" id="{1F1D02DB-C1C0-0C64-772D-D708982E9FB1}"/>
              </a:ext>
            </a:extLst>
          </p:cNvPr>
          <p:cNvSpPr>
            <a:spLocks noGrp="1"/>
          </p:cNvSpPr>
          <p:nvPr>
            <p:ph type="sldNum" sz="quarter" idx="12"/>
          </p:nvPr>
        </p:nvSpPr>
        <p:spPr/>
        <p:txBody>
          <a:bodyPr/>
          <a:lstStyle/>
          <a:p>
            <a:fld id="{013F6232-4F06-48BA-8F69-BF531F607829}" type="slidenum">
              <a:rPr lang="en-GB" smtClean="0"/>
              <a:t>73</a:t>
            </a:fld>
            <a:endParaRPr lang="en-GB"/>
          </a:p>
        </p:txBody>
      </p:sp>
      <p:sp>
        <p:nvSpPr>
          <p:cNvPr id="3" name="Textplatzhalter 2">
            <a:extLst>
              <a:ext uri="{FF2B5EF4-FFF2-40B4-BE49-F238E27FC236}">
                <a16:creationId xmlns:a16="http://schemas.microsoft.com/office/drawing/2014/main" id="{53E5D9FF-3E62-4877-0B46-5730AAEC1D9C}"/>
              </a:ext>
            </a:extLst>
          </p:cNvPr>
          <p:cNvSpPr>
            <a:spLocks noGrp="1"/>
          </p:cNvSpPr>
          <p:nvPr>
            <p:ph type="body" sz="quarter" idx="18"/>
          </p:nvPr>
        </p:nvSpPr>
        <p:spPr/>
        <p:txBody>
          <a:bodyPr/>
          <a:lstStyle/>
          <a:p>
            <a:r>
              <a:rPr lang="en-GB" dirty="0"/>
              <a:t>Aiswarya Vijayan</a:t>
            </a:r>
          </a:p>
        </p:txBody>
      </p:sp>
      <p:sp>
        <p:nvSpPr>
          <p:cNvPr id="2" name="Fußzeilenplatzhalter 1">
            <a:extLst>
              <a:ext uri="{FF2B5EF4-FFF2-40B4-BE49-F238E27FC236}">
                <a16:creationId xmlns:a16="http://schemas.microsoft.com/office/drawing/2014/main" id="{222E4B11-7E37-C65A-E83B-0056FA29D311}"/>
              </a:ext>
            </a:extLst>
          </p:cNvPr>
          <p:cNvSpPr txBox="1">
            <a:spLocks/>
          </p:cNvSpPr>
          <p:nvPr/>
        </p:nvSpPr>
        <p:spPr>
          <a:xfrm>
            <a:off x="8802836" y="65641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Electrical Drive Train/ Optimus Syria</a:t>
            </a:r>
          </a:p>
        </p:txBody>
      </p:sp>
      <p:sp>
        <p:nvSpPr>
          <p:cNvPr id="4" name="Datumsplatzhalter 3">
            <a:extLst>
              <a:ext uri="{FF2B5EF4-FFF2-40B4-BE49-F238E27FC236}">
                <a16:creationId xmlns:a16="http://schemas.microsoft.com/office/drawing/2014/main" id="{5B56400E-FF4C-7F4E-6257-267CD3B18567}"/>
              </a:ext>
            </a:extLst>
          </p:cNvPr>
          <p:cNvSpPr>
            <a:spLocks noGrp="1"/>
          </p:cNvSpPr>
          <p:nvPr>
            <p:ph type="dt" sz="half" idx="10"/>
          </p:nvPr>
        </p:nvSpPr>
        <p:spPr>
          <a:xfrm>
            <a:off x="838200" y="6567488"/>
            <a:ext cx="1111250" cy="365125"/>
          </a:xfrm>
        </p:spPr>
        <p:txBody>
          <a:bodyPr/>
          <a:lstStyle/>
          <a:p>
            <a:r>
              <a:rPr lang="en-US" dirty="0"/>
              <a:t>11/04/2025</a:t>
            </a:r>
            <a:endParaRPr lang="en-GB" dirty="0"/>
          </a:p>
        </p:txBody>
      </p:sp>
    </p:spTree>
    <p:extLst>
      <p:ext uri="{BB962C8B-B14F-4D97-AF65-F5344CB8AC3E}">
        <p14:creationId xmlns:p14="http://schemas.microsoft.com/office/powerpoint/2010/main" val="1573526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3"/>
          <p:cNvSpPr txBox="1">
            <a:spLocks noGrp="1"/>
          </p:cNvSpPr>
          <p:nvPr>
            <p:ph type="title"/>
          </p:nvPr>
        </p:nvSpPr>
        <p:spPr>
          <a:xfrm>
            <a:off x="0" y="470177"/>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1.Converter Size and Configuration</a:t>
            </a:r>
            <a:endParaRPr dirty="0"/>
          </a:p>
        </p:txBody>
      </p:sp>
      <p:sp>
        <p:nvSpPr>
          <p:cNvPr id="95" name="Google Shape;95;p3"/>
          <p:cNvSpPr txBox="1">
            <a:spLocks noGrp="1"/>
          </p:cNvSpPr>
          <p:nvPr>
            <p:ph type="ftr" idx="11"/>
          </p:nvPr>
        </p:nvSpPr>
        <p:spPr>
          <a:xfrm>
            <a:off x="4038600" y="6541123"/>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Aiswarya Vijayan</a:t>
            </a:r>
            <a:endParaRPr dirty="0"/>
          </a:p>
        </p:txBody>
      </p:sp>
      <p:pic>
        <p:nvPicPr>
          <p:cNvPr id="3" name="Picture 2">
            <a:extLst>
              <a:ext uri="{FF2B5EF4-FFF2-40B4-BE49-F238E27FC236}">
                <a16:creationId xmlns:a16="http://schemas.microsoft.com/office/drawing/2014/main" id="{6D0A8E22-75F4-BB13-7C51-1DAD277A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10" y="1611284"/>
            <a:ext cx="7257534" cy="3833927"/>
          </a:xfrm>
          <a:prstGeom prst="rect">
            <a:avLst/>
          </a:prstGeom>
        </p:spPr>
      </p:pic>
      <p:sp>
        <p:nvSpPr>
          <p:cNvPr id="5" name="TextBox 4">
            <a:extLst>
              <a:ext uri="{FF2B5EF4-FFF2-40B4-BE49-F238E27FC236}">
                <a16:creationId xmlns:a16="http://schemas.microsoft.com/office/drawing/2014/main" id="{EF45C951-0907-2508-3516-546DFEBB244E}"/>
              </a:ext>
            </a:extLst>
          </p:cNvPr>
          <p:cNvSpPr txBox="1"/>
          <p:nvPr/>
        </p:nvSpPr>
        <p:spPr>
          <a:xfrm>
            <a:off x="401593" y="2302643"/>
            <a:ext cx="4425779" cy="2862322"/>
          </a:xfrm>
          <a:prstGeom prst="rect">
            <a:avLst/>
          </a:prstGeom>
          <a:noFill/>
        </p:spPr>
        <p:txBody>
          <a:bodyPr wrap="square">
            <a:spAutoFit/>
          </a:bodyPr>
          <a:lstStyle/>
          <a:p>
            <a:r>
              <a:rPr lang="en-IN" dirty="0"/>
              <a:t>Type: 2-Level Back-to-Back Voltage Source Converter (VSC)</a:t>
            </a:r>
          </a:p>
          <a:p>
            <a:r>
              <a:rPr lang="en-IN" dirty="0"/>
              <a:t>• Power rating: ~25% - 30% of 5 MW → ≈1.25 - 1.5 MW </a:t>
            </a:r>
          </a:p>
          <a:p>
            <a:r>
              <a:rPr lang="en-IN" dirty="0"/>
              <a:t>• DC-link voltage ≈ 1.2 kV</a:t>
            </a:r>
          </a:p>
          <a:p>
            <a:r>
              <a:rPr lang="en-IN" dirty="0"/>
              <a:t>• Converter cabinet: ~1.8×1.0×2.0 m, ~2 tons each side</a:t>
            </a:r>
          </a:p>
          <a:p>
            <a:r>
              <a:rPr lang="en-IN" dirty="0"/>
              <a:t>• Components: Rotor-Side Converter (RSC), Grid-Side Converter (GSC), DC-link capacitors</a:t>
            </a:r>
          </a:p>
        </p:txBody>
      </p:sp>
      <p:sp>
        <p:nvSpPr>
          <p:cNvPr id="6" name="Datumsplatzhalter 3">
            <a:extLst>
              <a:ext uri="{FF2B5EF4-FFF2-40B4-BE49-F238E27FC236}">
                <a16:creationId xmlns:a16="http://schemas.microsoft.com/office/drawing/2014/main" id="{2CAB0417-4491-1783-56B3-979C96E340E1}"/>
              </a:ext>
            </a:extLst>
          </p:cNvPr>
          <p:cNvSpPr>
            <a:spLocks noGrp="1"/>
          </p:cNvSpPr>
          <p:nvPr>
            <p:ph type="dt" idx="10"/>
          </p:nvPr>
        </p:nvSpPr>
        <p:spPr>
          <a:xfrm>
            <a:off x="780535" y="6534065"/>
            <a:ext cx="2743200" cy="365125"/>
          </a:xfrm>
        </p:spPr>
        <p:txBody>
          <a:bodyPr/>
          <a:lstStyle/>
          <a:p>
            <a:r>
              <a:rPr lang="en-US" dirty="0"/>
              <a:t>11/04/2025</a:t>
            </a:r>
            <a:endParaRPr lang="en-GB" dirty="0"/>
          </a:p>
        </p:txBody>
      </p:sp>
      <p:sp>
        <p:nvSpPr>
          <p:cNvPr id="7" name="Fußzeilenplatzhalter 1">
            <a:extLst>
              <a:ext uri="{FF2B5EF4-FFF2-40B4-BE49-F238E27FC236}">
                <a16:creationId xmlns:a16="http://schemas.microsoft.com/office/drawing/2014/main" id="{88204B84-8D11-4658-D0D6-AF61BEE29788}"/>
              </a:ext>
            </a:extLst>
          </p:cNvPr>
          <p:cNvSpPr txBox="1">
            <a:spLocks/>
          </p:cNvSpPr>
          <p:nvPr/>
        </p:nvSpPr>
        <p:spPr>
          <a:xfrm>
            <a:off x="8802836" y="65641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Electrical Drive Train/ Optimus Syria</a:t>
            </a:r>
          </a:p>
        </p:txBody>
      </p:sp>
      <p:sp>
        <p:nvSpPr>
          <p:cNvPr id="8" name="Foliennummernplatzhalter 24">
            <a:extLst>
              <a:ext uri="{FF2B5EF4-FFF2-40B4-BE49-F238E27FC236}">
                <a16:creationId xmlns:a16="http://schemas.microsoft.com/office/drawing/2014/main" id="{19C92765-C4F3-2B0C-AA96-7586831E1541}"/>
              </a:ext>
            </a:extLst>
          </p:cNvPr>
          <p:cNvSpPr>
            <a:spLocks noGrp="1"/>
          </p:cNvSpPr>
          <p:nvPr>
            <p:ph type="sldNum" sz="quarter" idx="12"/>
          </p:nvPr>
        </p:nvSpPr>
        <p:spPr>
          <a:xfrm>
            <a:off x="1949570" y="6566803"/>
            <a:ext cx="928958" cy="365125"/>
          </a:xfrm>
        </p:spPr>
        <p:txBody>
          <a:bodyPr/>
          <a:lstStyle/>
          <a:p>
            <a:fld id="{013F6232-4F06-48BA-8F69-BF531F607829}" type="slidenum">
              <a:rPr lang="en-GB" sz="1200" smtClean="0"/>
              <a:t>74</a:t>
            </a:fld>
            <a:endParaRPr lang="en-GB" sz="1200" dirty="0"/>
          </a:p>
        </p:txBody>
      </p:sp>
      <p:sp>
        <p:nvSpPr>
          <p:cNvPr id="9" name="TextBox 8">
            <a:extLst>
              <a:ext uri="{FF2B5EF4-FFF2-40B4-BE49-F238E27FC236}">
                <a16:creationId xmlns:a16="http://schemas.microsoft.com/office/drawing/2014/main" id="{DC14AC69-2024-F583-EEB3-85CB1592F7E2}"/>
              </a:ext>
            </a:extLst>
          </p:cNvPr>
          <p:cNvSpPr txBox="1"/>
          <p:nvPr/>
        </p:nvSpPr>
        <p:spPr>
          <a:xfrm>
            <a:off x="5387546" y="5305168"/>
            <a:ext cx="6483178" cy="1015663"/>
          </a:xfrm>
          <a:prstGeom prst="rect">
            <a:avLst/>
          </a:prstGeom>
          <a:noFill/>
        </p:spPr>
        <p:txBody>
          <a:bodyPr wrap="square" rtlCol="0">
            <a:spAutoFit/>
          </a:bodyPr>
          <a:lstStyle/>
          <a:p>
            <a:r>
              <a:rPr lang="en-US" sz="1200" dirty="0">
                <a:hlinkClick r:id="rId4"/>
              </a:rPr>
              <a:t>Source: https://www.researchgate.net/publication/263364715_Electrical_machines_and_power-electronic_systems_for_high-power_wind_energy_generation_applications_Part_II_-_Power_electronics_and_control_systems</a:t>
            </a:r>
            <a:endParaRPr lang="en-US" sz="1200" dirty="0"/>
          </a:p>
          <a:p>
            <a:endParaRPr lang="en-IN" sz="1200" dirty="0"/>
          </a:p>
        </p:txBody>
      </p:sp>
    </p:spTree>
    <p:extLst>
      <p:ext uri="{BB962C8B-B14F-4D97-AF65-F5344CB8AC3E}">
        <p14:creationId xmlns:p14="http://schemas.microsoft.com/office/powerpoint/2010/main" val="3911935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FFFC-EA4D-45CD-F191-1DF29F057980}"/>
            </a:ext>
          </a:extLst>
        </p:cNvPr>
        <p:cNvGrpSpPr/>
        <p:nvPr/>
      </p:nvGrpSpPr>
      <p:grpSpPr>
        <a:xfrm>
          <a:off x="0" y="0"/>
          <a:ext cx="0" cy="0"/>
          <a:chOff x="0" y="0"/>
          <a:chExt cx="0" cy="0"/>
        </a:xfrm>
      </p:grpSpPr>
      <p:sp>
        <p:nvSpPr>
          <p:cNvPr id="22" name="Titel 21">
            <a:extLst>
              <a:ext uri="{FF2B5EF4-FFF2-40B4-BE49-F238E27FC236}">
                <a16:creationId xmlns:a16="http://schemas.microsoft.com/office/drawing/2014/main" id="{98DFFB6D-844E-271D-92E1-F6D64602C1AE}"/>
              </a:ext>
            </a:extLst>
          </p:cNvPr>
          <p:cNvSpPr>
            <a:spLocks noGrp="1"/>
          </p:cNvSpPr>
          <p:nvPr>
            <p:ph type="title"/>
          </p:nvPr>
        </p:nvSpPr>
        <p:spPr>
          <a:xfrm>
            <a:off x="838200" y="636882"/>
            <a:ext cx="10515600" cy="1325563"/>
          </a:xfrm>
        </p:spPr>
        <p:txBody>
          <a:bodyPr>
            <a:normAutofit fontScale="90000"/>
          </a:bodyPr>
          <a:lstStyle/>
          <a:p>
            <a:r>
              <a:rPr lang="en-US" dirty="0"/>
              <a:t>2. </a:t>
            </a:r>
            <a:r>
              <a:rPr lang="en-IN" dirty="0"/>
              <a:t>IGBT Module Structure</a:t>
            </a:r>
            <a:br>
              <a:rPr lang="en-IN" dirty="0"/>
            </a:br>
            <a:br>
              <a:rPr lang="en-US" dirty="0"/>
            </a:br>
            <a:endParaRPr lang="de-DE" dirty="0"/>
          </a:p>
        </p:txBody>
      </p:sp>
      <p:sp>
        <p:nvSpPr>
          <p:cNvPr id="25" name="Foliennummernplatzhalter 24">
            <a:extLst>
              <a:ext uri="{FF2B5EF4-FFF2-40B4-BE49-F238E27FC236}">
                <a16:creationId xmlns:a16="http://schemas.microsoft.com/office/drawing/2014/main" id="{F621C0A3-BB33-1527-D918-6A5187EE2F73}"/>
              </a:ext>
            </a:extLst>
          </p:cNvPr>
          <p:cNvSpPr>
            <a:spLocks noGrp="1"/>
          </p:cNvSpPr>
          <p:nvPr>
            <p:ph type="sldNum" sz="quarter" idx="12"/>
          </p:nvPr>
        </p:nvSpPr>
        <p:spPr/>
        <p:txBody>
          <a:bodyPr/>
          <a:lstStyle/>
          <a:p>
            <a:fld id="{013F6232-4F06-48BA-8F69-BF531F607829}" type="slidenum">
              <a:rPr lang="en-GB" smtClean="0"/>
              <a:t>75</a:t>
            </a:fld>
            <a:endParaRPr lang="en-GB" dirty="0"/>
          </a:p>
        </p:txBody>
      </p:sp>
      <p:sp>
        <p:nvSpPr>
          <p:cNvPr id="2" name="Fußzeilenplatzhalter 1">
            <a:extLst>
              <a:ext uri="{FF2B5EF4-FFF2-40B4-BE49-F238E27FC236}">
                <a16:creationId xmlns:a16="http://schemas.microsoft.com/office/drawing/2014/main" id="{3F90A21E-A30B-36B9-EE48-832B9542694B}"/>
              </a:ext>
            </a:extLst>
          </p:cNvPr>
          <p:cNvSpPr txBox="1">
            <a:spLocks/>
          </p:cNvSpPr>
          <p:nvPr/>
        </p:nvSpPr>
        <p:spPr>
          <a:xfrm>
            <a:off x="8802836" y="65641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Electrical Drive Train/ Optimus Syria</a:t>
            </a:r>
          </a:p>
        </p:txBody>
      </p:sp>
      <p:sp>
        <p:nvSpPr>
          <p:cNvPr id="13" name="Textplatzhalter 2">
            <a:extLst>
              <a:ext uri="{FF2B5EF4-FFF2-40B4-BE49-F238E27FC236}">
                <a16:creationId xmlns:a16="http://schemas.microsoft.com/office/drawing/2014/main" id="{6A1FC874-F8E1-0698-70FE-DAA014A87478}"/>
              </a:ext>
            </a:extLst>
          </p:cNvPr>
          <p:cNvSpPr txBox="1">
            <a:spLocks/>
          </p:cNvSpPr>
          <p:nvPr/>
        </p:nvSpPr>
        <p:spPr>
          <a:xfrm>
            <a:off x="3024809" y="6564112"/>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Aiswarya Vijayan</a:t>
            </a:r>
          </a:p>
        </p:txBody>
      </p:sp>
      <p:sp>
        <p:nvSpPr>
          <p:cNvPr id="3" name="AutoShape 2">
            <a:extLst>
              <a:ext uri="{FF2B5EF4-FFF2-40B4-BE49-F238E27FC236}">
                <a16:creationId xmlns:a16="http://schemas.microsoft.com/office/drawing/2014/main" id="{92BBD4EF-0F05-C9C5-759F-0929249C5ABE}"/>
              </a:ext>
            </a:extLst>
          </p:cNvPr>
          <p:cNvSpPr>
            <a:spLocks noChangeAspect="1" noChangeArrowheads="1"/>
          </p:cNvSpPr>
          <p:nvPr/>
        </p:nvSpPr>
        <p:spPr bwMode="auto">
          <a:xfrm>
            <a:off x="5943600" y="3276600"/>
            <a:ext cx="2606040" cy="2606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14F5E2EF-33CA-4DD4-F1F7-F82AC5C11A6E}"/>
              </a:ext>
            </a:extLst>
          </p:cNvPr>
          <p:cNvSpPr txBox="1"/>
          <p:nvPr/>
        </p:nvSpPr>
        <p:spPr>
          <a:xfrm>
            <a:off x="838200" y="1833085"/>
            <a:ext cx="4392827" cy="2862322"/>
          </a:xfrm>
          <a:prstGeom prst="rect">
            <a:avLst/>
          </a:prstGeom>
          <a:noFill/>
        </p:spPr>
        <p:txBody>
          <a:bodyPr wrap="square">
            <a:spAutoFit/>
          </a:bodyPr>
          <a:lstStyle/>
          <a:p>
            <a:r>
              <a:rPr lang="en-US" dirty="0"/>
              <a:t>Each converter leg uses 2 IGBTs per phase, often paralleled for current rating</a:t>
            </a:r>
          </a:p>
          <a:p>
            <a:r>
              <a:rPr lang="en-US" dirty="0"/>
              <a:t>• Gate-driver boards mounted close to IGBTs to minimize inductance</a:t>
            </a:r>
          </a:p>
          <a:p>
            <a:r>
              <a:rPr lang="en-US" dirty="0"/>
              <a:t>• Liquid cooling manifold distributes coolant through all modules</a:t>
            </a:r>
          </a:p>
          <a:p>
            <a:r>
              <a:rPr lang="en-US" dirty="0"/>
              <a:t>• Compact cabinet includes filter inductors, DC-link capacitors, and control boards</a:t>
            </a:r>
          </a:p>
          <a:p>
            <a:pPr>
              <a:buFont typeface="Arial" panose="020B0604020202020204" pitchFamily="34" charset="0"/>
              <a:buChar char="•"/>
            </a:pPr>
            <a:endParaRPr lang="en-US" dirty="0"/>
          </a:p>
        </p:txBody>
      </p:sp>
      <p:sp>
        <p:nvSpPr>
          <p:cNvPr id="14" name="Title 1">
            <a:extLst>
              <a:ext uri="{FF2B5EF4-FFF2-40B4-BE49-F238E27FC236}">
                <a16:creationId xmlns:a16="http://schemas.microsoft.com/office/drawing/2014/main" id="{F15D1E7A-F71D-FF2C-49A3-5216E3945296}"/>
              </a:ext>
            </a:extLst>
          </p:cNvPr>
          <p:cNvSpPr txBox="1">
            <a:spLocks/>
          </p:cNvSpPr>
          <p:nvPr/>
        </p:nvSpPr>
        <p:spPr>
          <a:xfrm>
            <a:off x="320040" y="1962445"/>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p>
        </p:txBody>
      </p:sp>
      <p:pic>
        <p:nvPicPr>
          <p:cNvPr id="16" name="Picture 15">
            <a:extLst>
              <a:ext uri="{FF2B5EF4-FFF2-40B4-BE49-F238E27FC236}">
                <a16:creationId xmlns:a16="http://schemas.microsoft.com/office/drawing/2014/main" id="{49FD87B6-DE9B-CD02-BB39-14F0927FD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685" y="2091805"/>
            <a:ext cx="6439458" cy="2591025"/>
          </a:xfrm>
          <a:prstGeom prst="rect">
            <a:avLst/>
          </a:prstGeom>
        </p:spPr>
      </p:pic>
      <p:sp>
        <p:nvSpPr>
          <p:cNvPr id="17" name="Datumsplatzhalter 3">
            <a:extLst>
              <a:ext uri="{FF2B5EF4-FFF2-40B4-BE49-F238E27FC236}">
                <a16:creationId xmlns:a16="http://schemas.microsoft.com/office/drawing/2014/main" id="{CE0427A6-0904-6E6A-8252-389AE38E631B}"/>
              </a:ext>
            </a:extLst>
          </p:cNvPr>
          <p:cNvSpPr>
            <a:spLocks noGrp="1"/>
          </p:cNvSpPr>
          <p:nvPr>
            <p:ph type="dt" sz="half" idx="10"/>
          </p:nvPr>
        </p:nvSpPr>
        <p:spPr>
          <a:xfrm>
            <a:off x="838200" y="6567488"/>
            <a:ext cx="1111250" cy="365125"/>
          </a:xfrm>
        </p:spPr>
        <p:txBody>
          <a:bodyPr/>
          <a:lstStyle/>
          <a:p>
            <a:r>
              <a:rPr lang="en-US" dirty="0"/>
              <a:t>11/04/2025</a:t>
            </a:r>
            <a:endParaRPr lang="en-GB" dirty="0"/>
          </a:p>
        </p:txBody>
      </p:sp>
    </p:spTree>
    <p:extLst>
      <p:ext uri="{BB962C8B-B14F-4D97-AF65-F5344CB8AC3E}">
        <p14:creationId xmlns:p14="http://schemas.microsoft.com/office/powerpoint/2010/main" val="2984050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C0DDC-B8EF-E67E-8F51-74A3C11169E5}"/>
            </a:ext>
          </a:extLst>
        </p:cNvPr>
        <p:cNvGrpSpPr/>
        <p:nvPr/>
      </p:nvGrpSpPr>
      <p:grpSpPr>
        <a:xfrm>
          <a:off x="0" y="0"/>
          <a:ext cx="0" cy="0"/>
          <a:chOff x="0" y="0"/>
          <a:chExt cx="0" cy="0"/>
        </a:xfrm>
      </p:grpSpPr>
      <p:sp>
        <p:nvSpPr>
          <p:cNvPr id="22" name="Titel 21">
            <a:extLst>
              <a:ext uri="{FF2B5EF4-FFF2-40B4-BE49-F238E27FC236}">
                <a16:creationId xmlns:a16="http://schemas.microsoft.com/office/drawing/2014/main" id="{0B456E0F-2F2C-4689-B9A0-D82864CECB41}"/>
              </a:ext>
            </a:extLst>
          </p:cNvPr>
          <p:cNvSpPr>
            <a:spLocks noGrp="1"/>
          </p:cNvSpPr>
          <p:nvPr>
            <p:ph type="title"/>
          </p:nvPr>
        </p:nvSpPr>
        <p:spPr>
          <a:xfrm>
            <a:off x="838200" y="636882"/>
            <a:ext cx="10515600" cy="1325563"/>
          </a:xfrm>
        </p:spPr>
        <p:txBody>
          <a:bodyPr>
            <a:normAutofit fontScale="90000"/>
          </a:bodyPr>
          <a:lstStyle/>
          <a:p>
            <a:r>
              <a:rPr lang="en-US" dirty="0"/>
              <a:t>3. </a:t>
            </a:r>
            <a:r>
              <a:rPr lang="en-IN" dirty="0"/>
              <a:t>IGBT Configuration</a:t>
            </a:r>
            <a:br>
              <a:rPr lang="en-IN" dirty="0"/>
            </a:br>
            <a:br>
              <a:rPr lang="en-US" dirty="0"/>
            </a:br>
            <a:endParaRPr lang="de-DE" dirty="0"/>
          </a:p>
        </p:txBody>
      </p:sp>
      <p:sp>
        <p:nvSpPr>
          <p:cNvPr id="25" name="Foliennummernplatzhalter 24">
            <a:extLst>
              <a:ext uri="{FF2B5EF4-FFF2-40B4-BE49-F238E27FC236}">
                <a16:creationId xmlns:a16="http://schemas.microsoft.com/office/drawing/2014/main" id="{0384CFBD-B261-32F2-8428-ECAA8DB7DFBB}"/>
              </a:ext>
            </a:extLst>
          </p:cNvPr>
          <p:cNvSpPr>
            <a:spLocks noGrp="1"/>
          </p:cNvSpPr>
          <p:nvPr>
            <p:ph type="sldNum" sz="quarter" idx="12"/>
          </p:nvPr>
        </p:nvSpPr>
        <p:spPr/>
        <p:txBody>
          <a:bodyPr/>
          <a:lstStyle/>
          <a:p>
            <a:fld id="{013F6232-4F06-48BA-8F69-BF531F607829}" type="slidenum">
              <a:rPr lang="en-GB" smtClean="0"/>
              <a:t>76</a:t>
            </a:fld>
            <a:endParaRPr lang="en-GB" dirty="0"/>
          </a:p>
        </p:txBody>
      </p:sp>
      <p:sp>
        <p:nvSpPr>
          <p:cNvPr id="2" name="Fußzeilenplatzhalter 1">
            <a:extLst>
              <a:ext uri="{FF2B5EF4-FFF2-40B4-BE49-F238E27FC236}">
                <a16:creationId xmlns:a16="http://schemas.microsoft.com/office/drawing/2014/main" id="{3BB56FA9-8013-9DED-8EB9-48BC7A6EFE22}"/>
              </a:ext>
            </a:extLst>
          </p:cNvPr>
          <p:cNvSpPr txBox="1">
            <a:spLocks/>
          </p:cNvSpPr>
          <p:nvPr/>
        </p:nvSpPr>
        <p:spPr>
          <a:xfrm>
            <a:off x="8802836" y="65641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Electrical Drive Train/ Optimus Syria</a:t>
            </a:r>
          </a:p>
        </p:txBody>
      </p:sp>
      <p:sp>
        <p:nvSpPr>
          <p:cNvPr id="13" name="Textplatzhalter 2">
            <a:extLst>
              <a:ext uri="{FF2B5EF4-FFF2-40B4-BE49-F238E27FC236}">
                <a16:creationId xmlns:a16="http://schemas.microsoft.com/office/drawing/2014/main" id="{5369482E-E3F4-23AB-FFB0-437A893E823D}"/>
              </a:ext>
            </a:extLst>
          </p:cNvPr>
          <p:cNvSpPr txBox="1">
            <a:spLocks/>
          </p:cNvSpPr>
          <p:nvPr/>
        </p:nvSpPr>
        <p:spPr>
          <a:xfrm>
            <a:off x="3024809" y="6564112"/>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Aiswarya Vijayan</a:t>
            </a:r>
          </a:p>
        </p:txBody>
      </p:sp>
      <p:sp>
        <p:nvSpPr>
          <p:cNvPr id="3" name="AutoShape 2">
            <a:extLst>
              <a:ext uri="{FF2B5EF4-FFF2-40B4-BE49-F238E27FC236}">
                <a16:creationId xmlns:a16="http://schemas.microsoft.com/office/drawing/2014/main" id="{D0D8E15F-76D4-F133-03F8-84ADDE1809B5}"/>
              </a:ext>
            </a:extLst>
          </p:cNvPr>
          <p:cNvSpPr>
            <a:spLocks noChangeAspect="1" noChangeArrowheads="1"/>
          </p:cNvSpPr>
          <p:nvPr/>
        </p:nvSpPr>
        <p:spPr bwMode="auto">
          <a:xfrm>
            <a:off x="5943600" y="3276600"/>
            <a:ext cx="2606040" cy="2606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itle 1">
            <a:extLst>
              <a:ext uri="{FF2B5EF4-FFF2-40B4-BE49-F238E27FC236}">
                <a16:creationId xmlns:a16="http://schemas.microsoft.com/office/drawing/2014/main" id="{1BAFE74A-1348-5E66-FF85-C0EF30B0ACC2}"/>
              </a:ext>
            </a:extLst>
          </p:cNvPr>
          <p:cNvSpPr txBox="1">
            <a:spLocks/>
          </p:cNvSpPr>
          <p:nvPr/>
        </p:nvSpPr>
        <p:spPr>
          <a:xfrm>
            <a:off x="320040" y="1962445"/>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p>
        </p:txBody>
      </p:sp>
      <p:sp>
        <p:nvSpPr>
          <p:cNvPr id="17" name="Datumsplatzhalter 3">
            <a:extLst>
              <a:ext uri="{FF2B5EF4-FFF2-40B4-BE49-F238E27FC236}">
                <a16:creationId xmlns:a16="http://schemas.microsoft.com/office/drawing/2014/main" id="{0389B656-4434-80DE-DD37-5C06CD5E9AC4}"/>
              </a:ext>
            </a:extLst>
          </p:cNvPr>
          <p:cNvSpPr>
            <a:spLocks noGrp="1"/>
          </p:cNvSpPr>
          <p:nvPr>
            <p:ph type="dt" sz="half" idx="10"/>
          </p:nvPr>
        </p:nvSpPr>
        <p:spPr>
          <a:xfrm>
            <a:off x="838200" y="6567488"/>
            <a:ext cx="1111250" cy="365125"/>
          </a:xfrm>
        </p:spPr>
        <p:txBody>
          <a:bodyPr/>
          <a:lstStyle/>
          <a:p>
            <a:r>
              <a:rPr lang="en-US" dirty="0"/>
              <a:t>11/04/2025</a:t>
            </a:r>
            <a:endParaRPr lang="en-GB" dirty="0"/>
          </a:p>
        </p:txBody>
      </p:sp>
      <p:sp>
        <p:nvSpPr>
          <p:cNvPr id="5" name="TextBox 4">
            <a:extLst>
              <a:ext uri="{FF2B5EF4-FFF2-40B4-BE49-F238E27FC236}">
                <a16:creationId xmlns:a16="http://schemas.microsoft.com/office/drawing/2014/main" id="{F18401BB-881A-1496-680D-7D24466E5B2F}"/>
              </a:ext>
            </a:extLst>
          </p:cNvPr>
          <p:cNvSpPr txBox="1"/>
          <p:nvPr/>
        </p:nvSpPr>
        <p:spPr>
          <a:xfrm>
            <a:off x="1027670" y="1653153"/>
            <a:ext cx="5475072" cy="4247317"/>
          </a:xfrm>
          <a:prstGeom prst="rect">
            <a:avLst/>
          </a:prstGeom>
          <a:noFill/>
        </p:spPr>
        <p:txBody>
          <a:bodyPr wrap="square">
            <a:spAutoFit/>
          </a:bodyPr>
          <a:lstStyle/>
          <a:p>
            <a:pPr>
              <a:buNone/>
            </a:pPr>
            <a:r>
              <a:rPr lang="en-IN" b="1" dirty="0"/>
              <a:t>Converter Device Configuration</a:t>
            </a:r>
            <a:endParaRPr lang="en-IN" dirty="0"/>
          </a:p>
          <a:p>
            <a:pPr>
              <a:buFont typeface="Arial" panose="020B0604020202020204" pitchFamily="34" charset="0"/>
              <a:buChar char="•"/>
            </a:pPr>
            <a:r>
              <a:rPr lang="en-IN" dirty="0"/>
              <a:t>2-level, 3-phase bridge per converter (RSC &amp; GSC)</a:t>
            </a:r>
          </a:p>
          <a:p>
            <a:pPr>
              <a:buFont typeface="Arial" panose="020B0604020202020204" pitchFamily="34" charset="0"/>
              <a:buChar char="•"/>
            </a:pPr>
            <a:r>
              <a:rPr lang="en-IN" dirty="0"/>
              <a:t>Each phase leg = 2 IGBTs (upper &amp; lower) + anti-parallel diodes</a:t>
            </a:r>
          </a:p>
          <a:p>
            <a:pPr>
              <a:buFont typeface="Arial" panose="020B0604020202020204" pitchFamily="34" charset="0"/>
              <a:buChar char="•"/>
            </a:pPr>
            <a:r>
              <a:rPr lang="en-IN" dirty="0"/>
              <a:t>3 legs × 2 IGBTs = </a:t>
            </a:r>
            <a:r>
              <a:rPr lang="en-IN" b="1" dirty="0"/>
              <a:t>6 IGBTs per converter</a:t>
            </a:r>
            <a:endParaRPr lang="en-IN" dirty="0"/>
          </a:p>
          <a:p>
            <a:pPr>
              <a:buFont typeface="Arial" panose="020B0604020202020204" pitchFamily="34" charset="0"/>
              <a:buChar char="•"/>
            </a:pPr>
            <a:r>
              <a:rPr lang="en-IN" dirty="0"/>
              <a:t>RSC + GSC → </a:t>
            </a:r>
            <a:r>
              <a:rPr lang="en-IN" b="1" dirty="0"/>
              <a:t>12 IGBTs total</a:t>
            </a:r>
            <a:endParaRPr lang="en-IN" dirty="0"/>
          </a:p>
          <a:p>
            <a:pPr>
              <a:buNone/>
            </a:pPr>
            <a:r>
              <a:rPr lang="en-IN" b="1" dirty="0"/>
              <a:t>Parallel Module Sizing</a:t>
            </a:r>
            <a:endParaRPr lang="en-IN" dirty="0"/>
          </a:p>
          <a:p>
            <a:pPr>
              <a:buFont typeface="Arial" panose="020B0604020202020204" pitchFamily="34" charset="0"/>
              <a:buChar char="•"/>
            </a:pPr>
            <a:r>
              <a:rPr lang="en-IN" dirty="0"/>
              <a:t>Converter power = 1.25 MW, V = 690 V LL</a:t>
            </a:r>
          </a:p>
          <a:p>
            <a:pPr>
              <a:buFont typeface="Arial" panose="020B0604020202020204" pitchFamily="34" charset="0"/>
              <a:buChar char="•"/>
            </a:pPr>
            <a:r>
              <a:rPr lang="en-IN" dirty="0"/>
              <a:t>Phase current ≈ P / (√3 × V) = 1 046 A RMS</a:t>
            </a:r>
          </a:p>
          <a:p>
            <a:pPr>
              <a:buFont typeface="Arial" panose="020B0604020202020204" pitchFamily="34" charset="0"/>
              <a:buChar char="•"/>
            </a:pPr>
            <a:r>
              <a:rPr lang="en-IN" dirty="0"/>
              <a:t>Module rating = 1 200 A @ 1 700 V → derated to </a:t>
            </a:r>
          </a:p>
          <a:p>
            <a:r>
              <a:rPr lang="en-IN" dirty="0"/>
              <a:t>0.85 × 1 200 = 1 020 A</a:t>
            </a:r>
          </a:p>
          <a:p>
            <a:pPr>
              <a:buFont typeface="Arial" panose="020B0604020202020204" pitchFamily="34" charset="0"/>
              <a:buChar char="•"/>
            </a:pPr>
            <a:r>
              <a:rPr lang="en-IN" dirty="0"/>
              <a:t>Required parallels  = </a:t>
            </a:r>
            <a:r>
              <a:rPr lang="en-IN" b="1" dirty="0"/>
              <a:t>2 modules per leg</a:t>
            </a:r>
            <a:endParaRPr lang="en-IN" dirty="0"/>
          </a:p>
          <a:p>
            <a:pPr>
              <a:buFont typeface="Arial" panose="020B0604020202020204" pitchFamily="34" charset="0"/>
              <a:buChar char="•"/>
            </a:pPr>
            <a:r>
              <a:rPr lang="en-IN" b="1" dirty="0"/>
              <a:t>6 half-bridge modules per converter</a:t>
            </a:r>
            <a:r>
              <a:rPr lang="en-IN" dirty="0"/>
              <a:t> (3 legs × 2 parallel)</a:t>
            </a:r>
          </a:p>
          <a:p>
            <a:pPr>
              <a:buFont typeface="Arial" panose="020B0604020202020204" pitchFamily="34" charset="0"/>
              <a:buChar char="•"/>
            </a:pPr>
            <a:r>
              <a:rPr lang="en-IN" b="1" dirty="0"/>
              <a:t>12 modules total for back-to-back converter</a:t>
            </a:r>
            <a:endParaRPr lang="en-IN" dirty="0"/>
          </a:p>
        </p:txBody>
      </p:sp>
      <p:pic>
        <p:nvPicPr>
          <p:cNvPr id="10" name="Picture 9">
            <a:extLst>
              <a:ext uri="{FF2B5EF4-FFF2-40B4-BE49-F238E27FC236}">
                <a16:creationId xmlns:a16="http://schemas.microsoft.com/office/drawing/2014/main" id="{1F1C356C-965A-3C45-DF2A-AF1252A1C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184" y="1962445"/>
            <a:ext cx="5475073" cy="2809875"/>
          </a:xfrm>
          <a:prstGeom prst="rect">
            <a:avLst/>
          </a:prstGeom>
        </p:spPr>
      </p:pic>
      <p:sp>
        <p:nvSpPr>
          <p:cNvPr id="12" name="TextBox 11">
            <a:extLst>
              <a:ext uri="{FF2B5EF4-FFF2-40B4-BE49-F238E27FC236}">
                <a16:creationId xmlns:a16="http://schemas.microsoft.com/office/drawing/2014/main" id="{87491D55-D2FD-CE3C-F023-EBC98D4DA9F7}"/>
              </a:ext>
            </a:extLst>
          </p:cNvPr>
          <p:cNvSpPr txBox="1"/>
          <p:nvPr/>
        </p:nvSpPr>
        <p:spPr>
          <a:xfrm>
            <a:off x="6096000" y="5027398"/>
            <a:ext cx="6141308" cy="600164"/>
          </a:xfrm>
          <a:prstGeom prst="rect">
            <a:avLst/>
          </a:prstGeom>
          <a:noFill/>
        </p:spPr>
        <p:txBody>
          <a:bodyPr wrap="square">
            <a:spAutoFit/>
          </a:bodyPr>
          <a:lstStyle/>
          <a:p>
            <a:r>
              <a:rPr lang="en-IN" sz="1100" dirty="0">
                <a:hlinkClick r:id="rId3"/>
              </a:rPr>
              <a:t>https://www.researchgate.net/publication/224697059_Optimized_Direct_Power_Control_Strategy_using_Output_Regulation_Subspaces_and_Pulse_Width_Modulation</a:t>
            </a:r>
            <a:endParaRPr lang="en-IN" sz="1100" dirty="0"/>
          </a:p>
          <a:p>
            <a:endParaRPr lang="en-IN" sz="1100" dirty="0"/>
          </a:p>
        </p:txBody>
      </p:sp>
    </p:spTree>
    <p:extLst>
      <p:ext uri="{BB962C8B-B14F-4D97-AF65-F5344CB8AC3E}">
        <p14:creationId xmlns:p14="http://schemas.microsoft.com/office/powerpoint/2010/main" val="699507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261C5-F09A-3CA9-D2EF-5BF27106E3E2}"/>
            </a:ext>
          </a:extLst>
        </p:cNvPr>
        <p:cNvGrpSpPr/>
        <p:nvPr/>
      </p:nvGrpSpPr>
      <p:grpSpPr>
        <a:xfrm>
          <a:off x="0" y="0"/>
          <a:ext cx="0" cy="0"/>
          <a:chOff x="0" y="0"/>
          <a:chExt cx="0" cy="0"/>
        </a:xfrm>
      </p:grpSpPr>
      <p:sp>
        <p:nvSpPr>
          <p:cNvPr id="22" name="Titel 21">
            <a:extLst>
              <a:ext uri="{FF2B5EF4-FFF2-40B4-BE49-F238E27FC236}">
                <a16:creationId xmlns:a16="http://schemas.microsoft.com/office/drawing/2014/main" id="{33641D34-77DE-AF8E-9513-B9D5D4B3E847}"/>
              </a:ext>
            </a:extLst>
          </p:cNvPr>
          <p:cNvSpPr>
            <a:spLocks noGrp="1"/>
          </p:cNvSpPr>
          <p:nvPr>
            <p:ph type="title"/>
          </p:nvPr>
        </p:nvSpPr>
        <p:spPr>
          <a:xfrm>
            <a:off x="838200" y="636882"/>
            <a:ext cx="10515600" cy="1325563"/>
          </a:xfrm>
        </p:spPr>
        <p:txBody>
          <a:bodyPr/>
          <a:lstStyle/>
          <a:p>
            <a:r>
              <a:rPr lang="en-US" dirty="0"/>
              <a:t>3. How IGBT is connected</a:t>
            </a:r>
            <a:br>
              <a:rPr lang="en-US" dirty="0"/>
            </a:br>
            <a:endParaRPr lang="de-DE" dirty="0"/>
          </a:p>
        </p:txBody>
      </p:sp>
      <p:sp>
        <p:nvSpPr>
          <p:cNvPr id="25" name="Foliennummernplatzhalter 24">
            <a:extLst>
              <a:ext uri="{FF2B5EF4-FFF2-40B4-BE49-F238E27FC236}">
                <a16:creationId xmlns:a16="http://schemas.microsoft.com/office/drawing/2014/main" id="{FC911A9B-DC85-6EAB-D99E-66E092F481C4}"/>
              </a:ext>
            </a:extLst>
          </p:cNvPr>
          <p:cNvSpPr>
            <a:spLocks noGrp="1"/>
          </p:cNvSpPr>
          <p:nvPr>
            <p:ph type="sldNum" sz="quarter" idx="12"/>
          </p:nvPr>
        </p:nvSpPr>
        <p:spPr/>
        <p:txBody>
          <a:bodyPr/>
          <a:lstStyle/>
          <a:p>
            <a:fld id="{013F6232-4F06-48BA-8F69-BF531F607829}" type="slidenum">
              <a:rPr lang="en-GB" smtClean="0"/>
              <a:t>77</a:t>
            </a:fld>
            <a:endParaRPr lang="en-GB"/>
          </a:p>
        </p:txBody>
      </p:sp>
      <p:sp>
        <p:nvSpPr>
          <p:cNvPr id="2" name="Fußzeilenplatzhalter 1">
            <a:extLst>
              <a:ext uri="{FF2B5EF4-FFF2-40B4-BE49-F238E27FC236}">
                <a16:creationId xmlns:a16="http://schemas.microsoft.com/office/drawing/2014/main" id="{B17DC63D-7F92-EF40-3494-E4F2A489CD2C}"/>
              </a:ext>
            </a:extLst>
          </p:cNvPr>
          <p:cNvSpPr txBox="1">
            <a:spLocks/>
          </p:cNvSpPr>
          <p:nvPr/>
        </p:nvSpPr>
        <p:spPr>
          <a:xfrm>
            <a:off x="8802836" y="65641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Electrical Drive Train/ Optimus Syria</a:t>
            </a:r>
          </a:p>
        </p:txBody>
      </p:sp>
      <p:sp>
        <p:nvSpPr>
          <p:cNvPr id="13" name="Textplatzhalter 2">
            <a:extLst>
              <a:ext uri="{FF2B5EF4-FFF2-40B4-BE49-F238E27FC236}">
                <a16:creationId xmlns:a16="http://schemas.microsoft.com/office/drawing/2014/main" id="{F47FB181-C206-6C54-1D19-A1D7636AA5C9}"/>
              </a:ext>
            </a:extLst>
          </p:cNvPr>
          <p:cNvSpPr txBox="1">
            <a:spLocks/>
          </p:cNvSpPr>
          <p:nvPr/>
        </p:nvSpPr>
        <p:spPr>
          <a:xfrm>
            <a:off x="3024809" y="6564112"/>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Aiswarya Vijayan</a:t>
            </a:r>
          </a:p>
        </p:txBody>
      </p:sp>
      <p:sp>
        <p:nvSpPr>
          <p:cNvPr id="3" name="AutoShape 2">
            <a:extLst>
              <a:ext uri="{FF2B5EF4-FFF2-40B4-BE49-F238E27FC236}">
                <a16:creationId xmlns:a16="http://schemas.microsoft.com/office/drawing/2014/main" id="{4CD3E247-75B9-7D77-6463-7C0352CA7246}"/>
              </a:ext>
            </a:extLst>
          </p:cNvPr>
          <p:cNvSpPr>
            <a:spLocks noChangeAspect="1" noChangeArrowheads="1"/>
          </p:cNvSpPr>
          <p:nvPr/>
        </p:nvSpPr>
        <p:spPr bwMode="auto">
          <a:xfrm>
            <a:off x="5943600" y="3276600"/>
            <a:ext cx="2606040" cy="2606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7315E266-4C91-AFE8-BCA1-1B9932107A98}"/>
              </a:ext>
            </a:extLst>
          </p:cNvPr>
          <p:cNvSpPr txBox="1"/>
          <p:nvPr/>
        </p:nvSpPr>
        <p:spPr>
          <a:xfrm>
            <a:off x="838200" y="1833085"/>
            <a:ext cx="4392827" cy="2585323"/>
          </a:xfrm>
          <a:prstGeom prst="rect">
            <a:avLst/>
          </a:prstGeom>
          <a:noFill/>
        </p:spPr>
        <p:txBody>
          <a:bodyPr wrap="square">
            <a:spAutoFit/>
          </a:bodyPr>
          <a:lstStyle/>
          <a:p>
            <a:pPr>
              <a:buNone/>
            </a:pPr>
            <a:r>
              <a:rPr lang="en-US" dirty="0"/>
              <a:t>Each converter (RSC or GSC) has:</a:t>
            </a:r>
          </a:p>
          <a:p>
            <a:pPr>
              <a:buFont typeface="Arial" panose="020B0604020202020204" pitchFamily="34" charset="0"/>
              <a:buChar char="•"/>
            </a:pPr>
            <a:r>
              <a:rPr lang="en-US" b="1" dirty="0"/>
              <a:t>Three phase legs (A, B, C)</a:t>
            </a:r>
            <a:endParaRPr lang="en-US" dirty="0"/>
          </a:p>
          <a:p>
            <a:pPr>
              <a:buFont typeface="Arial" panose="020B0604020202020204" pitchFamily="34" charset="0"/>
              <a:buChar char="•"/>
            </a:pPr>
            <a:r>
              <a:rPr lang="en-US" b="1" dirty="0"/>
              <a:t>Each leg:</a:t>
            </a:r>
            <a:r>
              <a:rPr lang="en-US" dirty="0"/>
              <a:t> Two IGBTs connected in series is connected through a DC-link capacitor.</a:t>
            </a:r>
          </a:p>
          <a:p>
            <a:pPr>
              <a:buFont typeface="Arial" panose="020B0604020202020204" pitchFamily="34" charset="0"/>
              <a:buChar char="•"/>
            </a:pPr>
            <a:r>
              <a:rPr lang="en-US" dirty="0"/>
              <a:t>RSC controls rotor current (torque + reactive power).</a:t>
            </a:r>
          </a:p>
          <a:p>
            <a:pPr>
              <a:buFont typeface="Arial" panose="020B0604020202020204" pitchFamily="34" charset="0"/>
              <a:buChar char="•"/>
            </a:pPr>
            <a:r>
              <a:rPr lang="en-US" dirty="0"/>
              <a:t>GSC controls DC-link &amp; grid reactive power.</a:t>
            </a:r>
          </a:p>
          <a:p>
            <a:pPr>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283A3CC2-89A0-0883-EB5A-D833CA85D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581665"/>
            <a:ext cx="5753100" cy="4098324"/>
          </a:xfrm>
          <a:prstGeom prst="rect">
            <a:avLst/>
          </a:prstGeom>
        </p:spPr>
      </p:pic>
      <p:sp>
        <p:nvSpPr>
          <p:cNvPr id="4" name="Datumsplatzhalter 3">
            <a:extLst>
              <a:ext uri="{FF2B5EF4-FFF2-40B4-BE49-F238E27FC236}">
                <a16:creationId xmlns:a16="http://schemas.microsoft.com/office/drawing/2014/main" id="{405F51A8-E9A5-8623-171A-661B4400B24F}"/>
              </a:ext>
            </a:extLst>
          </p:cNvPr>
          <p:cNvSpPr>
            <a:spLocks noGrp="1"/>
          </p:cNvSpPr>
          <p:nvPr>
            <p:ph type="dt" sz="half" idx="10"/>
          </p:nvPr>
        </p:nvSpPr>
        <p:spPr>
          <a:xfrm>
            <a:off x="838200" y="6567488"/>
            <a:ext cx="1111250" cy="365125"/>
          </a:xfrm>
        </p:spPr>
        <p:txBody>
          <a:bodyPr/>
          <a:lstStyle/>
          <a:p>
            <a:r>
              <a:rPr lang="en-US" dirty="0"/>
              <a:t>11/04/2025</a:t>
            </a:r>
            <a:endParaRPr lang="en-GB" dirty="0"/>
          </a:p>
        </p:txBody>
      </p:sp>
    </p:spTree>
    <p:extLst>
      <p:ext uri="{BB962C8B-B14F-4D97-AF65-F5344CB8AC3E}">
        <p14:creationId xmlns:p14="http://schemas.microsoft.com/office/powerpoint/2010/main" val="30906827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72B15-74DD-ED6C-8FC2-9B4E530DEEA3}"/>
            </a:ext>
          </a:extLst>
        </p:cNvPr>
        <p:cNvGrpSpPr/>
        <p:nvPr/>
      </p:nvGrpSpPr>
      <p:grpSpPr>
        <a:xfrm>
          <a:off x="0" y="0"/>
          <a:ext cx="0" cy="0"/>
          <a:chOff x="0" y="0"/>
          <a:chExt cx="0" cy="0"/>
        </a:xfrm>
      </p:grpSpPr>
      <p:sp>
        <p:nvSpPr>
          <p:cNvPr id="22" name="Titel 21">
            <a:extLst>
              <a:ext uri="{FF2B5EF4-FFF2-40B4-BE49-F238E27FC236}">
                <a16:creationId xmlns:a16="http://schemas.microsoft.com/office/drawing/2014/main" id="{806A0812-45DB-12ED-D132-888E0B66D44D}"/>
              </a:ext>
            </a:extLst>
          </p:cNvPr>
          <p:cNvSpPr>
            <a:spLocks noGrp="1"/>
          </p:cNvSpPr>
          <p:nvPr>
            <p:ph type="title"/>
          </p:nvPr>
        </p:nvSpPr>
        <p:spPr>
          <a:xfrm>
            <a:off x="838200" y="636882"/>
            <a:ext cx="10515600" cy="1325563"/>
          </a:xfrm>
        </p:spPr>
        <p:txBody>
          <a:bodyPr/>
          <a:lstStyle/>
          <a:p>
            <a:r>
              <a:rPr lang="en-US" dirty="0"/>
              <a:t>4. </a:t>
            </a:r>
            <a:r>
              <a:rPr lang="en-IN" dirty="0"/>
              <a:t>Control Structure Overview</a:t>
            </a:r>
            <a:br>
              <a:rPr lang="en-US" dirty="0"/>
            </a:br>
            <a:endParaRPr lang="de-DE" dirty="0"/>
          </a:p>
        </p:txBody>
      </p:sp>
      <p:sp>
        <p:nvSpPr>
          <p:cNvPr id="25" name="Foliennummernplatzhalter 24">
            <a:extLst>
              <a:ext uri="{FF2B5EF4-FFF2-40B4-BE49-F238E27FC236}">
                <a16:creationId xmlns:a16="http://schemas.microsoft.com/office/drawing/2014/main" id="{7188C518-FDF0-E8CF-D4F3-5E67F0FE6249}"/>
              </a:ext>
            </a:extLst>
          </p:cNvPr>
          <p:cNvSpPr>
            <a:spLocks noGrp="1"/>
          </p:cNvSpPr>
          <p:nvPr>
            <p:ph type="sldNum" sz="quarter" idx="12"/>
          </p:nvPr>
        </p:nvSpPr>
        <p:spPr/>
        <p:txBody>
          <a:bodyPr/>
          <a:lstStyle/>
          <a:p>
            <a:fld id="{013F6232-4F06-48BA-8F69-BF531F607829}" type="slidenum">
              <a:rPr lang="en-GB" smtClean="0"/>
              <a:t>78</a:t>
            </a:fld>
            <a:endParaRPr lang="en-GB"/>
          </a:p>
        </p:txBody>
      </p:sp>
      <p:sp>
        <p:nvSpPr>
          <p:cNvPr id="2" name="Fußzeilenplatzhalter 1">
            <a:extLst>
              <a:ext uri="{FF2B5EF4-FFF2-40B4-BE49-F238E27FC236}">
                <a16:creationId xmlns:a16="http://schemas.microsoft.com/office/drawing/2014/main" id="{CC610B10-3008-43AB-1814-84EC66DEC7DE}"/>
              </a:ext>
            </a:extLst>
          </p:cNvPr>
          <p:cNvSpPr txBox="1">
            <a:spLocks/>
          </p:cNvSpPr>
          <p:nvPr/>
        </p:nvSpPr>
        <p:spPr>
          <a:xfrm>
            <a:off x="8802836" y="65641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Electrical Drive Train/ Optimus Syria</a:t>
            </a:r>
          </a:p>
        </p:txBody>
      </p:sp>
      <p:sp>
        <p:nvSpPr>
          <p:cNvPr id="13" name="Textplatzhalter 2">
            <a:extLst>
              <a:ext uri="{FF2B5EF4-FFF2-40B4-BE49-F238E27FC236}">
                <a16:creationId xmlns:a16="http://schemas.microsoft.com/office/drawing/2014/main" id="{3C413BCE-C80A-A910-419E-034223B14829}"/>
              </a:ext>
            </a:extLst>
          </p:cNvPr>
          <p:cNvSpPr txBox="1">
            <a:spLocks/>
          </p:cNvSpPr>
          <p:nvPr/>
        </p:nvSpPr>
        <p:spPr>
          <a:xfrm>
            <a:off x="3024809" y="6564112"/>
            <a:ext cx="5596085"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de-DE" sz="1200"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Aiswarya Vijayan</a:t>
            </a:r>
          </a:p>
        </p:txBody>
      </p:sp>
      <p:sp>
        <p:nvSpPr>
          <p:cNvPr id="3" name="AutoShape 2">
            <a:extLst>
              <a:ext uri="{FF2B5EF4-FFF2-40B4-BE49-F238E27FC236}">
                <a16:creationId xmlns:a16="http://schemas.microsoft.com/office/drawing/2014/main" id="{133A9819-7F11-2EF1-F097-5CFB1387ECF6}"/>
              </a:ext>
            </a:extLst>
          </p:cNvPr>
          <p:cNvSpPr>
            <a:spLocks noChangeAspect="1" noChangeArrowheads="1"/>
          </p:cNvSpPr>
          <p:nvPr/>
        </p:nvSpPr>
        <p:spPr bwMode="auto">
          <a:xfrm>
            <a:off x="5943600" y="3276600"/>
            <a:ext cx="2606040" cy="26060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99DB2DF3-1814-834D-9CE7-C9AAB838D3D6}"/>
              </a:ext>
            </a:extLst>
          </p:cNvPr>
          <p:cNvSpPr txBox="1"/>
          <p:nvPr/>
        </p:nvSpPr>
        <p:spPr>
          <a:xfrm>
            <a:off x="1105312" y="1747100"/>
            <a:ext cx="3508633" cy="3693319"/>
          </a:xfrm>
          <a:prstGeom prst="rect">
            <a:avLst/>
          </a:prstGeom>
          <a:noFill/>
        </p:spPr>
        <p:txBody>
          <a:bodyPr wrap="square">
            <a:spAutoFit/>
          </a:bodyPr>
          <a:lstStyle/>
          <a:p>
            <a:r>
              <a:rPr lang="en-IN" dirty="0"/>
              <a:t>DFIG uses two converters:</a:t>
            </a:r>
          </a:p>
          <a:p>
            <a:r>
              <a:rPr lang="en-IN" dirty="0"/>
              <a:t>  1. Rotor-Side Converter (RSC) – controls torque and reactive power</a:t>
            </a:r>
          </a:p>
          <a:p>
            <a:r>
              <a:rPr lang="en-IN" dirty="0"/>
              <a:t>  2. Grid-Side Converter (GSC) – maintains DC-link voltage and power factor</a:t>
            </a:r>
          </a:p>
          <a:p>
            <a:r>
              <a:rPr lang="en-IN" dirty="0"/>
              <a:t>• Control performed in </a:t>
            </a:r>
            <a:r>
              <a:rPr lang="en-IN" dirty="0" err="1"/>
              <a:t>dq</a:t>
            </a:r>
            <a:r>
              <a:rPr lang="en-IN" dirty="0"/>
              <a:t> synchronous reference frame using vector control</a:t>
            </a:r>
          </a:p>
          <a:p>
            <a:r>
              <a:rPr lang="en-IN" dirty="0"/>
              <a:t>• Communication between RSC and GSC through DC-link voltage feedback</a:t>
            </a:r>
          </a:p>
        </p:txBody>
      </p:sp>
      <p:pic>
        <p:nvPicPr>
          <p:cNvPr id="7" name="Picture 6">
            <a:extLst>
              <a:ext uri="{FF2B5EF4-FFF2-40B4-BE49-F238E27FC236}">
                <a16:creationId xmlns:a16="http://schemas.microsoft.com/office/drawing/2014/main" id="{41CA9B62-F573-737C-D887-F0BA65AC5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265" y="1843299"/>
            <a:ext cx="6961093" cy="3532230"/>
          </a:xfrm>
          <a:prstGeom prst="rect">
            <a:avLst/>
          </a:prstGeom>
        </p:spPr>
      </p:pic>
      <p:sp>
        <p:nvSpPr>
          <p:cNvPr id="8" name="Datumsplatzhalter 3">
            <a:extLst>
              <a:ext uri="{FF2B5EF4-FFF2-40B4-BE49-F238E27FC236}">
                <a16:creationId xmlns:a16="http://schemas.microsoft.com/office/drawing/2014/main" id="{F434787E-EC9A-A9A0-B5E3-E3C9199F295F}"/>
              </a:ext>
            </a:extLst>
          </p:cNvPr>
          <p:cNvSpPr>
            <a:spLocks noGrp="1"/>
          </p:cNvSpPr>
          <p:nvPr>
            <p:ph type="dt" sz="half" idx="10"/>
          </p:nvPr>
        </p:nvSpPr>
        <p:spPr>
          <a:xfrm>
            <a:off x="838200" y="6567488"/>
            <a:ext cx="1111250" cy="365125"/>
          </a:xfrm>
        </p:spPr>
        <p:txBody>
          <a:bodyPr/>
          <a:lstStyle/>
          <a:p>
            <a:r>
              <a:rPr lang="en-US" dirty="0"/>
              <a:t>11/04/2025</a:t>
            </a:r>
            <a:endParaRPr lang="en-GB" dirty="0"/>
          </a:p>
        </p:txBody>
      </p:sp>
      <p:sp>
        <p:nvSpPr>
          <p:cNvPr id="12" name="TextBox 11">
            <a:extLst>
              <a:ext uri="{FF2B5EF4-FFF2-40B4-BE49-F238E27FC236}">
                <a16:creationId xmlns:a16="http://schemas.microsoft.com/office/drawing/2014/main" id="{972C85E6-A10A-0D48-9919-691752049529}"/>
              </a:ext>
            </a:extLst>
          </p:cNvPr>
          <p:cNvSpPr txBox="1"/>
          <p:nvPr/>
        </p:nvSpPr>
        <p:spPr>
          <a:xfrm>
            <a:off x="5212492" y="5448268"/>
            <a:ext cx="6141308" cy="553998"/>
          </a:xfrm>
          <a:prstGeom prst="rect">
            <a:avLst/>
          </a:prstGeom>
          <a:noFill/>
        </p:spPr>
        <p:txBody>
          <a:bodyPr wrap="square">
            <a:spAutoFit/>
          </a:bodyPr>
          <a:lstStyle/>
          <a:p>
            <a:r>
              <a:rPr lang="en-IN" sz="1200" dirty="0"/>
              <a:t>Source : </a:t>
            </a:r>
            <a:r>
              <a:rPr lang="en-IN" sz="1200" dirty="0">
                <a:hlinkClick r:id="rId3"/>
              </a:rPr>
              <a:t>https://www.ingeteam.com/us/en-us/power-electronics/wind-power-energy</a:t>
            </a:r>
            <a:endParaRPr lang="en-IN" sz="1200" dirty="0"/>
          </a:p>
          <a:p>
            <a:endParaRPr lang="en-IN" dirty="0"/>
          </a:p>
        </p:txBody>
      </p:sp>
    </p:spTree>
    <p:extLst>
      <p:ext uri="{BB962C8B-B14F-4D97-AF65-F5344CB8AC3E}">
        <p14:creationId xmlns:p14="http://schemas.microsoft.com/office/powerpoint/2010/main" val="3335471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
          <a:extLst>
            <a:ext uri="{FF2B5EF4-FFF2-40B4-BE49-F238E27FC236}">
              <a16:creationId xmlns:a16="http://schemas.microsoft.com/office/drawing/2014/main" id="{172F80FB-3875-6A45-49D8-A64CD2321950}"/>
            </a:ext>
          </a:extLst>
        </p:cNvPr>
        <p:cNvGrpSpPr/>
        <p:nvPr/>
      </p:nvGrpSpPr>
      <p:grpSpPr>
        <a:xfrm>
          <a:off x="0" y="0"/>
          <a:ext cx="0" cy="0"/>
          <a:chOff x="0" y="0"/>
          <a:chExt cx="0" cy="0"/>
        </a:xfrm>
      </p:grpSpPr>
      <p:sp>
        <p:nvSpPr>
          <p:cNvPr id="93" name="Google Shape;93;p3">
            <a:extLst>
              <a:ext uri="{FF2B5EF4-FFF2-40B4-BE49-F238E27FC236}">
                <a16:creationId xmlns:a16="http://schemas.microsoft.com/office/drawing/2014/main" id="{51C4EE8D-8A62-53B3-960B-7D593D9BBB13}"/>
              </a:ext>
            </a:extLst>
          </p:cNvPr>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5. Control structure of Converter </a:t>
            </a:r>
            <a:endParaRPr dirty="0"/>
          </a:p>
        </p:txBody>
      </p:sp>
      <p:sp>
        <p:nvSpPr>
          <p:cNvPr id="95" name="Google Shape;95;p3">
            <a:extLst>
              <a:ext uri="{FF2B5EF4-FFF2-40B4-BE49-F238E27FC236}">
                <a16:creationId xmlns:a16="http://schemas.microsoft.com/office/drawing/2014/main" id="{D9D0B894-693F-E34F-A03B-7115E89E44CE}"/>
              </a:ext>
            </a:extLst>
          </p:cNvPr>
          <p:cNvSpPr txBox="1">
            <a:spLocks noGrp="1"/>
          </p:cNvSpPr>
          <p:nvPr>
            <p:ph type="ftr" idx="11"/>
          </p:nvPr>
        </p:nvSpPr>
        <p:spPr>
          <a:xfrm>
            <a:off x="4038600" y="6557599"/>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Aiswarya Vijayan</a:t>
            </a:r>
            <a:endParaRPr dirty="0"/>
          </a:p>
        </p:txBody>
      </p:sp>
      <p:pic>
        <p:nvPicPr>
          <p:cNvPr id="4" name="Picture 3">
            <a:extLst>
              <a:ext uri="{FF2B5EF4-FFF2-40B4-BE49-F238E27FC236}">
                <a16:creationId xmlns:a16="http://schemas.microsoft.com/office/drawing/2014/main" id="{9156D7DA-44B1-37DD-0094-8D9AAB21F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039" y="1330423"/>
            <a:ext cx="8666204" cy="4880909"/>
          </a:xfrm>
          <a:prstGeom prst="rect">
            <a:avLst/>
          </a:prstGeom>
        </p:spPr>
      </p:pic>
      <p:sp>
        <p:nvSpPr>
          <p:cNvPr id="5" name="Datumsplatzhalter 3">
            <a:extLst>
              <a:ext uri="{FF2B5EF4-FFF2-40B4-BE49-F238E27FC236}">
                <a16:creationId xmlns:a16="http://schemas.microsoft.com/office/drawing/2014/main" id="{FCC49ECF-EA43-3448-503C-AB41685F3454}"/>
              </a:ext>
            </a:extLst>
          </p:cNvPr>
          <p:cNvSpPr>
            <a:spLocks noGrp="1"/>
          </p:cNvSpPr>
          <p:nvPr>
            <p:ph type="dt" idx="10"/>
          </p:nvPr>
        </p:nvSpPr>
        <p:spPr>
          <a:xfrm>
            <a:off x="838200" y="6532092"/>
            <a:ext cx="2743200" cy="365125"/>
          </a:xfrm>
        </p:spPr>
        <p:txBody>
          <a:bodyPr/>
          <a:lstStyle/>
          <a:p>
            <a:r>
              <a:rPr lang="en-US" dirty="0"/>
              <a:t>11/04/2025</a:t>
            </a:r>
            <a:endParaRPr lang="en-GB" dirty="0"/>
          </a:p>
        </p:txBody>
      </p:sp>
      <p:sp>
        <p:nvSpPr>
          <p:cNvPr id="7" name="Foliennummernplatzhalter 24">
            <a:extLst>
              <a:ext uri="{FF2B5EF4-FFF2-40B4-BE49-F238E27FC236}">
                <a16:creationId xmlns:a16="http://schemas.microsoft.com/office/drawing/2014/main" id="{4A484F03-1779-5762-0E39-5B9DAD46AB35}"/>
              </a:ext>
            </a:extLst>
          </p:cNvPr>
          <p:cNvSpPr>
            <a:spLocks noGrp="1"/>
          </p:cNvSpPr>
          <p:nvPr>
            <p:ph type="sldNum" sz="quarter" idx="12"/>
          </p:nvPr>
        </p:nvSpPr>
        <p:spPr>
          <a:xfrm>
            <a:off x="1949570" y="6566803"/>
            <a:ext cx="928958" cy="365125"/>
          </a:xfrm>
        </p:spPr>
        <p:txBody>
          <a:bodyPr/>
          <a:lstStyle/>
          <a:p>
            <a:r>
              <a:rPr lang="en-GB" sz="1200" dirty="0"/>
              <a:t>7</a:t>
            </a:r>
          </a:p>
        </p:txBody>
      </p:sp>
      <p:sp>
        <p:nvSpPr>
          <p:cNvPr id="8" name="Fußzeilenplatzhalter 1">
            <a:extLst>
              <a:ext uri="{FF2B5EF4-FFF2-40B4-BE49-F238E27FC236}">
                <a16:creationId xmlns:a16="http://schemas.microsoft.com/office/drawing/2014/main" id="{981770B8-661B-C5B1-3AB7-47C2DBC33326}"/>
              </a:ext>
            </a:extLst>
          </p:cNvPr>
          <p:cNvSpPr txBox="1">
            <a:spLocks/>
          </p:cNvSpPr>
          <p:nvPr/>
        </p:nvSpPr>
        <p:spPr>
          <a:xfrm>
            <a:off x="8802836" y="65641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Electrical Drive Train/ Optimus Syria</a:t>
            </a:r>
          </a:p>
        </p:txBody>
      </p:sp>
    </p:spTree>
    <p:extLst>
      <p:ext uri="{BB962C8B-B14F-4D97-AF65-F5344CB8AC3E}">
        <p14:creationId xmlns:p14="http://schemas.microsoft.com/office/powerpoint/2010/main" val="1106928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D55D3-D5CC-61B1-B86B-32B9C4BED81A}"/>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594E88FB-0660-97F4-FA0B-F549EBB6B9CA}"/>
              </a:ext>
            </a:extLst>
          </p:cNvPr>
          <p:cNvSpPr>
            <a:spLocks noGrp="1"/>
          </p:cNvSpPr>
          <p:nvPr>
            <p:ph type="title"/>
          </p:nvPr>
        </p:nvSpPr>
        <p:spPr>
          <a:xfrm>
            <a:off x="706793" y="258998"/>
            <a:ext cx="12607990" cy="1325563"/>
          </a:xfrm>
        </p:spPr>
        <p:txBody>
          <a:bodyPr/>
          <a:lstStyle/>
          <a:p>
            <a:r>
              <a:rPr lang="de-DE" dirty="0"/>
              <a:t>1.iv. Technical weekly report</a:t>
            </a:r>
            <a:endParaRPr lang="en-GB" dirty="0"/>
          </a:p>
        </p:txBody>
      </p:sp>
      <p:sp>
        <p:nvSpPr>
          <p:cNvPr id="14" name="Textplatzhalter 13">
            <a:extLst>
              <a:ext uri="{FF2B5EF4-FFF2-40B4-BE49-F238E27FC236}">
                <a16:creationId xmlns:a16="http://schemas.microsoft.com/office/drawing/2014/main" id="{7E0740AA-98DF-F49A-6245-6FD950BCEAE9}"/>
              </a:ext>
            </a:extLst>
          </p:cNvPr>
          <p:cNvSpPr>
            <a:spLocks noGrp="1"/>
          </p:cNvSpPr>
          <p:nvPr>
            <p:ph type="body" sz="quarter" idx="18"/>
          </p:nvPr>
        </p:nvSpPr>
        <p:spPr/>
        <p:txBody>
          <a:bodyPr/>
          <a:lstStyle/>
          <a:p>
            <a:r>
              <a:rPr lang="en-GB" dirty="0" err="1"/>
              <a:t>Bakhtyar</a:t>
            </a:r>
            <a:r>
              <a:rPr lang="en-GB" dirty="0"/>
              <a:t> Karim</a:t>
            </a:r>
          </a:p>
        </p:txBody>
      </p:sp>
      <p:sp>
        <p:nvSpPr>
          <p:cNvPr id="2" name="Datumsplatzhalter 1">
            <a:extLst>
              <a:ext uri="{FF2B5EF4-FFF2-40B4-BE49-F238E27FC236}">
                <a16:creationId xmlns:a16="http://schemas.microsoft.com/office/drawing/2014/main" id="{56297935-7125-C69E-E07D-FFD76B774C99}"/>
              </a:ext>
            </a:extLst>
          </p:cNvPr>
          <p:cNvSpPr>
            <a:spLocks noGrp="1"/>
          </p:cNvSpPr>
          <p:nvPr>
            <p:ph type="dt" sz="half" idx="19"/>
          </p:nvPr>
        </p:nvSpPr>
        <p:spPr/>
        <p:txBody>
          <a:bodyPr/>
          <a:lstStyle/>
          <a:p>
            <a:fld id="{2D1EE79A-E6D4-4691-9116-935A2AA336A9}" type="datetime1">
              <a:rPr lang="en-GB" smtClean="0"/>
              <a:t>03/11/2025</a:t>
            </a:fld>
            <a:endParaRPr lang="en-GB"/>
          </a:p>
        </p:txBody>
      </p:sp>
      <p:sp>
        <p:nvSpPr>
          <p:cNvPr id="3" name="Fußzeilenplatzhalter 2">
            <a:extLst>
              <a:ext uri="{FF2B5EF4-FFF2-40B4-BE49-F238E27FC236}">
                <a16:creationId xmlns:a16="http://schemas.microsoft.com/office/drawing/2014/main" id="{24FFECBE-A63D-4705-1A25-F91B9D9AC1D2}"/>
              </a:ext>
            </a:extLst>
          </p:cNvPr>
          <p:cNvSpPr>
            <a:spLocks noGrp="1"/>
          </p:cNvSpPr>
          <p:nvPr>
            <p:ph type="ftr" sz="quarter" idx="20"/>
          </p:nvPr>
        </p:nvSpPr>
        <p:spPr/>
        <p:txBody>
          <a:bodyPr/>
          <a:lstStyle/>
          <a:p>
            <a:r>
              <a:rPr lang="en-GB" dirty="0"/>
              <a:t>Management Team PM / Optimus Syria</a:t>
            </a:r>
          </a:p>
        </p:txBody>
      </p:sp>
      <p:sp>
        <p:nvSpPr>
          <p:cNvPr id="4" name="Foliennummernplatzhalter 3">
            <a:extLst>
              <a:ext uri="{FF2B5EF4-FFF2-40B4-BE49-F238E27FC236}">
                <a16:creationId xmlns:a16="http://schemas.microsoft.com/office/drawing/2014/main" id="{FEE4B5F5-CBDA-2CF6-7EBB-68BD61164922}"/>
              </a:ext>
            </a:extLst>
          </p:cNvPr>
          <p:cNvSpPr>
            <a:spLocks noGrp="1"/>
          </p:cNvSpPr>
          <p:nvPr>
            <p:ph type="sldNum" sz="quarter" idx="21"/>
          </p:nvPr>
        </p:nvSpPr>
        <p:spPr/>
        <p:txBody>
          <a:bodyPr/>
          <a:lstStyle/>
          <a:p>
            <a:fld id="{013F6232-4F06-48BA-8F69-BF531F607829}" type="slidenum">
              <a:rPr lang="en-GB" smtClean="0"/>
              <a:t>8</a:t>
            </a:fld>
            <a:endParaRPr lang="en-GB"/>
          </a:p>
        </p:txBody>
      </p:sp>
      <p:sp>
        <p:nvSpPr>
          <p:cNvPr id="10" name="Google Shape;134;p17">
            <a:extLst>
              <a:ext uri="{FF2B5EF4-FFF2-40B4-BE49-F238E27FC236}">
                <a16:creationId xmlns:a16="http://schemas.microsoft.com/office/drawing/2014/main" id="{B52113B9-0470-9F13-D6BF-68CB19AF04B5}"/>
              </a:ext>
            </a:extLst>
          </p:cNvPr>
          <p:cNvSpPr txBox="1"/>
          <p:nvPr/>
        </p:nvSpPr>
        <p:spPr>
          <a:xfrm>
            <a:off x="571500" y="2081212"/>
            <a:ext cx="5550693"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a:solidFill>
                  <a:srgbClr val="0070C0"/>
                </a:solidFill>
                <a:latin typeface="+mj-lt"/>
                <a:ea typeface="Poppins"/>
                <a:cs typeface="Poppins"/>
                <a:sym typeface="Poppins"/>
              </a:rPr>
              <a:t>Helping Your 'Future Self'</a:t>
            </a:r>
            <a:endParaRPr dirty="0">
              <a:solidFill>
                <a:srgbClr val="0070C0"/>
              </a:solidFill>
              <a:latin typeface="+mj-lt"/>
            </a:endParaRPr>
          </a:p>
        </p:txBody>
      </p:sp>
      <p:sp>
        <p:nvSpPr>
          <p:cNvPr id="12" name="Google Shape;135;p17">
            <a:extLst>
              <a:ext uri="{FF2B5EF4-FFF2-40B4-BE49-F238E27FC236}">
                <a16:creationId xmlns:a16="http://schemas.microsoft.com/office/drawing/2014/main" id="{721C6AB5-A2D6-D3DB-9FFD-84663C990236}"/>
              </a:ext>
            </a:extLst>
          </p:cNvPr>
          <p:cNvSpPr txBox="1"/>
          <p:nvPr/>
        </p:nvSpPr>
        <p:spPr>
          <a:xfrm>
            <a:off x="571500" y="2871787"/>
            <a:ext cx="5286375" cy="886397"/>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b="0" i="0" u="none" strike="noStrike" cap="none" dirty="0">
                <a:solidFill>
                  <a:srgbClr val="333333"/>
                </a:solidFill>
                <a:latin typeface="+mj-lt"/>
                <a:ea typeface="Lato"/>
                <a:cs typeface="Lato"/>
                <a:sym typeface="Lato"/>
              </a:rPr>
              <a:t>This is a reminder for all teams to get into the great habit of weekly technical reporting.</a:t>
            </a:r>
            <a:endParaRPr sz="2400" dirty="0">
              <a:latin typeface="+mj-lt"/>
            </a:endParaRPr>
          </a:p>
        </p:txBody>
      </p:sp>
      <p:sp>
        <p:nvSpPr>
          <p:cNvPr id="13" name="Google Shape;136;p17">
            <a:extLst>
              <a:ext uri="{FF2B5EF4-FFF2-40B4-BE49-F238E27FC236}">
                <a16:creationId xmlns:a16="http://schemas.microsoft.com/office/drawing/2014/main" id="{B169BD9D-90E4-8BE7-B561-CD5006281393}"/>
              </a:ext>
            </a:extLst>
          </p:cNvPr>
          <p:cNvSpPr txBox="1"/>
          <p:nvPr/>
        </p:nvSpPr>
        <p:spPr>
          <a:xfrm>
            <a:off x="571500" y="3824287"/>
            <a:ext cx="5286375" cy="886397"/>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i="0" u="none" strike="noStrike" cap="none" dirty="0">
                <a:solidFill>
                  <a:srgbClr val="333333"/>
                </a:solidFill>
                <a:latin typeface="+mj-lt"/>
                <a:ea typeface="Lato"/>
                <a:cs typeface="Lato"/>
                <a:sym typeface="Lato"/>
              </a:rPr>
              <a:t>Why? Waiting until January means a huge amount of stress and overload. No one wants that.</a:t>
            </a:r>
            <a:endParaRPr sz="2400" dirty="0">
              <a:latin typeface="+mj-lt"/>
            </a:endParaRPr>
          </a:p>
        </p:txBody>
      </p:sp>
      <p:sp>
        <p:nvSpPr>
          <p:cNvPr id="15" name="Google Shape;137;p17">
            <a:extLst>
              <a:ext uri="{FF2B5EF4-FFF2-40B4-BE49-F238E27FC236}">
                <a16:creationId xmlns:a16="http://schemas.microsoft.com/office/drawing/2014/main" id="{F335560D-E9EC-6FE8-AB27-BBC26DEE873C}"/>
              </a:ext>
            </a:extLst>
          </p:cNvPr>
          <p:cNvSpPr txBox="1"/>
          <p:nvPr/>
        </p:nvSpPr>
        <p:spPr>
          <a:xfrm>
            <a:off x="571500" y="4776787"/>
            <a:ext cx="5286375" cy="886397"/>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b="1" i="0" u="none" strike="noStrike" cap="none" dirty="0">
                <a:solidFill>
                  <a:srgbClr val="0070C0"/>
                </a:solidFill>
                <a:latin typeface="+mj-lt"/>
                <a:ea typeface="Lato"/>
                <a:cs typeface="Lato"/>
                <a:sym typeface="Lato"/>
              </a:rPr>
              <a:t>Think of it as 5% effort now to avoid 200% panic in the new year!</a:t>
            </a:r>
            <a:endParaRPr sz="2400" dirty="0">
              <a:solidFill>
                <a:srgbClr val="0070C0"/>
              </a:solidFill>
              <a:latin typeface="+mj-lt"/>
            </a:endParaRPr>
          </a:p>
        </p:txBody>
      </p:sp>
      <p:pic>
        <p:nvPicPr>
          <p:cNvPr id="7" name="Picture 6" descr="A black and white cover with a black rectangle&#10;&#10;AI-generated content may be incorrect.">
            <a:extLst>
              <a:ext uri="{FF2B5EF4-FFF2-40B4-BE49-F238E27FC236}">
                <a16:creationId xmlns:a16="http://schemas.microsoft.com/office/drawing/2014/main" id="{9825743C-E1DF-CD48-DAF4-5C1332678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9377" y="1631893"/>
            <a:ext cx="3460223" cy="4481756"/>
          </a:xfrm>
          <a:prstGeom prst="rect">
            <a:avLst/>
          </a:prstGeom>
        </p:spPr>
      </p:pic>
    </p:spTree>
    <p:extLst>
      <p:ext uri="{BB962C8B-B14F-4D97-AF65-F5344CB8AC3E}">
        <p14:creationId xmlns:p14="http://schemas.microsoft.com/office/powerpoint/2010/main" val="8203452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B9958-6338-6EFB-B8E8-DBB1A307A282}"/>
            </a:ext>
          </a:extLst>
        </p:cNvPr>
        <p:cNvGrpSpPr/>
        <p:nvPr/>
      </p:nvGrpSpPr>
      <p:grpSpPr>
        <a:xfrm>
          <a:off x="0" y="0"/>
          <a:ext cx="0" cy="0"/>
          <a:chOff x="0" y="0"/>
          <a:chExt cx="0" cy="0"/>
        </a:xfrm>
      </p:grpSpPr>
      <p:sp>
        <p:nvSpPr>
          <p:cNvPr id="25" name="Foliennummernplatzhalter 24">
            <a:extLst>
              <a:ext uri="{FF2B5EF4-FFF2-40B4-BE49-F238E27FC236}">
                <a16:creationId xmlns:a16="http://schemas.microsoft.com/office/drawing/2014/main" id="{0F6D551C-54AA-79DE-6D93-E2E2644B7747}"/>
              </a:ext>
            </a:extLst>
          </p:cNvPr>
          <p:cNvSpPr>
            <a:spLocks noGrp="1"/>
          </p:cNvSpPr>
          <p:nvPr>
            <p:ph type="sldNum" sz="quarter" idx="12"/>
          </p:nvPr>
        </p:nvSpPr>
        <p:spPr/>
        <p:txBody>
          <a:bodyPr/>
          <a:lstStyle/>
          <a:p>
            <a:fld id="{013F6232-4F06-48BA-8F69-BF531F607829}" type="slidenum">
              <a:rPr lang="en-GB" smtClean="0"/>
              <a:t>80</a:t>
            </a:fld>
            <a:endParaRPr lang="en-GB" dirty="0"/>
          </a:p>
        </p:txBody>
      </p:sp>
      <p:sp>
        <p:nvSpPr>
          <p:cNvPr id="2" name="Fußzeilenplatzhalter 1">
            <a:extLst>
              <a:ext uri="{FF2B5EF4-FFF2-40B4-BE49-F238E27FC236}">
                <a16:creationId xmlns:a16="http://schemas.microsoft.com/office/drawing/2014/main" id="{2F3BA7C6-136E-05EB-94F7-BCF8C7BC1D7C}"/>
              </a:ext>
            </a:extLst>
          </p:cNvPr>
          <p:cNvSpPr txBox="1">
            <a:spLocks/>
          </p:cNvSpPr>
          <p:nvPr/>
        </p:nvSpPr>
        <p:spPr>
          <a:xfrm>
            <a:off x="8802836" y="6564113"/>
            <a:ext cx="28791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Electrical Drive Train/ Optimus Syria</a:t>
            </a:r>
          </a:p>
        </p:txBody>
      </p:sp>
      <p:sp>
        <p:nvSpPr>
          <p:cNvPr id="5" name="Titel 21">
            <a:extLst>
              <a:ext uri="{FF2B5EF4-FFF2-40B4-BE49-F238E27FC236}">
                <a16:creationId xmlns:a16="http://schemas.microsoft.com/office/drawing/2014/main" id="{B5FB31FF-24DF-8782-1105-3171EF747499}"/>
              </a:ext>
            </a:extLst>
          </p:cNvPr>
          <p:cNvSpPr>
            <a:spLocks noGrp="1"/>
          </p:cNvSpPr>
          <p:nvPr>
            <p:ph type="title"/>
          </p:nvPr>
        </p:nvSpPr>
        <p:spPr>
          <a:xfrm>
            <a:off x="838200" y="621157"/>
            <a:ext cx="10515600" cy="1325563"/>
          </a:xfrm>
        </p:spPr>
        <p:txBody>
          <a:bodyPr/>
          <a:lstStyle/>
          <a:p>
            <a:r>
              <a:rPr lang="en-US" dirty="0"/>
              <a:t>6. Component Dimensions &amp; Parameters</a:t>
            </a:r>
            <a:br>
              <a:rPr lang="en-US" dirty="0"/>
            </a:br>
            <a:endParaRPr lang="de-DE" dirty="0"/>
          </a:p>
        </p:txBody>
      </p:sp>
      <p:sp>
        <p:nvSpPr>
          <p:cNvPr id="9" name="Textplatzhalter 2">
            <a:extLst>
              <a:ext uri="{FF2B5EF4-FFF2-40B4-BE49-F238E27FC236}">
                <a16:creationId xmlns:a16="http://schemas.microsoft.com/office/drawing/2014/main" id="{DD0F4874-9038-8932-1C41-2F45532BC522}"/>
              </a:ext>
            </a:extLst>
          </p:cNvPr>
          <p:cNvSpPr>
            <a:spLocks noGrp="1"/>
          </p:cNvSpPr>
          <p:nvPr>
            <p:ph type="body" sz="quarter" idx="18"/>
          </p:nvPr>
        </p:nvSpPr>
        <p:spPr>
          <a:xfrm>
            <a:off x="2878527" y="6564113"/>
            <a:ext cx="5596085" cy="365125"/>
          </a:xfrm>
        </p:spPr>
        <p:txBody>
          <a:bodyPr/>
          <a:lstStyle/>
          <a:p>
            <a:r>
              <a:rPr lang="en-GB" dirty="0"/>
              <a:t>Aiswarya Vijayan</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209EA4C-E4F7-8401-E715-A902F0E25310}"/>
                  </a:ext>
                </a:extLst>
              </p:cNvPr>
              <p:cNvGraphicFramePr>
                <a:graphicFrameLocks noGrp="1"/>
              </p:cNvGraphicFramePr>
              <p:nvPr>
                <p:extLst>
                  <p:ext uri="{D42A27DB-BD31-4B8C-83A1-F6EECF244321}">
                    <p14:modId xmlns:p14="http://schemas.microsoft.com/office/powerpoint/2010/main" val="3238284922"/>
                  </p:ext>
                </p:extLst>
              </p:nvPr>
            </p:nvGraphicFramePr>
            <p:xfrm>
              <a:off x="1143061" y="1510114"/>
              <a:ext cx="9566128" cy="4688840"/>
            </p:xfrm>
            <a:graphic>
              <a:graphicData uri="http://schemas.openxmlformats.org/drawingml/2006/table">
                <a:tbl>
                  <a:tblPr firstRow="1" bandRow="1">
                    <a:tableStyleId>{5C22544A-7EE6-4342-B048-85BDC9FD1C3A}</a:tableStyleId>
                  </a:tblPr>
                  <a:tblGrid>
                    <a:gridCol w="2391532">
                      <a:extLst>
                        <a:ext uri="{9D8B030D-6E8A-4147-A177-3AD203B41FA5}">
                          <a16:colId xmlns:a16="http://schemas.microsoft.com/office/drawing/2014/main" val="1197773679"/>
                        </a:ext>
                      </a:extLst>
                    </a:gridCol>
                    <a:gridCol w="1474012">
                      <a:extLst>
                        <a:ext uri="{9D8B030D-6E8A-4147-A177-3AD203B41FA5}">
                          <a16:colId xmlns:a16="http://schemas.microsoft.com/office/drawing/2014/main" val="2951635172"/>
                        </a:ext>
                      </a:extLst>
                    </a:gridCol>
                    <a:gridCol w="2718487">
                      <a:extLst>
                        <a:ext uri="{9D8B030D-6E8A-4147-A177-3AD203B41FA5}">
                          <a16:colId xmlns:a16="http://schemas.microsoft.com/office/drawing/2014/main" val="109454763"/>
                        </a:ext>
                      </a:extLst>
                    </a:gridCol>
                    <a:gridCol w="2982097">
                      <a:extLst>
                        <a:ext uri="{9D8B030D-6E8A-4147-A177-3AD203B41FA5}">
                          <a16:colId xmlns:a16="http://schemas.microsoft.com/office/drawing/2014/main" val="1887332290"/>
                        </a:ext>
                      </a:extLst>
                    </a:gridCol>
                  </a:tblGrid>
                  <a:tr h="370840">
                    <a:tc>
                      <a:txBody>
                        <a:bodyPr/>
                        <a:lstStyle/>
                        <a:p>
                          <a:r>
                            <a:rPr lang="en-US" dirty="0"/>
                            <a:t>Parameter</a:t>
                          </a:r>
                          <a:endParaRPr lang="en-IN" dirty="0"/>
                        </a:p>
                      </a:txBody>
                      <a:tcPr/>
                    </a:tc>
                    <a:tc>
                      <a:txBody>
                        <a:bodyPr/>
                        <a:lstStyle/>
                        <a:p>
                          <a:r>
                            <a:rPr lang="en-US" dirty="0"/>
                            <a:t>Symbol</a:t>
                          </a:r>
                          <a:endParaRPr lang="en-IN" dirty="0"/>
                        </a:p>
                      </a:txBody>
                      <a:tcPr/>
                    </a:tc>
                    <a:tc>
                      <a:txBody>
                        <a:bodyPr/>
                        <a:lstStyle/>
                        <a:p>
                          <a:r>
                            <a:rPr lang="en-US" dirty="0"/>
                            <a:t>Typical value</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3408928878"/>
                      </a:ext>
                    </a:extLst>
                  </a:tr>
                  <a:tr h="370840">
                    <a:tc>
                      <a:txBody>
                        <a:bodyPr/>
                        <a:lstStyle/>
                        <a:p>
                          <a:pPr>
                            <a:buNone/>
                          </a:pPr>
                          <a:r>
                            <a:rPr lang="en-IN" dirty="0"/>
                            <a:t>Rated converter power</a:t>
                          </a:r>
                        </a:p>
                      </a:txBody>
                      <a:tcPr anchor="ctr"/>
                    </a:tc>
                    <a:tc>
                      <a:txBody>
                        <a:bodyPr/>
                        <a:lstStyle/>
                        <a:p>
                          <a:pPr>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𝑃</m:t>
                                    </m:r>
                                  </m:e>
                                  <m:sub>
                                    <m:r>
                                      <a:rPr lang="ar-AE" i="1">
                                        <a:latin typeface="Cambria Math" panose="02040503050406030204" pitchFamily="18" charset="0"/>
                                      </a:rPr>
                                      <m:t>𝑐</m:t>
                                    </m:r>
                                  </m:sub>
                                </m:sSub>
                              </m:oMath>
                            </m:oMathPara>
                          </a14:m>
                          <a:endParaRPr lang="ar-AE" dirty="0"/>
                        </a:p>
                      </a:txBody>
                      <a:tcPr anchor="ctr"/>
                    </a:tc>
                    <a:tc>
                      <a:txBody>
                        <a:bodyPr/>
                        <a:lstStyle/>
                        <a:p>
                          <a:pPr>
                            <a:buNone/>
                          </a:pPr>
                          <a:r>
                            <a:rPr lang="en-IN"/>
                            <a:t>1.25 MW</a:t>
                          </a:r>
                        </a:p>
                      </a:txBody>
                      <a:tcPr anchor="ctr"/>
                    </a:tc>
                    <a:tc>
                      <a:txBody>
                        <a:bodyPr/>
                        <a:lstStyle/>
                        <a:p>
                          <a:pPr>
                            <a:buNone/>
                          </a:pPr>
                          <a:r>
                            <a:rPr lang="en-IN" dirty="0"/>
                            <a:t>25 % of 5 MW</a:t>
                          </a:r>
                        </a:p>
                      </a:txBody>
                      <a:tcPr anchor="ctr"/>
                    </a:tc>
                    <a:extLst>
                      <a:ext uri="{0D108BD9-81ED-4DB2-BD59-A6C34878D82A}">
                        <a16:rowId xmlns:a16="http://schemas.microsoft.com/office/drawing/2014/main" val="2938200575"/>
                      </a:ext>
                    </a:extLst>
                  </a:tr>
                  <a:tr h="370840">
                    <a:tc>
                      <a:txBody>
                        <a:bodyPr/>
                        <a:lstStyle/>
                        <a:p>
                          <a:pPr>
                            <a:buNone/>
                          </a:pPr>
                          <a:r>
                            <a:rPr lang="en-IN"/>
                            <a:t>Rated DC link voltage</a:t>
                          </a:r>
                        </a:p>
                      </a:txBody>
                      <a:tcPr anchor="ctr"/>
                    </a:tc>
                    <a:tc>
                      <a:txBody>
                        <a:bodyPr/>
                        <a:lstStyle/>
                        <a:p>
                          <a:pPr>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𝑉</m:t>
                                    </m:r>
                                  </m:e>
                                  <m:sub>
                                    <m:r>
                                      <a:rPr lang="ar-AE" i="1">
                                        <a:latin typeface="Cambria Math" panose="02040503050406030204" pitchFamily="18" charset="0"/>
                                      </a:rPr>
                                      <m:t>𝑑𝑐</m:t>
                                    </m:r>
                                  </m:sub>
                                </m:sSub>
                              </m:oMath>
                            </m:oMathPara>
                          </a14:m>
                          <a:endParaRPr lang="ar-AE" dirty="0"/>
                        </a:p>
                      </a:txBody>
                      <a:tcPr anchor="ctr"/>
                    </a:tc>
                    <a:tc>
                      <a:txBody>
                        <a:bodyPr/>
                        <a:lstStyle/>
                        <a:p>
                          <a:pPr>
                            <a:buNone/>
                          </a:pPr>
                          <a:r>
                            <a:rPr lang="en-IN"/>
                            <a:t>1200 V</a:t>
                          </a:r>
                        </a:p>
                      </a:txBody>
                      <a:tcPr anchor="ctr"/>
                    </a:tc>
                    <a:tc>
                      <a:txBody>
                        <a:bodyPr/>
                        <a:lstStyle/>
                        <a:p>
                          <a:pPr>
                            <a:buNone/>
                          </a:pPr>
                          <a:r>
                            <a:rPr lang="en-IN" dirty="0"/>
                            <a:t>Intermediate link voltage</a:t>
                          </a:r>
                        </a:p>
                      </a:txBody>
                      <a:tcPr anchor="ctr"/>
                    </a:tc>
                    <a:extLst>
                      <a:ext uri="{0D108BD9-81ED-4DB2-BD59-A6C34878D82A}">
                        <a16:rowId xmlns:a16="http://schemas.microsoft.com/office/drawing/2014/main" val="1369187750"/>
                      </a:ext>
                    </a:extLst>
                  </a:tr>
                  <a:tr h="370840">
                    <a:tc>
                      <a:txBody>
                        <a:bodyPr/>
                        <a:lstStyle/>
                        <a:p>
                          <a:pPr>
                            <a:buNone/>
                          </a:pPr>
                          <a:r>
                            <a:rPr lang="en-IN"/>
                            <a:t>Converter current</a:t>
                          </a:r>
                        </a:p>
                      </a:txBody>
                      <a:tcPr anchor="ctr"/>
                    </a:tc>
                    <a:tc>
                      <a:txBody>
                        <a:bodyPr/>
                        <a:lstStyle/>
                        <a:p>
                          <a:pPr>
                            <a:buNone/>
                          </a:pPr>
                          <a:r>
                            <a:rPr lang="en-IN" dirty="0"/>
                            <a:t>                 </a:t>
                          </a:r>
                          <a:r>
                            <a:rPr lang="en-IN" dirty="0" err="1"/>
                            <a:t>Ic</a:t>
                          </a:r>
                          <a:r>
                            <a:rPr lang="en-IN" dirty="0"/>
                            <a:t>​</a:t>
                          </a:r>
                        </a:p>
                      </a:txBody>
                      <a:tcPr anchor="ctr"/>
                    </a:tc>
                    <a:tc>
                      <a:txBody>
                        <a:bodyPr/>
                        <a:lstStyle/>
                        <a:p>
                          <a:pPr>
                            <a:buNone/>
                          </a:pPr>
                          <a:r>
                            <a:rPr lang="en-IN" dirty="0"/>
                            <a:t>≈ 1060 A</a:t>
                          </a:r>
                        </a:p>
                      </a:txBody>
                      <a:tcPr anchor="ctr"/>
                    </a:tc>
                    <a:tc>
                      <a:txBody>
                        <a:bodyPr/>
                        <a:lstStyle/>
                        <a:p>
                          <a:pPr>
                            <a:buNone/>
                          </a:pPr>
                          <a:r>
                            <a:rPr lang="da-DK" dirty="0"/>
                            <a:t>At 1.25 MW, 1200 V</a:t>
                          </a:r>
                          <a:endParaRPr lang="en-IN" dirty="0"/>
                        </a:p>
                      </a:txBody>
                      <a:tcPr anchor="ctr"/>
                    </a:tc>
                    <a:extLst>
                      <a:ext uri="{0D108BD9-81ED-4DB2-BD59-A6C34878D82A}">
                        <a16:rowId xmlns:a16="http://schemas.microsoft.com/office/drawing/2014/main" val="3885464011"/>
                      </a:ext>
                    </a:extLst>
                  </a:tr>
                  <a:tr h="370840">
                    <a:tc>
                      <a:txBody>
                        <a:bodyPr/>
                        <a:lstStyle/>
                        <a:p>
                          <a:pPr>
                            <a:buNone/>
                          </a:pPr>
                          <a:r>
                            <a:rPr lang="en-IN" dirty="0"/>
                            <a:t>DC link capacitance</a:t>
                          </a:r>
                        </a:p>
                      </a:txBody>
                      <a:tcPr anchor="ctr"/>
                    </a:tc>
                    <a:tc>
                      <a:txBody>
                        <a:bodyPr/>
                        <a:lstStyle/>
                        <a:p>
                          <a:pPr>
                            <a:buNone/>
                          </a:pPr>
                          <a14:m>
                            <m:oMathPara xmlns:m="http://schemas.openxmlformats.org/officeDocument/2006/math">
                              <m:oMathParaPr>
                                <m:jc m:val="centerGroup"/>
                              </m:oMathParaPr>
                              <m:oMath xmlns:m="http://schemas.openxmlformats.org/officeDocument/2006/math">
                                <m:r>
                                  <m:rPr>
                                    <m:nor/>
                                  </m:rPr>
                                  <a:rPr lang="en-IN" smtClean="0"/>
                                  <m:t>Cdc</m:t>
                                </m:r>
                                <m:r>
                                  <m:rPr>
                                    <m:nor/>
                                  </m:rPr>
                                  <a:rPr lang="en-IN" smtClean="0"/>
                                  <m:t>​</m:t>
                                </m:r>
                              </m:oMath>
                            </m:oMathPara>
                          </a14:m>
                          <a:endParaRPr lang="ar-AE" dirty="0"/>
                        </a:p>
                      </a:txBody>
                      <a:tcPr anchor="ctr"/>
                    </a:tc>
                    <a:tc>
                      <a:txBody>
                        <a:bodyPr/>
                        <a:lstStyle/>
                        <a:p>
                          <a:pPr>
                            <a:buNone/>
                          </a:pPr>
                          <a:r>
                            <a:rPr lang="en-IN" dirty="0"/>
                            <a:t>≈ 0.107 F</a:t>
                          </a:r>
                        </a:p>
                      </a:txBody>
                      <a:tcPr anchor="ctr"/>
                    </a:tc>
                    <a:tc>
                      <a:txBody>
                        <a:bodyPr/>
                        <a:lstStyle/>
                        <a:p>
                          <a:pPr>
                            <a:buNone/>
                          </a:pPr>
                          <a:r>
                            <a:rPr lang="en-IN" dirty="0"/>
                            <a:t>For </a:t>
                          </a:r>
                          <a:r>
                            <a:rPr lang="el-GR" dirty="0"/>
                            <a:t>Δ</a:t>
                          </a:r>
                          <a:r>
                            <a:rPr lang="en-IN" dirty="0"/>
                            <a:t>V = 5 %</a:t>
                          </a:r>
                        </a:p>
                      </a:txBody>
                      <a:tcPr anchor="ctr"/>
                    </a:tc>
                    <a:extLst>
                      <a:ext uri="{0D108BD9-81ED-4DB2-BD59-A6C34878D82A}">
                        <a16:rowId xmlns:a16="http://schemas.microsoft.com/office/drawing/2014/main" val="453141016"/>
                      </a:ext>
                    </a:extLst>
                  </a:tr>
                  <a:tr h="370840">
                    <a:tc>
                      <a:txBody>
                        <a:bodyPr/>
                        <a:lstStyle/>
                        <a:p>
                          <a:pPr>
                            <a:buNone/>
                          </a:pPr>
                          <a:r>
                            <a:rPr lang="en-IN" dirty="0"/>
                            <a:t>IGBTs per converter</a:t>
                          </a:r>
                        </a:p>
                      </a:txBody>
                      <a:tcPr anchor="ctr"/>
                    </a:tc>
                    <a:tc>
                      <a:txBody>
                        <a:bodyPr/>
                        <a:lstStyle/>
                        <a:p>
                          <a:pP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ar-AE" dirty="0"/>
                        </a:p>
                      </a:txBody>
                      <a:tcPr anchor="ctr"/>
                    </a:tc>
                    <a:tc>
                      <a:txBody>
                        <a:bodyPr/>
                        <a:lstStyle/>
                        <a:p>
                          <a:pPr>
                            <a:buNone/>
                          </a:pPr>
                          <a:r>
                            <a:rPr lang="en-IN" dirty="0"/>
                            <a:t>     6</a:t>
                          </a:r>
                        </a:p>
                      </a:txBody>
                      <a:tcPr anchor="ctr"/>
                    </a:tc>
                    <a:tc>
                      <a:txBody>
                        <a:bodyPr/>
                        <a:lstStyle/>
                        <a:p>
                          <a:pPr>
                            <a:buNone/>
                          </a:pPr>
                          <a:r>
                            <a:rPr lang="en-IN" dirty="0"/>
                            <a:t>Two per phase</a:t>
                          </a:r>
                        </a:p>
                      </a:txBody>
                      <a:tcPr anchor="ctr"/>
                    </a:tc>
                    <a:extLst>
                      <a:ext uri="{0D108BD9-81ED-4DB2-BD59-A6C34878D82A}">
                        <a16:rowId xmlns:a16="http://schemas.microsoft.com/office/drawing/2014/main" val="1681155298"/>
                      </a:ext>
                    </a:extLst>
                  </a:tr>
                  <a:tr h="370840">
                    <a:tc>
                      <a:txBody>
                        <a:bodyPr/>
                        <a:lstStyle/>
                        <a:p>
                          <a:pPr>
                            <a:buNone/>
                          </a:pPr>
                          <a:r>
                            <a:rPr lang="en-US" dirty="0"/>
                            <a:t>Cooling</a:t>
                          </a:r>
                          <a:endParaRPr lang="en-IN"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14:m>
                            <m:oMath xmlns:m="http://schemas.openxmlformats.org/officeDocument/2006/math">
                              <m:r>
                                <a:rPr lang="en-US" b="0" i="1" smtClean="0">
                                  <a:latin typeface="Cambria Math" panose="02040503050406030204" pitchFamily="18" charset="0"/>
                                </a:rPr>
                                <m:t>−</m:t>
                              </m:r>
                            </m:oMath>
                          </a14:m>
                          <a:endParaRPr lang="ar-AE" dirty="0"/>
                        </a:p>
                        <a:p>
                          <a:pPr>
                            <a:buNone/>
                          </a:pPr>
                          <a:endParaRPr lang="ar-AE" dirty="0"/>
                        </a:p>
                      </a:txBody>
                      <a:tcPr anchor="ctr"/>
                    </a:tc>
                    <a:tc>
                      <a:txBody>
                        <a:bodyPr/>
                        <a:lstStyle/>
                        <a:p>
                          <a:pPr>
                            <a:buNone/>
                          </a:pPr>
                          <a:r>
                            <a:rPr lang="en-US" dirty="0"/>
                            <a:t>Liquid or forced air</a:t>
                          </a:r>
                          <a:endParaRPr lang="en-IN" dirty="0"/>
                        </a:p>
                      </a:txBody>
                      <a:tcPr anchor="ctr"/>
                    </a:tc>
                    <a:tc>
                      <a:txBody>
                        <a:bodyPr/>
                        <a:lstStyle/>
                        <a:p>
                          <a:pPr>
                            <a:buNone/>
                          </a:pPr>
                          <a:r>
                            <a:rPr lang="en-US" dirty="0"/>
                            <a:t>Required for continuous operation</a:t>
                          </a:r>
                          <a:endParaRPr lang="en-IN" dirty="0"/>
                        </a:p>
                      </a:txBody>
                      <a:tcPr anchor="ctr"/>
                    </a:tc>
                    <a:extLst>
                      <a:ext uri="{0D108BD9-81ED-4DB2-BD59-A6C34878D82A}">
                        <a16:rowId xmlns:a16="http://schemas.microsoft.com/office/drawing/2014/main" val="1449156484"/>
                      </a:ext>
                    </a:extLst>
                  </a:tr>
                  <a:tr h="370840">
                    <a:tc>
                      <a:txBody>
                        <a:bodyPr/>
                        <a:lstStyle/>
                        <a:p>
                          <a:pPr>
                            <a:buNone/>
                          </a:pPr>
                          <a:r>
                            <a:rPr lang="en-US" dirty="0"/>
                            <a:t>Mounting</a:t>
                          </a:r>
                          <a:endParaRPr lang="en-IN" dirty="0"/>
                        </a:p>
                      </a:txBody>
                      <a:tcPr anchor="ctr"/>
                    </a:tc>
                    <a:tc>
                      <a:txBody>
                        <a:bodyPr/>
                        <a:lstStyle/>
                        <a:p>
                          <a:pP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ar-AE" dirty="0"/>
                        </a:p>
                        <a:p>
                          <a:pPr>
                            <a:buNone/>
                          </a:pPr>
                          <a:endParaRPr lang="ar-AE" dirty="0"/>
                        </a:p>
                      </a:txBody>
                      <a:tcPr anchor="ctr"/>
                    </a:tc>
                    <a:tc>
                      <a:txBody>
                        <a:bodyPr/>
                        <a:lstStyle/>
                        <a:p>
                          <a:pPr>
                            <a:buNone/>
                          </a:pPr>
                          <a:r>
                            <a:rPr lang="en-US" dirty="0"/>
                            <a:t>Inverter cabinet </a:t>
                          </a:r>
                        </a:p>
                        <a:p>
                          <a:pPr>
                            <a:buNone/>
                          </a:pPr>
                          <a:r>
                            <a:rPr lang="en-US" dirty="0"/>
                            <a:t>(</a:t>
                          </a:r>
                          <a:r>
                            <a:rPr lang="en-IN" dirty="0"/>
                            <a:t>≈ 1.6 x 0.8x 0.6 m )</a:t>
                          </a:r>
                        </a:p>
                      </a:txBody>
                      <a:tcPr anchor="ctr"/>
                    </a:tc>
                    <a:tc>
                      <a:txBody>
                        <a:bodyPr/>
                        <a:lstStyle/>
                        <a:p>
                          <a:pPr>
                            <a:buNone/>
                          </a:pPr>
                          <a:r>
                            <a:rPr lang="en-US" dirty="0"/>
                            <a:t>Installed in nacelle</a:t>
                          </a:r>
                          <a:endParaRPr lang="en-IN" dirty="0"/>
                        </a:p>
                      </a:txBody>
                      <a:tcPr anchor="ctr"/>
                    </a:tc>
                    <a:extLst>
                      <a:ext uri="{0D108BD9-81ED-4DB2-BD59-A6C34878D82A}">
                        <a16:rowId xmlns:a16="http://schemas.microsoft.com/office/drawing/2014/main" val="1655521968"/>
                      </a:ext>
                    </a:extLst>
                  </a:tr>
                  <a:tr h="370840">
                    <a:tc>
                      <a:txBody>
                        <a:bodyPr/>
                        <a:lstStyle/>
                        <a:p>
                          <a:pPr>
                            <a:buNone/>
                          </a:pPr>
                          <a:r>
                            <a:rPr lang="en-US" dirty="0"/>
                            <a:t>Total converter mass</a:t>
                          </a:r>
                          <a:endParaRPr lang="en-IN" dirty="0"/>
                        </a:p>
                      </a:txBody>
                      <a:tcPr anchor="ctr"/>
                    </a:tc>
                    <a:tc>
                      <a:txBody>
                        <a:bodyPr/>
                        <a:lstStyle/>
                        <a:p>
                          <a:pP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ar-AE" dirty="0"/>
                        </a:p>
                      </a:txBody>
                      <a:tcPr anchor="ctr"/>
                    </a:tc>
                    <a:tc>
                      <a:txBody>
                        <a:bodyPr/>
                        <a:lstStyle/>
                        <a:p>
                          <a:pPr>
                            <a:buNone/>
                          </a:pPr>
                          <a:r>
                            <a:rPr lang="en-IN" dirty="0"/>
                            <a:t>≈ 2 tonnes </a:t>
                          </a:r>
                        </a:p>
                      </a:txBody>
                      <a:tcPr anchor="ctr"/>
                    </a:tc>
                    <a:tc>
                      <a:txBody>
                        <a:bodyPr/>
                        <a:lstStyle/>
                        <a:p>
                          <a:pPr>
                            <a:buNone/>
                          </a:pPr>
                          <a:r>
                            <a:rPr lang="en-US" dirty="0"/>
                            <a:t>Including </a:t>
                          </a:r>
                          <a:r>
                            <a:rPr lang="en-US" dirty="0" err="1"/>
                            <a:t>heatsinks,busbars</a:t>
                          </a:r>
                          <a:r>
                            <a:rPr lang="en-US" dirty="0"/>
                            <a:t>,</a:t>
                          </a:r>
                        </a:p>
                        <a:p>
                          <a:pPr>
                            <a:buNone/>
                          </a:pPr>
                          <a:r>
                            <a:rPr lang="en-US" dirty="0"/>
                            <a:t>filter</a:t>
                          </a:r>
                          <a:endParaRPr lang="en-IN" dirty="0"/>
                        </a:p>
                      </a:txBody>
                      <a:tcPr anchor="ctr"/>
                    </a:tc>
                    <a:extLst>
                      <a:ext uri="{0D108BD9-81ED-4DB2-BD59-A6C34878D82A}">
                        <a16:rowId xmlns:a16="http://schemas.microsoft.com/office/drawing/2014/main" val="3887410962"/>
                      </a:ext>
                    </a:extLst>
                  </a:tr>
                </a:tbl>
              </a:graphicData>
            </a:graphic>
          </p:graphicFrame>
        </mc:Choice>
        <mc:Fallback xmlns="">
          <p:graphicFrame>
            <p:nvGraphicFramePr>
              <p:cNvPr id="3" name="Table 2">
                <a:extLst>
                  <a:ext uri="{FF2B5EF4-FFF2-40B4-BE49-F238E27FC236}">
                    <a16:creationId xmlns:a16="http://schemas.microsoft.com/office/drawing/2014/main" id="{C209EA4C-E4F7-8401-E715-A902F0E25310}"/>
                  </a:ext>
                </a:extLst>
              </p:cNvPr>
              <p:cNvGraphicFramePr>
                <a:graphicFrameLocks noGrp="1"/>
              </p:cNvGraphicFramePr>
              <p:nvPr>
                <p:extLst>
                  <p:ext uri="{D42A27DB-BD31-4B8C-83A1-F6EECF244321}">
                    <p14:modId xmlns:p14="http://schemas.microsoft.com/office/powerpoint/2010/main" val="3238284922"/>
                  </p:ext>
                </p:extLst>
              </p:nvPr>
            </p:nvGraphicFramePr>
            <p:xfrm>
              <a:off x="1143061" y="1510114"/>
              <a:ext cx="9566128" cy="4688840"/>
            </p:xfrm>
            <a:graphic>
              <a:graphicData uri="http://schemas.openxmlformats.org/drawingml/2006/table">
                <a:tbl>
                  <a:tblPr firstRow="1" bandRow="1">
                    <a:tableStyleId>{5C22544A-7EE6-4342-B048-85BDC9FD1C3A}</a:tableStyleId>
                  </a:tblPr>
                  <a:tblGrid>
                    <a:gridCol w="2391532">
                      <a:extLst>
                        <a:ext uri="{9D8B030D-6E8A-4147-A177-3AD203B41FA5}">
                          <a16:colId xmlns:a16="http://schemas.microsoft.com/office/drawing/2014/main" val="1197773679"/>
                        </a:ext>
                      </a:extLst>
                    </a:gridCol>
                    <a:gridCol w="1474012">
                      <a:extLst>
                        <a:ext uri="{9D8B030D-6E8A-4147-A177-3AD203B41FA5}">
                          <a16:colId xmlns:a16="http://schemas.microsoft.com/office/drawing/2014/main" val="2951635172"/>
                        </a:ext>
                      </a:extLst>
                    </a:gridCol>
                    <a:gridCol w="2718487">
                      <a:extLst>
                        <a:ext uri="{9D8B030D-6E8A-4147-A177-3AD203B41FA5}">
                          <a16:colId xmlns:a16="http://schemas.microsoft.com/office/drawing/2014/main" val="109454763"/>
                        </a:ext>
                      </a:extLst>
                    </a:gridCol>
                    <a:gridCol w="2982097">
                      <a:extLst>
                        <a:ext uri="{9D8B030D-6E8A-4147-A177-3AD203B41FA5}">
                          <a16:colId xmlns:a16="http://schemas.microsoft.com/office/drawing/2014/main" val="1887332290"/>
                        </a:ext>
                      </a:extLst>
                    </a:gridCol>
                  </a:tblGrid>
                  <a:tr h="370840">
                    <a:tc>
                      <a:txBody>
                        <a:bodyPr/>
                        <a:lstStyle/>
                        <a:p>
                          <a:r>
                            <a:rPr lang="en-US" dirty="0"/>
                            <a:t>Parameter</a:t>
                          </a:r>
                          <a:endParaRPr lang="en-IN" dirty="0"/>
                        </a:p>
                      </a:txBody>
                      <a:tcPr/>
                    </a:tc>
                    <a:tc>
                      <a:txBody>
                        <a:bodyPr/>
                        <a:lstStyle/>
                        <a:p>
                          <a:r>
                            <a:rPr lang="en-US" dirty="0"/>
                            <a:t>Symbol</a:t>
                          </a:r>
                          <a:endParaRPr lang="en-IN" dirty="0"/>
                        </a:p>
                      </a:txBody>
                      <a:tcPr/>
                    </a:tc>
                    <a:tc>
                      <a:txBody>
                        <a:bodyPr/>
                        <a:lstStyle/>
                        <a:p>
                          <a:r>
                            <a:rPr lang="en-US" dirty="0"/>
                            <a:t>Typical value</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3408928878"/>
                      </a:ext>
                    </a:extLst>
                  </a:tr>
                  <a:tr h="640080">
                    <a:tc>
                      <a:txBody>
                        <a:bodyPr/>
                        <a:lstStyle/>
                        <a:p>
                          <a:pPr>
                            <a:buNone/>
                          </a:pPr>
                          <a:r>
                            <a:rPr lang="en-IN" dirty="0"/>
                            <a:t>Rated converter power</a:t>
                          </a:r>
                        </a:p>
                      </a:txBody>
                      <a:tcPr anchor="ctr"/>
                    </a:tc>
                    <a:tc>
                      <a:txBody>
                        <a:bodyPr/>
                        <a:lstStyle/>
                        <a:p>
                          <a:endParaRPr lang="en-US"/>
                        </a:p>
                      </a:txBody>
                      <a:tcPr anchor="ctr">
                        <a:blipFill>
                          <a:blip r:embed="rId3"/>
                          <a:stretch>
                            <a:fillRect l="-163485" t="-61905" r="-390041" b="-591429"/>
                          </a:stretch>
                        </a:blipFill>
                      </a:tcPr>
                    </a:tc>
                    <a:tc>
                      <a:txBody>
                        <a:bodyPr/>
                        <a:lstStyle/>
                        <a:p>
                          <a:pPr>
                            <a:buNone/>
                          </a:pPr>
                          <a:r>
                            <a:rPr lang="en-IN"/>
                            <a:t>1.25 MW</a:t>
                          </a:r>
                        </a:p>
                      </a:txBody>
                      <a:tcPr anchor="ctr"/>
                    </a:tc>
                    <a:tc>
                      <a:txBody>
                        <a:bodyPr/>
                        <a:lstStyle/>
                        <a:p>
                          <a:pPr>
                            <a:buNone/>
                          </a:pPr>
                          <a:r>
                            <a:rPr lang="en-IN" dirty="0"/>
                            <a:t>25 % of 5 MW</a:t>
                          </a:r>
                        </a:p>
                      </a:txBody>
                      <a:tcPr anchor="ctr"/>
                    </a:tc>
                    <a:extLst>
                      <a:ext uri="{0D108BD9-81ED-4DB2-BD59-A6C34878D82A}">
                        <a16:rowId xmlns:a16="http://schemas.microsoft.com/office/drawing/2014/main" val="2938200575"/>
                      </a:ext>
                    </a:extLst>
                  </a:tr>
                  <a:tr h="370840">
                    <a:tc>
                      <a:txBody>
                        <a:bodyPr/>
                        <a:lstStyle/>
                        <a:p>
                          <a:pPr>
                            <a:buNone/>
                          </a:pPr>
                          <a:r>
                            <a:rPr lang="en-IN"/>
                            <a:t>Rated DC link voltage</a:t>
                          </a:r>
                        </a:p>
                      </a:txBody>
                      <a:tcPr anchor="ctr"/>
                    </a:tc>
                    <a:tc>
                      <a:txBody>
                        <a:bodyPr/>
                        <a:lstStyle/>
                        <a:p>
                          <a:endParaRPr lang="en-US"/>
                        </a:p>
                      </a:txBody>
                      <a:tcPr anchor="ctr">
                        <a:blipFill>
                          <a:blip r:embed="rId3"/>
                          <a:stretch>
                            <a:fillRect l="-163485" t="-278689" r="-390041" b="-918033"/>
                          </a:stretch>
                        </a:blipFill>
                      </a:tcPr>
                    </a:tc>
                    <a:tc>
                      <a:txBody>
                        <a:bodyPr/>
                        <a:lstStyle/>
                        <a:p>
                          <a:pPr>
                            <a:buNone/>
                          </a:pPr>
                          <a:r>
                            <a:rPr lang="en-IN"/>
                            <a:t>1200 V</a:t>
                          </a:r>
                        </a:p>
                      </a:txBody>
                      <a:tcPr anchor="ctr"/>
                    </a:tc>
                    <a:tc>
                      <a:txBody>
                        <a:bodyPr/>
                        <a:lstStyle/>
                        <a:p>
                          <a:pPr>
                            <a:buNone/>
                          </a:pPr>
                          <a:r>
                            <a:rPr lang="en-IN" dirty="0"/>
                            <a:t>Intermediate link voltage</a:t>
                          </a:r>
                        </a:p>
                      </a:txBody>
                      <a:tcPr anchor="ctr"/>
                    </a:tc>
                    <a:extLst>
                      <a:ext uri="{0D108BD9-81ED-4DB2-BD59-A6C34878D82A}">
                        <a16:rowId xmlns:a16="http://schemas.microsoft.com/office/drawing/2014/main" val="1369187750"/>
                      </a:ext>
                    </a:extLst>
                  </a:tr>
                  <a:tr h="370840">
                    <a:tc>
                      <a:txBody>
                        <a:bodyPr/>
                        <a:lstStyle/>
                        <a:p>
                          <a:pPr>
                            <a:buNone/>
                          </a:pPr>
                          <a:r>
                            <a:rPr lang="en-IN"/>
                            <a:t>Converter current</a:t>
                          </a:r>
                        </a:p>
                      </a:txBody>
                      <a:tcPr anchor="ctr"/>
                    </a:tc>
                    <a:tc>
                      <a:txBody>
                        <a:bodyPr/>
                        <a:lstStyle/>
                        <a:p>
                          <a:pPr>
                            <a:buNone/>
                          </a:pPr>
                          <a:r>
                            <a:rPr lang="en-IN" dirty="0"/>
                            <a:t>                 </a:t>
                          </a:r>
                          <a:r>
                            <a:rPr lang="en-IN" dirty="0" err="1"/>
                            <a:t>Ic</a:t>
                          </a:r>
                          <a:r>
                            <a:rPr lang="en-IN" dirty="0"/>
                            <a:t>​</a:t>
                          </a:r>
                        </a:p>
                      </a:txBody>
                      <a:tcPr anchor="ctr"/>
                    </a:tc>
                    <a:tc>
                      <a:txBody>
                        <a:bodyPr/>
                        <a:lstStyle/>
                        <a:p>
                          <a:pPr>
                            <a:buNone/>
                          </a:pPr>
                          <a:r>
                            <a:rPr lang="en-IN" dirty="0"/>
                            <a:t>≈ 1060 A</a:t>
                          </a:r>
                        </a:p>
                      </a:txBody>
                      <a:tcPr anchor="ctr"/>
                    </a:tc>
                    <a:tc>
                      <a:txBody>
                        <a:bodyPr/>
                        <a:lstStyle/>
                        <a:p>
                          <a:pPr>
                            <a:buNone/>
                          </a:pPr>
                          <a:r>
                            <a:rPr lang="da-DK" dirty="0"/>
                            <a:t>At 1.25 MW, 1200 V</a:t>
                          </a:r>
                          <a:endParaRPr lang="en-IN" dirty="0"/>
                        </a:p>
                      </a:txBody>
                      <a:tcPr anchor="ctr"/>
                    </a:tc>
                    <a:extLst>
                      <a:ext uri="{0D108BD9-81ED-4DB2-BD59-A6C34878D82A}">
                        <a16:rowId xmlns:a16="http://schemas.microsoft.com/office/drawing/2014/main" val="3885464011"/>
                      </a:ext>
                    </a:extLst>
                  </a:tr>
                  <a:tr h="370840">
                    <a:tc>
                      <a:txBody>
                        <a:bodyPr/>
                        <a:lstStyle/>
                        <a:p>
                          <a:pPr>
                            <a:buNone/>
                          </a:pPr>
                          <a:r>
                            <a:rPr lang="en-IN" dirty="0"/>
                            <a:t>DC link capacitance</a:t>
                          </a:r>
                        </a:p>
                      </a:txBody>
                      <a:tcPr anchor="ctr"/>
                    </a:tc>
                    <a:tc>
                      <a:txBody>
                        <a:bodyPr/>
                        <a:lstStyle/>
                        <a:p>
                          <a:endParaRPr lang="en-US"/>
                        </a:p>
                      </a:txBody>
                      <a:tcPr anchor="ctr">
                        <a:blipFill>
                          <a:blip r:embed="rId3"/>
                          <a:stretch>
                            <a:fillRect l="-163485" t="-478689" r="-390041" b="-718033"/>
                          </a:stretch>
                        </a:blipFill>
                      </a:tcPr>
                    </a:tc>
                    <a:tc>
                      <a:txBody>
                        <a:bodyPr/>
                        <a:lstStyle/>
                        <a:p>
                          <a:pPr>
                            <a:buNone/>
                          </a:pPr>
                          <a:r>
                            <a:rPr lang="en-IN" dirty="0"/>
                            <a:t>≈ 0.107 F</a:t>
                          </a:r>
                        </a:p>
                      </a:txBody>
                      <a:tcPr anchor="ctr"/>
                    </a:tc>
                    <a:tc>
                      <a:txBody>
                        <a:bodyPr/>
                        <a:lstStyle/>
                        <a:p>
                          <a:pPr>
                            <a:buNone/>
                          </a:pPr>
                          <a:r>
                            <a:rPr lang="en-IN" dirty="0"/>
                            <a:t>For </a:t>
                          </a:r>
                          <a:r>
                            <a:rPr lang="el-GR" dirty="0"/>
                            <a:t>Δ</a:t>
                          </a:r>
                          <a:r>
                            <a:rPr lang="en-IN" dirty="0"/>
                            <a:t>V = 5 %</a:t>
                          </a:r>
                        </a:p>
                      </a:txBody>
                      <a:tcPr anchor="ctr"/>
                    </a:tc>
                    <a:extLst>
                      <a:ext uri="{0D108BD9-81ED-4DB2-BD59-A6C34878D82A}">
                        <a16:rowId xmlns:a16="http://schemas.microsoft.com/office/drawing/2014/main" val="453141016"/>
                      </a:ext>
                    </a:extLst>
                  </a:tr>
                  <a:tr h="370840">
                    <a:tc>
                      <a:txBody>
                        <a:bodyPr/>
                        <a:lstStyle/>
                        <a:p>
                          <a:pPr>
                            <a:buNone/>
                          </a:pPr>
                          <a:r>
                            <a:rPr lang="en-IN" dirty="0"/>
                            <a:t>IGBTs per converter</a:t>
                          </a:r>
                        </a:p>
                      </a:txBody>
                      <a:tcPr anchor="ctr"/>
                    </a:tc>
                    <a:tc>
                      <a:txBody>
                        <a:bodyPr/>
                        <a:lstStyle/>
                        <a:p>
                          <a:endParaRPr lang="en-US"/>
                        </a:p>
                      </a:txBody>
                      <a:tcPr anchor="ctr">
                        <a:blipFill>
                          <a:blip r:embed="rId3"/>
                          <a:stretch>
                            <a:fillRect l="-163485" t="-578689" r="-390041" b="-618033"/>
                          </a:stretch>
                        </a:blipFill>
                      </a:tcPr>
                    </a:tc>
                    <a:tc>
                      <a:txBody>
                        <a:bodyPr/>
                        <a:lstStyle/>
                        <a:p>
                          <a:pPr>
                            <a:buNone/>
                          </a:pPr>
                          <a:r>
                            <a:rPr lang="en-IN" dirty="0"/>
                            <a:t>     6</a:t>
                          </a:r>
                        </a:p>
                      </a:txBody>
                      <a:tcPr anchor="ctr"/>
                    </a:tc>
                    <a:tc>
                      <a:txBody>
                        <a:bodyPr/>
                        <a:lstStyle/>
                        <a:p>
                          <a:pPr>
                            <a:buNone/>
                          </a:pPr>
                          <a:r>
                            <a:rPr lang="en-IN" dirty="0"/>
                            <a:t>Two per phase</a:t>
                          </a:r>
                        </a:p>
                      </a:txBody>
                      <a:tcPr anchor="ctr"/>
                    </a:tc>
                    <a:extLst>
                      <a:ext uri="{0D108BD9-81ED-4DB2-BD59-A6C34878D82A}">
                        <a16:rowId xmlns:a16="http://schemas.microsoft.com/office/drawing/2014/main" val="1681155298"/>
                      </a:ext>
                    </a:extLst>
                  </a:tr>
                  <a:tr h="640080">
                    <a:tc>
                      <a:txBody>
                        <a:bodyPr/>
                        <a:lstStyle/>
                        <a:p>
                          <a:pPr>
                            <a:buNone/>
                          </a:pPr>
                          <a:r>
                            <a:rPr lang="en-US" dirty="0"/>
                            <a:t>Cooling</a:t>
                          </a:r>
                          <a:endParaRPr lang="en-IN" dirty="0"/>
                        </a:p>
                      </a:txBody>
                      <a:tcPr anchor="ctr"/>
                    </a:tc>
                    <a:tc>
                      <a:txBody>
                        <a:bodyPr/>
                        <a:lstStyle/>
                        <a:p>
                          <a:endParaRPr lang="en-US"/>
                        </a:p>
                      </a:txBody>
                      <a:tcPr anchor="ctr">
                        <a:blipFill>
                          <a:blip r:embed="rId3"/>
                          <a:stretch>
                            <a:fillRect l="-163485" t="-394286" r="-390041" b="-259048"/>
                          </a:stretch>
                        </a:blipFill>
                      </a:tcPr>
                    </a:tc>
                    <a:tc>
                      <a:txBody>
                        <a:bodyPr/>
                        <a:lstStyle/>
                        <a:p>
                          <a:pPr>
                            <a:buNone/>
                          </a:pPr>
                          <a:r>
                            <a:rPr lang="en-US" dirty="0"/>
                            <a:t>Liquid or forced air</a:t>
                          </a:r>
                          <a:endParaRPr lang="en-IN" dirty="0"/>
                        </a:p>
                      </a:txBody>
                      <a:tcPr anchor="ctr"/>
                    </a:tc>
                    <a:tc>
                      <a:txBody>
                        <a:bodyPr/>
                        <a:lstStyle/>
                        <a:p>
                          <a:pPr>
                            <a:buNone/>
                          </a:pPr>
                          <a:r>
                            <a:rPr lang="en-US" dirty="0"/>
                            <a:t>Required for continuous operation</a:t>
                          </a:r>
                          <a:endParaRPr lang="en-IN" dirty="0"/>
                        </a:p>
                      </a:txBody>
                      <a:tcPr anchor="ctr"/>
                    </a:tc>
                    <a:extLst>
                      <a:ext uri="{0D108BD9-81ED-4DB2-BD59-A6C34878D82A}">
                        <a16:rowId xmlns:a16="http://schemas.microsoft.com/office/drawing/2014/main" val="1449156484"/>
                      </a:ext>
                    </a:extLst>
                  </a:tr>
                  <a:tr h="640080">
                    <a:tc>
                      <a:txBody>
                        <a:bodyPr/>
                        <a:lstStyle/>
                        <a:p>
                          <a:pPr>
                            <a:buNone/>
                          </a:pPr>
                          <a:r>
                            <a:rPr lang="en-US" dirty="0"/>
                            <a:t>Mounting</a:t>
                          </a:r>
                          <a:endParaRPr lang="en-IN" dirty="0"/>
                        </a:p>
                      </a:txBody>
                      <a:tcPr anchor="ctr"/>
                    </a:tc>
                    <a:tc>
                      <a:txBody>
                        <a:bodyPr/>
                        <a:lstStyle/>
                        <a:p>
                          <a:endParaRPr lang="en-US"/>
                        </a:p>
                      </a:txBody>
                      <a:tcPr anchor="ctr">
                        <a:blipFill>
                          <a:blip r:embed="rId3"/>
                          <a:stretch>
                            <a:fillRect l="-163485" t="-494286" r="-390041" b="-159048"/>
                          </a:stretch>
                        </a:blipFill>
                      </a:tcPr>
                    </a:tc>
                    <a:tc>
                      <a:txBody>
                        <a:bodyPr/>
                        <a:lstStyle/>
                        <a:p>
                          <a:pPr>
                            <a:buNone/>
                          </a:pPr>
                          <a:r>
                            <a:rPr lang="en-US" dirty="0"/>
                            <a:t>Inverter cabinet </a:t>
                          </a:r>
                        </a:p>
                        <a:p>
                          <a:pPr>
                            <a:buNone/>
                          </a:pPr>
                          <a:r>
                            <a:rPr lang="en-US" dirty="0"/>
                            <a:t>(</a:t>
                          </a:r>
                          <a:r>
                            <a:rPr lang="en-IN" dirty="0"/>
                            <a:t>≈ 1.6 x 0.8x 0.6 m )</a:t>
                          </a:r>
                        </a:p>
                      </a:txBody>
                      <a:tcPr anchor="ctr"/>
                    </a:tc>
                    <a:tc>
                      <a:txBody>
                        <a:bodyPr/>
                        <a:lstStyle/>
                        <a:p>
                          <a:pPr>
                            <a:buNone/>
                          </a:pPr>
                          <a:r>
                            <a:rPr lang="en-US" dirty="0"/>
                            <a:t>Installed in nacelle</a:t>
                          </a:r>
                          <a:endParaRPr lang="en-IN" dirty="0"/>
                        </a:p>
                      </a:txBody>
                      <a:tcPr anchor="ctr"/>
                    </a:tc>
                    <a:extLst>
                      <a:ext uri="{0D108BD9-81ED-4DB2-BD59-A6C34878D82A}">
                        <a16:rowId xmlns:a16="http://schemas.microsoft.com/office/drawing/2014/main" val="1655521968"/>
                      </a:ext>
                    </a:extLst>
                  </a:tr>
                  <a:tr h="914400">
                    <a:tc>
                      <a:txBody>
                        <a:bodyPr/>
                        <a:lstStyle/>
                        <a:p>
                          <a:pPr>
                            <a:buNone/>
                          </a:pPr>
                          <a:r>
                            <a:rPr lang="en-US" dirty="0"/>
                            <a:t>Total converter mass</a:t>
                          </a:r>
                          <a:endParaRPr lang="en-IN" dirty="0"/>
                        </a:p>
                      </a:txBody>
                      <a:tcPr anchor="ctr"/>
                    </a:tc>
                    <a:tc>
                      <a:txBody>
                        <a:bodyPr/>
                        <a:lstStyle/>
                        <a:p>
                          <a:endParaRPr lang="en-US"/>
                        </a:p>
                      </a:txBody>
                      <a:tcPr anchor="ctr">
                        <a:blipFill>
                          <a:blip r:embed="rId3"/>
                          <a:stretch>
                            <a:fillRect l="-163485" t="-416000" r="-390041" b="-11333"/>
                          </a:stretch>
                        </a:blipFill>
                      </a:tcPr>
                    </a:tc>
                    <a:tc>
                      <a:txBody>
                        <a:bodyPr/>
                        <a:lstStyle/>
                        <a:p>
                          <a:pPr>
                            <a:buNone/>
                          </a:pPr>
                          <a:r>
                            <a:rPr lang="en-IN" dirty="0"/>
                            <a:t>≈ 2 tonnes </a:t>
                          </a:r>
                        </a:p>
                      </a:txBody>
                      <a:tcPr anchor="ctr"/>
                    </a:tc>
                    <a:tc>
                      <a:txBody>
                        <a:bodyPr/>
                        <a:lstStyle/>
                        <a:p>
                          <a:pPr>
                            <a:buNone/>
                          </a:pPr>
                          <a:r>
                            <a:rPr lang="en-US" dirty="0"/>
                            <a:t>Including </a:t>
                          </a:r>
                          <a:r>
                            <a:rPr lang="en-US" dirty="0" err="1"/>
                            <a:t>heatsinks,busbars</a:t>
                          </a:r>
                          <a:r>
                            <a:rPr lang="en-US" dirty="0"/>
                            <a:t>,</a:t>
                          </a:r>
                        </a:p>
                        <a:p>
                          <a:pPr>
                            <a:buNone/>
                          </a:pPr>
                          <a:r>
                            <a:rPr lang="en-US" dirty="0"/>
                            <a:t>filter</a:t>
                          </a:r>
                          <a:endParaRPr lang="en-IN" dirty="0"/>
                        </a:p>
                      </a:txBody>
                      <a:tcPr anchor="ctr"/>
                    </a:tc>
                    <a:extLst>
                      <a:ext uri="{0D108BD9-81ED-4DB2-BD59-A6C34878D82A}">
                        <a16:rowId xmlns:a16="http://schemas.microsoft.com/office/drawing/2014/main" val="3887410962"/>
                      </a:ext>
                    </a:extLst>
                  </a:tr>
                </a:tbl>
              </a:graphicData>
            </a:graphic>
          </p:graphicFrame>
        </mc:Fallback>
      </mc:AlternateContent>
      <p:sp>
        <p:nvSpPr>
          <p:cNvPr id="4" name="Datumsplatzhalter 3">
            <a:extLst>
              <a:ext uri="{FF2B5EF4-FFF2-40B4-BE49-F238E27FC236}">
                <a16:creationId xmlns:a16="http://schemas.microsoft.com/office/drawing/2014/main" id="{B2003AEA-03A8-D35E-3F20-824DC14E4338}"/>
              </a:ext>
            </a:extLst>
          </p:cNvPr>
          <p:cNvSpPr>
            <a:spLocks noGrp="1"/>
          </p:cNvSpPr>
          <p:nvPr>
            <p:ph type="dt" sz="half" idx="10"/>
          </p:nvPr>
        </p:nvSpPr>
        <p:spPr>
          <a:xfrm>
            <a:off x="838200" y="6567488"/>
            <a:ext cx="1111250" cy="365125"/>
          </a:xfrm>
        </p:spPr>
        <p:txBody>
          <a:bodyPr/>
          <a:lstStyle/>
          <a:p>
            <a:r>
              <a:rPr lang="en-US" dirty="0"/>
              <a:t>11/04/2025</a:t>
            </a:r>
            <a:endParaRPr lang="en-GB" dirty="0"/>
          </a:p>
        </p:txBody>
      </p:sp>
    </p:spTree>
    <p:extLst>
      <p:ext uri="{BB962C8B-B14F-4D97-AF65-F5344CB8AC3E}">
        <p14:creationId xmlns:p14="http://schemas.microsoft.com/office/powerpoint/2010/main" val="526570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16F3C-E304-A05B-36CC-F7987BC5A02A}"/>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AEE849D-D9B7-1150-C53E-6FCB88ED097B}"/>
              </a:ext>
            </a:extLst>
          </p:cNvPr>
          <p:cNvSpPr>
            <a:spLocks noGrp="1"/>
          </p:cNvSpPr>
          <p:nvPr>
            <p:ph type="title"/>
          </p:nvPr>
        </p:nvSpPr>
        <p:spPr/>
        <p:txBody>
          <a:bodyPr/>
          <a:lstStyle/>
          <a:p>
            <a:r>
              <a:rPr lang="de-DE" dirty="0"/>
              <a:t>7.Next Step</a:t>
            </a:r>
            <a:endParaRPr lang="de-DE" dirty="0">
              <a:solidFill>
                <a:prstClr val="black"/>
              </a:solidFill>
            </a:endParaRPr>
          </a:p>
        </p:txBody>
      </p:sp>
      <p:sp>
        <p:nvSpPr>
          <p:cNvPr id="5" name="Fußzeilenplatzhalter 4">
            <a:extLst>
              <a:ext uri="{FF2B5EF4-FFF2-40B4-BE49-F238E27FC236}">
                <a16:creationId xmlns:a16="http://schemas.microsoft.com/office/drawing/2014/main" id="{123DCAAD-6FE7-ABB8-F183-34B025EBDC7E}"/>
              </a:ext>
            </a:extLst>
          </p:cNvPr>
          <p:cNvSpPr>
            <a:spLocks noGrp="1"/>
          </p:cNvSpPr>
          <p:nvPr>
            <p:ph type="ftr" sz="quarter" idx="20"/>
          </p:nvPr>
        </p:nvSpPr>
        <p:spPr/>
        <p:txBody>
          <a:bodyPr/>
          <a:lstStyle/>
          <a:p>
            <a:r>
              <a:rPr lang="de-DE" dirty="0"/>
              <a:t>Electrical Drivetrain / Optimus Syria</a:t>
            </a:r>
          </a:p>
        </p:txBody>
      </p:sp>
      <p:sp>
        <p:nvSpPr>
          <p:cNvPr id="6" name="Foliennummernplatzhalter 5">
            <a:extLst>
              <a:ext uri="{FF2B5EF4-FFF2-40B4-BE49-F238E27FC236}">
                <a16:creationId xmlns:a16="http://schemas.microsoft.com/office/drawing/2014/main" id="{E0C6C4A7-3CDD-4DBA-4660-C6A2EEC435A7}"/>
              </a:ext>
            </a:extLst>
          </p:cNvPr>
          <p:cNvSpPr>
            <a:spLocks noGrp="1"/>
          </p:cNvSpPr>
          <p:nvPr>
            <p:ph type="sldNum" sz="quarter" idx="21"/>
          </p:nvPr>
        </p:nvSpPr>
        <p:spPr/>
        <p:txBody>
          <a:bodyPr/>
          <a:lstStyle/>
          <a:p>
            <a:fld id="{65A6D213-0805-4C3E-849D-17C75FD348C3}" type="slidenum">
              <a:rPr lang="de-DE" smtClean="0"/>
              <a:t>81</a:t>
            </a:fld>
            <a:endParaRPr lang="de-DE" dirty="0"/>
          </a:p>
        </p:txBody>
      </p:sp>
      <p:sp>
        <p:nvSpPr>
          <p:cNvPr id="10" name="Textplatzhalter 2">
            <a:extLst>
              <a:ext uri="{FF2B5EF4-FFF2-40B4-BE49-F238E27FC236}">
                <a16:creationId xmlns:a16="http://schemas.microsoft.com/office/drawing/2014/main" id="{A53C376E-38F7-423F-EADE-D796DFBEBB76}"/>
              </a:ext>
            </a:extLst>
          </p:cNvPr>
          <p:cNvSpPr>
            <a:spLocks noGrp="1"/>
          </p:cNvSpPr>
          <p:nvPr>
            <p:ph type="body" sz="quarter" idx="18"/>
          </p:nvPr>
        </p:nvSpPr>
        <p:spPr>
          <a:xfrm>
            <a:off x="2878527" y="6564113"/>
            <a:ext cx="5596085" cy="365125"/>
          </a:xfrm>
        </p:spPr>
        <p:txBody>
          <a:bodyPr/>
          <a:lstStyle/>
          <a:p>
            <a:r>
              <a:rPr lang="en-GB" dirty="0"/>
              <a:t>Aiswarya Vijayan</a:t>
            </a:r>
          </a:p>
        </p:txBody>
      </p:sp>
      <p:sp>
        <p:nvSpPr>
          <p:cNvPr id="3" name="TextBox 2">
            <a:extLst>
              <a:ext uri="{FF2B5EF4-FFF2-40B4-BE49-F238E27FC236}">
                <a16:creationId xmlns:a16="http://schemas.microsoft.com/office/drawing/2014/main" id="{A981826B-7C16-9339-747E-22AF0E7FAB42}"/>
              </a:ext>
            </a:extLst>
          </p:cNvPr>
          <p:cNvSpPr txBox="1"/>
          <p:nvPr/>
        </p:nvSpPr>
        <p:spPr>
          <a:xfrm>
            <a:off x="838200" y="1690688"/>
            <a:ext cx="8195310" cy="1200329"/>
          </a:xfrm>
          <a:prstGeom prst="rect">
            <a:avLst/>
          </a:prstGeom>
          <a:noFill/>
        </p:spPr>
        <p:txBody>
          <a:bodyPr wrap="square">
            <a:spAutoFit/>
          </a:bodyPr>
          <a:lstStyle/>
          <a:p>
            <a:pPr>
              <a:buFont typeface="Arial" panose="020B0604020202020204" pitchFamily="34" charset="0"/>
              <a:buChar char="•"/>
            </a:pPr>
            <a:r>
              <a:rPr lang="en-US" dirty="0"/>
              <a:t>Finalize all the Electrical parameters.</a:t>
            </a:r>
          </a:p>
          <a:p>
            <a:pPr>
              <a:buFont typeface="Arial" panose="020B0604020202020204" pitchFamily="34" charset="0"/>
              <a:buChar char="•"/>
            </a:pPr>
            <a:r>
              <a:rPr lang="en-US" dirty="0"/>
              <a:t>Finalize the size of each components.</a:t>
            </a:r>
          </a:p>
          <a:p>
            <a:pPr>
              <a:buFont typeface="Arial" panose="020B0604020202020204" pitchFamily="34" charset="0"/>
              <a:buChar char="•"/>
            </a:pPr>
            <a:r>
              <a:rPr lang="en-US" dirty="0"/>
              <a:t>Develop the complete DFIG drivetrain model in MATLAB/Simulink.</a:t>
            </a:r>
          </a:p>
          <a:p>
            <a:endParaRPr lang="en-US" dirty="0"/>
          </a:p>
        </p:txBody>
      </p:sp>
      <p:sp>
        <p:nvSpPr>
          <p:cNvPr id="2" name="Datumsplatzhalter 3">
            <a:extLst>
              <a:ext uri="{FF2B5EF4-FFF2-40B4-BE49-F238E27FC236}">
                <a16:creationId xmlns:a16="http://schemas.microsoft.com/office/drawing/2014/main" id="{8AEE8DB0-9841-5964-5327-D15E924DD505}"/>
              </a:ext>
            </a:extLst>
          </p:cNvPr>
          <p:cNvSpPr>
            <a:spLocks noGrp="1"/>
          </p:cNvSpPr>
          <p:nvPr>
            <p:ph type="dt" sz="half" idx="19"/>
          </p:nvPr>
        </p:nvSpPr>
        <p:spPr>
          <a:xfrm>
            <a:off x="838200" y="6567488"/>
            <a:ext cx="1111250" cy="365125"/>
          </a:xfrm>
        </p:spPr>
        <p:txBody>
          <a:bodyPr/>
          <a:lstStyle/>
          <a:p>
            <a:r>
              <a:rPr lang="en-US" dirty="0"/>
              <a:t>11/04/2025</a:t>
            </a:r>
            <a:endParaRPr lang="en-GB" dirty="0"/>
          </a:p>
        </p:txBody>
      </p:sp>
    </p:spTree>
    <p:extLst>
      <p:ext uri="{BB962C8B-B14F-4D97-AF65-F5344CB8AC3E}">
        <p14:creationId xmlns:p14="http://schemas.microsoft.com/office/powerpoint/2010/main" val="3618053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文本框"/>
          <p:cNvSpPr>
            <a:spLocks noGrp="1"/>
          </p:cNvSpPr>
          <p:nvPr>
            <p:ph type="title"/>
          </p:nvPr>
        </p:nvSpPr>
        <p:spPr>
          <a:xfrm>
            <a:off x="937592" y="324643"/>
            <a:ext cx="10515600" cy="1325562"/>
          </a:xfrm>
          <a:prstGeom prst="rect">
            <a:avLst/>
          </a:prstGeom>
          <a:noFill/>
          <a:ln w="12700" cap="flat" cmpd="sng">
            <a:noFill/>
            <a:prstDash val="solid"/>
            <a:miter/>
          </a:ln>
        </p:spPr>
        <p:txBody>
          <a:bodyPr vert="horz" wrap="square" lIns="91440" tIns="45720" rIns="91440" bIns="45720" anchor="ctr" anchorCtr="0">
            <a:prstTxWarp prst="textNoShape">
              <a:avLst/>
            </a:prstTxWarp>
          </a:bodyPr>
          <a:lstStyle/>
          <a:p>
            <a:r>
              <a:rPr lang="en-US" altLang="zh-CN" dirty="0"/>
              <a:t>Bibliography </a:t>
            </a:r>
            <a:endParaRPr lang="zh-CN" altLang="en-US" dirty="0"/>
          </a:p>
        </p:txBody>
      </p:sp>
      <p:sp>
        <p:nvSpPr>
          <p:cNvPr id="5" name="Footer Placeholder 4">
            <a:extLst>
              <a:ext uri="{FF2B5EF4-FFF2-40B4-BE49-F238E27FC236}">
                <a16:creationId xmlns:a16="http://schemas.microsoft.com/office/drawing/2014/main" id="{161F4E31-D8EF-BD6B-0B21-F913357B082A}"/>
              </a:ext>
            </a:extLst>
          </p:cNvPr>
          <p:cNvSpPr>
            <a:spLocks noGrp="1"/>
          </p:cNvSpPr>
          <p:nvPr>
            <p:ph type="ftr"/>
          </p:nvPr>
        </p:nvSpPr>
        <p:spPr/>
        <p:txBody>
          <a:bodyPr/>
          <a:lstStyle/>
          <a:p>
            <a:pPr algn="r"/>
            <a:r>
              <a:rPr lang="en-US" altLang="zh-CN" sz="1200">
                <a:solidFill>
                  <a:schemeClr val="bg1"/>
                </a:solidFill>
                <a:latin typeface="Aptos" charset="0"/>
                <a:ea typeface="等线" charset="0"/>
                <a:cs typeface="Aptos" charset="0"/>
              </a:rPr>
              <a:t>Electrical Drivetrain / Optimus Syria</a:t>
            </a:r>
            <a:endParaRPr lang="zh-CN" altLang="en-US" sz="1200">
              <a:solidFill>
                <a:schemeClr val="bg1"/>
              </a:solidFill>
              <a:latin typeface="Aptos" charset="0"/>
              <a:ea typeface="等线" charset="0"/>
              <a:cs typeface="Aptos" charset="0"/>
            </a:endParaRPr>
          </a:p>
        </p:txBody>
      </p:sp>
      <p:sp>
        <p:nvSpPr>
          <p:cNvPr id="6" name="Slide Number Placeholder 5">
            <a:extLst>
              <a:ext uri="{FF2B5EF4-FFF2-40B4-BE49-F238E27FC236}">
                <a16:creationId xmlns:a16="http://schemas.microsoft.com/office/drawing/2014/main" id="{34025A4F-3163-9DBF-FD18-19E943A66680}"/>
              </a:ext>
            </a:extLst>
          </p:cNvPr>
          <p:cNvSpPr>
            <a:spLocks noGrp="1"/>
          </p:cNvSpPr>
          <p:nvPr>
            <p:ph type="sldNum"/>
          </p:nvPr>
        </p:nvSpPr>
        <p:spPr/>
        <p:txBody>
          <a:bodyPr/>
          <a:lstStyle/>
          <a:p>
            <a:pPr algn="ctr"/>
            <a:fld id="{CAD2D6BD-DE1B-4B5F-8B41-2702339687B9}" type="slidenum">
              <a:rPr lang="en-US" altLang="zh-CN" sz="1200" b="0" i="0" u="none" strike="noStrike" kern="1200" cap="none" spc="0" baseline="0" smtClean="0">
                <a:solidFill>
                  <a:schemeClr val="bg1"/>
                </a:solidFill>
                <a:latin typeface="Aptos" charset="0"/>
                <a:ea typeface="等线" charset="0"/>
                <a:cs typeface="Aptos" charset="0"/>
              </a:rPr>
              <a:t>82</a:t>
            </a:fld>
            <a:endParaRPr lang="zh-CN" altLang="en-US" sz="1200" dirty="0">
              <a:solidFill>
                <a:schemeClr val="bg1"/>
              </a:solidFill>
              <a:latin typeface="Aptos" charset="0"/>
              <a:ea typeface="等线" charset="0"/>
              <a:cs typeface="Aptos" charset="0"/>
            </a:endParaRPr>
          </a:p>
        </p:txBody>
      </p:sp>
      <p:pic>
        <p:nvPicPr>
          <p:cNvPr id="7" name="Picture 6">
            <a:extLst>
              <a:ext uri="{FF2B5EF4-FFF2-40B4-BE49-F238E27FC236}">
                <a16:creationId xmlns:a16="http://schemas.microsoft.com/office/drawing/2014/main" id="{484750FB-0F77-2AFD-5052-3F1383A74A59}"/>
              </a:ext>
            </a:extLst>
          </p:cNvPr>
          <p:cNvPicPr>
            <a:picLocks noChangeAspect="1"/>
          </p:cNvPicPr>
          <p:nvPr/>
        </p:nvPicPr>
        <p:blipFill>
          <a:blip r:embed="rId3"/>
          <a:stretch>
            <a:fillRect/>
          </a:stretch>
        </p:blipFill>
        <p:spPr>
          <a:xfrm>
            <a:off x="8470142" y="6563174"/>
            <a:ext cx="2883658" cy="365792"/>
          </a:xfrm>
          <a:prstGeom prst="rect">
            <a:avLst/>
          </a:prstGeom>
        </p:spPr>
      </p:pic>
      <p:sp>
        <p:nvSpPr>
          <p:cNvPr id="9" name="Datumsplatzhalter 3">
            <a:extLst>
              <a:ext uri="{FF2B5EF4-FFF2-40B4-BE49-F238E27FC236}">
                <a16:creationId xmlns:a16="http://schemas.microsoft.com/office/drawing/2014/main" id="{41C0995E-FEBD-077C-14BB-63CEFB257421}"/>
              </a:ext>
            </a:extLst>
          </p:cNvPr>
          <p:cNvSpPr txBox="1">
            <a:spLocks/>
          </p:cNvSpPr>
          <p:nvPr/>
        </p:nvSpPr>
        <p:spPr>
          <a:xfrm>
            <a:off x="937592" y="6563841"/>
            <a:ext cx="15372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rPr>
              <a:t>11/04/2025</a:t>
            </a:r>
            <a:endParaRPr lang="de-DE" sz="1200" dirty="0">
              <a:solidFill>
                <a:schemeClr val="bg1"/>
              </a:solidFill>
            </a:endParaRPr>
          </a:p>
        </p:txBody>
      </p:sp>
      <p:sp>
        <p:nvSpPr>
          <p:cNvPr id="11" name="Textplatzhalter 2">
            <a:extLst>
              <a:ext uri="{FF2B5EF4-FFF2-40B4-BE49-F238E27FC236}">
                <a16:creationId xmlns:a16="http://schemas.microsoft.com/office/drawing/2014/main" id="{623B4881-1EC5-EE56-191B-9370A1E6C82D}"/>
              </a:ext>
            </a:extLst>
          </p:cNvPr>
          <p:cNvSpPr txBox="1">
            <a:spLocks/>
          </p:cNvSpPr>
          <p:nvPr/>
        </p:nvSpPr>
        <p:spPr>
          <a:xfrm>
            <a:off x="2878527" y="6564113"/>
            <a:ext cx="559608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solidFill>
                  <a:schemeClr val="bg1"/>
                </a:solidFill>
              </a:rPr>
              <a:t>Aiswarya Vijayan</a:t>
            </a:r>
          </a:p>
        </p:txBody>
      </p:sp>
      <p:sp>
        <p:nvSpPr>
          <p:cNvPr id="12" name="Content Placeholder 2">
            <a:extLst>
              <a:ext uri="{FF2B5EF4-FFF2-40B4-BE49-F238E27FC236}">
                <a16:creationId xmlns:a16="http://schemas.microsoft.com/office/drawing/2014/main" id="{16206F95-7282-841C-C068-9BF43CB5A0B0}"/>
              </a:ext>
            </a:extLst>
          </p:cNvPr>
          <p:cNvSpPr txBox="1">
            <a:spLocks/>
          </p:cNvSpPr>
          <p:nvPr/>
        </p:nvSpPr>
        <p:spPr>
          <a:xfrm>
            <a:off x="701372" y="1650205"/>
            <a:ext cx="10988040" cy="4351338"/>
          </a:xfrm>
          <a:prstGeom prst="rect">
            <a:avLst/>
          </a:prstGeom>
          <a:noFill/>
          <a:ln w="12700" cap="flat" cmpd="sng">
            <a:noFill/>
            <a:prstDash val="solid"/>
            <a:miter/>
          </a:ln>
        </p:spPr>
        <p:txBody>
          <a:bodyPr vert="horz" wrap="square" lIns="91440" tIns="45720" rIns="91440" bIns="45720" rtlCol="0" anchor="t" anchorCtr="0">
            <a:prstTxWarp prst="textNoShape">
              <a:avLst/>
            </a:prstTxWarp>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arenR"/>
            </a:pPr>
            <a:r>
              <a:rPr lang="en-US" dirty="0"/>
              <a:t>Z. Q. Zhu and J. Hu, “Electrical machines and power-electronic systems for high-power wind energy generation applications: Part II – power electronics and control systems,” </a:t>
            </a:r>
            <a:r>
              <a:rPr lang="en-US" i="1" dirty="0"/>
              <a:t>COMPEL: The International Journal for Computation and Mathematics in Electrical and Electronic Engineering</a:t>
            </a:r>
            <a:r>
              <a:rPr lang="en-US" dirty="0"/>
              <a:t>, vol. 32, no. 1, pp. 34-71, 2013, </a:t>
            </a:r>
            <a:r>
              <a:rPr lang="en-US" dirty="0" err="1"/>
              <a:t>doi</a:t>
            </a:r>
            <a:r>
              <a:rPr lang="en-US" dirty="0"/>
              <a:t>: 10.1108/03321641311293740.(accessed on 31/10/2025)</a:t>
            </a:r>
          </a:p>
          <a:p>
            <a:pPr marL="342900" indent="-342900">
              <a:buFont typeface="+mj-lt"/>
              <a:buAutoNum type="arabicParenR"/>
            </a:pPr>
            <a:r>
              <a:rPr lang="en-IN" dirty="0"/>
              <a:t>Hussain, H. A., </a:t>
            </a:r>
            <a:r>
              <a:rPr lang="en-IN" dirty="0" err="1"/>
              <a:t>Loncarski</a:t>
            </a:r>
            <a:r>
              <a:rPr lang="en-IN" dirty="0"/>
              <a:t>, J., Ristic, L. B., &amp; Bellini, A., “DFIG-Based WECS With Partial-Scale Converter: Efficiency, Cost, and Volume Comparison of </a:t>
            </a:r>
            <a:r>
              <a:rPr lang="en-IN" dirty="0" err="1"/>
              <a:t>SiC</a:t>
            </a:r>
            <a:r>
              <a:rPr lang="en-IN" dirty="0"/>
              <a:t>-Based and IGBT-Based Converter Solution,” </a:t>
            </a:r>
            <a:r>
              <a:rPr lang="en-IN" i="1" dirty="0"/>
              <a:t>IEEE Access</a:t>
            </a:r>
            <a:r>
              <a:rPr lang="en-IN" dirty="0"/>
              <a:t>, vol. 12, pp. 89908-89920, 2024, </a:t>
            </a:r>
            <a:r>
              <a:rPr lang="en-IN" dirty="0" err="1"/>
              <a:t>doi</a:t>
            </a:r>
            <a:r>
              <a:rPr lang="en-IN" dirty="0"/>
              <a:t>: 10.1109/ACCESS.2024.3419810.(accessed on 30/10/2025) </a:t>
            </a:r>
          </a:p>
          <a:p>
            <a:pPr marL="342900" indent="-342900">
              <a:buFont typeface="+mj-lt"/>
              <a:buAutoNum type="arabicParenR"/>
            </a:pPr>
            <a:r>
              <a:rPr lang="en-IN" dirty="0"/>
              <a:t>Shabani, H. R., Hajizadeh, A., Kalantar, M., et al., “Transient stability analysis of DFIG-based wind farm-integrated power system considering gearbox ratio and reactive power control,” </a:t>
            </a:r>
            <a:r>
              <a:rPr lang="en-IN" i="1" dirty="0"/>
              <a:t>Electrical Engineering</a:t>
            </a:r>
            <a:r>
              <a:rPr lang="en-IN" dirty="0"/>
              <a:t>, vol. 105, pp. 3719-3735, Dec. 2023, </a:t>
            </a:r>
            <a:r>
              <a:rPr lang="en-IN" dirty="0" err="1"/>
              <a:t>doi</a:t>
            </a:r>
            <a:r>
              <a:rPr lang="en-IN" dirty="0"/>
              <a:t>: 10.1007/s00202-023-01906-3.(accessed on 01/11/2025)</a:t>
            </a:r>
          </a:p>
          <a:p>
            <a:pPr marL="342900" indent="-342900">
              <a:buFont typeface="+mj-lt"/>
              <a:buAutoNum type="arabicParenR"/>
            </a:pPr>
            <a:r>
              <a:rPr lang="en-US" dirty="0"/>
              <a:t>El </a:t>
            </a:r>
            <a:r>
              <a:rPr lang="en-US" dirty="0" err="1"/>
              <a:t>Moudden</a:t>
            </a:r>
            <a:r>
              <a:rPr lang="en-US" dirty="0"/>
              <a:t>, A., Aarib, A., &amp; </a:t>
            </a:r>
            <a:r>
              <a:rPr lang="en-US" dirty="0" err="1"/>
              <a:t>Hmidat</a:t>
            </a:r>
            <a:r>
              <a:rPr lang="en-US" dirty="0"/>
              <a:t>, A., “The Converter Command for the Doubly-Fed Induction Generator with Variable Speed used in the Wind Power Production,” </a:t>
            </a:r>
            <a:r>
              <a:rPr lang="en-US" i="1" dirty="0"/>
              <a:t>International Journal of Applied Information Systems</a:t>
            </a:r>
            <a:r>
              <a:rPr lang="en-US" dirty="0"/>
              <a:t>, vol. 8, no. 6, pp. 32-39, Apr. 2015, </a:t>
            </a:r>
            <a:r>
              <a:rPr lang="en-US" dirty="0" err="1"/>
              <a:t>doi</a:t>
            </a:r>
            <a:r>
              <a:rPr lang="en-US" dirty="0"/>
              <a:t>: 10.5120/ijais15-451335.(accessed on 31/10/2025)</a:t>
            </a:r>
          </a:p>
          <a:p>
            <a:pPr marL="342900" indent="-342900">
              <a:buFont typeface="+mj-lt"/>
              <a:buAutoNum type="arabicParenR"/>
            </a:pPr>
            <a:r>
              <a:rPr lang="en-IN" dirty="0"/>
              <a:t>F. Shafiei, “Modelling and Verification of Doubly Fed Induction Generator (DFIG) using Real Time Digital Simulator (RTDS),” Master’s thesis, Chalmers University of Technology, </a:t>
            </a:r>
            <a:r>
              <a:rPr lang="en-IN" dirty="0" err="1"/>
              <a:t>Göteborg</a:t>
            </a:r>
            <a:r>
              <a:rPr lang="en-IN" dirty="0"/>
              <a:t>, Sweden, 2012. [Online]. Available: </a:t>
            </a:r>
            <a:r>
              <a:rPr lang="en-IN" dirty="0">
                <a:hlinkClick r:id="rId4"/>
              </a:rPr>
              <a:t>https://publications.lib.chalmers.se/records/fulltext/169777/169777.pdf</a:t>
            </a:r>
            <a:r>
              <a:rPr lang="en-IN" dirty="0"/>
              <a:t> (accessed on 02/11/2025)</a:t>
            </a:r>
          </a:p>
          <a:p>
            <a:pPr marL="342900" indent="-342900">
              <a:buFont typeface="+mj-lt"/>
              <a:buAutoNum type="arabicParenR"/>
            </a:pPr>
            <a:r>
              <a:rPr lang="en-IN" dirty="0"/>
              <a:t>ABB, </a:t>
            </a:r>
            <a:r>
              <a:rPr lang="en-IN" i="1" dirty="0"/>
              <a:t>“ACS880-17 Cabinet-Built Single Drives Technical </a:t>
            </a:r>
            <a:r>
              <a:rPr lang="en-IN" i="1" dirty="0" err="1"/>
              <a:t>Catalog</a:t>
            </a:r>
            <a:r>
              <a:rPr lang="en-IN" i="1" dirty="0"/>
              <a:t>,”</a:t>
            </a:r>
            <a:r>
              <a:rPr lang="en-IN" dirty="0"/>
              <a:t> ABB Oy, Helsinki, Finland, 2023. [Online]. Available: </a:t>
            </a:r>
            <a:r>
              <a:rPr lang="en-IN" dirty="0">
                <a:hlinkClick r:id="rId5"/>
              </a:rPr>
              <a:t>https://new.abb.com/drives</a:t>
            </a:r>
            <a:r>
              <a:rPr lang="en-IN" dirty="0"/>
              <a:t> (accessed on 01/11/2025)</a:t>
            </a:r>
          </a:p>
          <a:p>
            <a:pPr marL="342900" indent="-342900">
              <a:buFont typeface="+mj-lt"/>
              <a:buAutoNum type="arabicParenR"/>
            </a:pPr>
            <a:r>
              <a:rPr lang="en-IN" dirty="0"/>
              <a:t>Semikron Danfoss, </a:t>
            </a:r>
            <a:r>
              <a:rPr lang="en-IN" i="1" dirty="0"/>
              <a:t>“</a:t>
            </a:r>
            <a:r>
              <a:rPr lang="en-IN" i="1" dirty="0" err="1"/>
              <a:t>SKiiP</a:t>
            </a:r>
            <a:r>
              <a:rPr lang="en-IN" i="1" dirty="0"/>
              <a:t> Intelligent Power Modules – Product Family Overview,”</a:t>
            </a:r>
            <a:r>
              <a:rPr lang="en-IN" dirty="0"/>
              <a:t> Nuremberg, Germany, 2023. [Online]. Available: </a:t>
            </a:r>
            <a:r>
              <a:rPr lang="en-IN" dirty="0">
                <a:hlinkClick r:id="rId6"/>
              </a:rPr>
              <a:t>https://www.semikron-danfoss.com</a:t>
            </a:r>
            <a:r>
              <a:rPr lang="en-IN" dirty="0"/>
              <a:t> (accessed on 01/11/2025)</a:t>
            </a:r>
          </a:p>
          <a:p>
            <a:pPr marL="342900" indent="-342900">
              <a:buFont typeface="+mj-lt"/>
              <a:buAutoNum type="arabicParenR"/>
            </a:pPr>
            <a:r>
              <a:rPr lang="en-US" dirty="0"/>
              <a:t>TDK Electronics, </a:t>
            </a:r>
            <a:r>
              <a:rPr lang="en-US" i="1" dirty="0"/>
              <a:t>“B25667 Series: Power Capacitors for DC-Link Circuits (MKP Technology),”</a:t>
            </a:r>
            <a:r>
              <a:rPr lang="en-US" dirty="0"/>
              <a:t> Datasheet, 2024. [Online]. Available: </a:t>
            </a:r>
            <a:r>
              <a:rPr lang="en-US" dirty="0">
                <a:hlinkClick r:id="rId7"/>
              </a:rPr>
              <a:t>https://product.tdk.com/en/catalog</a:t>
            </a:r>
            <a:r>
              <a:rPr lang="en-US" dirty="0"/>
              <a:t> (accessed on 02/11/2025)</a:t>
            </a:r>
          </a:p>
          <a:p>
            <a:pPr marL="342900" indent="-342900">
              <a:buFont typeface="+mj-lt"/>
              <a:buAutoNum type="arabicParenR"/>
            </a:pPr>
            <a:endParaRPr lang="en-US" dirty="0">
              <a:cs typeface="Times New Roman" panose="02020603050405020304" pitchFamily="18" charset="0"/>
            </a:endParaRPr>
          </a:p>
          <a:p>
            <a:pPr>
              <a:defRPr/>
            </a:pPr>
            <a:endParaRPr lang="it-IT" dirty="0"/>
          </a:p>
          <a:p>
            <a:endParaRPr lang="de-DE" dirty="0"/>
          </a:p>
        </p:txBody>
      </p:sp>
      <p:sp>
        <p:nvSpPr>
          <p:cNvPr id="16" name="Foliennummernplatzhalter 5">
            <a:extLst>
              <a:ext uri="{FF2B5EF4-FFF2-40B4-BE49-F238E27FC236}">
                <a16:creationId xmlns:a16="http://schemas.microsoft.com/office/drawing/2014/main" id="{F7D00D96-B25F-2B58-BBC1-1A74FAC2127C}"/>
              </a:ext>
            </a:extLst>
          </p:cNvPr>
          <p:cNvSpPr txBox="1">
            <a:spLocks/>
          </p:cNvSpPr>
          <p:nvPr/>
        </p:nvSpPr>
        <p:spPr>
          <a:xfrm>
            <a:off x="1949570" y="6566803"/>
            <a:ext cx="9289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solidFill>
                  <a:schemeClr val="bg1"/>
                </a:solidFill>
              </a:rPr>
              <a:t>9</a:t>
            </a:r>
          </a:p>
        </p:txBody>
      </p:sp>
    </p:spTree>
    <p:extLst>
      <p:ext uri="{BB962C8B-B14F-4D97-AF65-F5344CB8AC3E}">
        <p14:creationId xmlns:p14="http://schemas.microsoft.com/office/powerpoint/2010/main" val="9887306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06BE6549-3E86-5AE5-9E5E-148C592FC8CE}"/>
              </a:ext>
            </a:extLst>
          </p:cNvPr>
          <p:cNvSpPr>
            <a:spLocks noGrp="1"/>
          </p:cNvSpPr>
          <p:nvPr>
            <p:ph type="dt" sz="half" idx="11"/>
          </p:nvPr>
        </p:nvSpPr>
        <p:spPr>
          <a:prstGeom prst="rect">
            <a:avLst/>
          </a:prstGeom>
        </p:spPr>
        <p:txBody>
          <a:bodyPr/>
          <a:lstStyle/>
          <a:p>
            <a:fld id="{E9760055-B4F0-4D03-A54C-8326910BC371}" type="datetime1">
              <a:rPr lang="en-GB" smtClean="0"/>
              <a:t>03/11/2025</a:t>
            </a:fld>
            <a:endParaRPr lang="en-GB"/>
          </a:p>
        </p:txBody>
      </p:sp>
      <p:sp>
        <p:nvSpPr>
          <p:cNvPr id="2" name="Fußzeilenplatzhalter 1">
            <a:extLst>
              <a:ext uri="{FF2B5EF4-FFF2-40B4-BE49-F238E27FC236}">
                <a16:creationId xmlns:a16="http://schemas.microsoft.com/office/drawing/2014/main" id="{51D6649A-1E87-C9DD-E3C2-12FE7407BD35}"/>
              </a:ext>
            </a:extLst>
          </p:cNvPr>
          <p:cNvSpPr>
            <a:spLocks noGrp="1"/>
          </p:cNvSpPr>
          <p:nvPr>
            <p:ph type="ftr" sz="quarter" idx="12"/>
          </p:nvPr>
        </p:nvSpPr>
        <p:spPr>
          <a:prstGeom prst="rect">
            <a:avLst/>
          </a:prstGeom>
        </p:spPr>
        <p:txBody>
          <a:bodyPr/>
          <a:lstStyle/>
          <a:p>
            <a:r>
              <a:rPr lang="en-GB"/>
              <a:t> Optimus Syria</a:t>
            </a:r>
          </a:p>
        </p:txBody>
      </p:sp>
      <p:sp>
        <p:nvSpPr>
          <p:cNvPr id="3" name="Foliennummernplatzhalter 2">
            <a:extLst>
              <a:ext uri="{FF2B5EF4-FFF2-40B4-BE49-F238E27FC236}">
                <a16:creationId xmlns:a16="http://schemas.microsoft.com/office/drawing/2014/main" id="{300F9B30-73C2-F457-56BA-0324B85690FB}"/>
              </a:ext>
            </a:extLst>
          </p:cNvPr>
          <p:cNvSpPr>
            <a:spLocks noGrp="1"/>
          </p:cNvSpPr>
          <p:nvPr>
            <p:ph type="sldNum" sz="quarter" idx="13"/>
          </p:nvPr>
        </p:nvSpPr>
        <p:spPr/>
        <p:txBody>
          <a:bodyPr/>
          <a:lstStyle/>
          <a:p>
            <a:fld id="{013F6232-4F06-48BA-8F69-BF531F607829}" type="slidenum">
              <a:rPr lang="en-GB" smtClean="0"/>
              <a:pPr/>
              <a:t>83</a:t>
            </a:fld>
            <a:endParaRPr lang="en-GB"/>
          </a:p>
        </p:txBody>
      </p:sp>
      <p:sp>
        <p:nvSpPr>
          <p:cNvPr id="26" name="Title 1">
            <a:extLst>
              <a:ext uri="{FF2B5EF4-FFF2-40B4-BE49-F238E27FC236}">
                <a16:creationId xmlns:a16="http://schemas.microsoft.com/office/drawing/2014/main" id="{9ACFA37C-C6C3-881E-9DEF-5A96ED2C1D15}"/>
              </a:ext>
            </a:extLst>
          </p:cNvPr>
          <p:cNvSpPr txBox="1">
            <a:spLocks/>
          </p:cNvSpPr>
          <p:nvPr/>
        </p:nvSpPr>
        <p:spPr>
          <a:xfrm>
            <a:off x="1565241" y="2358493"/>
            <a:ext cx="9144000" cy="9125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Aptos (Textkörper)"/>
                <a:ea typeface="+mj-ea"/>
                <a:cs typeface="+mj-cs"/>
              </a:defRPr>
            </a:lvl1pPr>
          </a:lstStyle>
          <a:p>
            <a:endParaRPr lang="en-GB" sz="4000"/>
          </a:p>
        </p:txBody>
      </p:sp>
      <p:sp>
        <p:nvSpPr>
          <p:cNvPr id="15" name="Title 1">
            <a:extLst>
              <a:ext uri="{FF2B5EF4-FFF2-40B4-BE49-F238E27FC236}">
                <a16:creationId xmlns:a16="http://schemas.microsoft.com/office/drawing/2014/main" id="{5103C8AC-ACFF-082C-E04A-301598446FCB}"/>
              </a:ext>
            </a:extLst>
          </p:cNvPr>
          <p:cNvSpPr txBox="1">
            <a:spLocks/>
          </p:cNvSpPr>
          <p:nvPr/>
        </p:nvSpPr>
        <p:spPr>
          <a:xfrm>
            <a:off x="1524000" y="2492563"/>
            <a:ext cx="9144000" cy="912598"/>
          </a:xfrm>
          <a:prstGeom prst="rect">
            <a:avLst/>
          </a:prstGeom>
        </p:spPr>
        <p:txBody>
          <a:bodyPr numCol="1">
            <a:noAutofit/>
          </a:bodyPr>
          <a:lstStyle>
            <a:lvl1pPr algn="ctr" defTabSz="914400" rtl="0" eaLnBrk="1" latinLnBrk="0" hangingPunct="1">
              <a:lnSpc>
                <a:spcPct val="90000"/>
              </a:lnSpc>
              <a:spcBef>
                <a:spcPct val="0"/>
              </a:spcBef>
              <a:buNone/>
              <a:defRPr sz="4400" kern="1200">
                <a:solidFill>
                  <a:schemeClr val="tx1"/>
                </a:solidFill>
                <a:latin typeface="Aptos (Textkörper)"/>
                <a:ea typeface="+mj-ea"/>
                <a:cs typeface="+mj-cs"/>
              </a:defRPr>
            </a:lvl1pPr>
          </a:lstStyle>
          <a:p>
            <a:r>
              <a:rPr lang="it-IT" sz="4000"/>
              <a:t>Weekly report: </a:t>
            </a:r>
            <a:r>
              <a:rPr lang="it-IT" sz="4000" err="1"/>
              <a:t>Grid</a:t>
            </a:r>
            <a:r>
              <a:rPr lang="it-IT" sz="4000"/>
              <a:t> Code Development</a:t>
            </a:r>
            <a:endParaRPr lang="en-GB" sz="4000"/>
          </a:p>
        </p:txBody>
      </p:sp>
      <p:sp>
        <p:nvSpPr>
          <p:cNvPr id="16" name="Textfeld 15">
            <a:extLst>
              <a:ext uri="{FF2B5EF4-FFF2-40B4-BE49-F238E27FC236}">
                <a16:creationId xmlns:a16="http://schemas.microsoft.com/office/drawing/2014/main" id="{C45C6A5A-D647-B958-532A-B6FD2180F534}"/>
              </a:ext>
            </a:extLst>
          </p:cNvPr>
          <p:cNvSpPr txBox="1"/>
          <p:nvPr/>
        </p:nvSpPr>
        <p:spPr>
          <a:xfrm>
            <a:off x="3591498" y="3539230"/>
            <a:ext cx="4786685" cy="1292662"/>
          </a:xfrm>
          <a:prstGeom prst="rect">
            <a:avLst/>
          </a:prstGeom>
          <a:noFill/>
        </p:spPr>
        <p:txBody>
          <a:bodyPr wrap="square" lIns="91440" tIns="45720" rIns="91440" bIns="45720" rtlCol="0" anchor="ctr">
            <a:spAutoFit/>
          </a:bodyPr>
          <a:lstStyle/>
          <a:p>
            <a:pPr algn="ctr"/>
            <a:r>
              <a:rPr lang="it-IT" sz="2000">
                <a:latin typeface="Aptos (Textkörper)"/>
              </a:rPr>
              <a:t>Week </a:t>
            </a:r>
            <a:r>
              <a:rPr lang="it-IT" sz="2000" err="1">
                <a:latin typeface="Aptos (Textkörper)"/>
              </a:rPr>
              <a:t>number</a:t>
            </a:r>
            <a:r>
              <a:rPr lang="it-IT" sz="2000">
                <a:latin typeface="Aptos (Textkörper)"/>
              </a:rPr>
              <a:t>: 6</a:t>
            </a:r>
          </a:p>
          <a:p>
            <a:pPr algn="ctr"/>
            <a:r>
              <a:rPr lang="it-IT" sz="2000">
                <a:latin typeface="Aptos (Textkörper)"/>
              </a:rPr>
              <a:t>Date: 4/11/2025</a:t>
            </a:r>
          </a:p>
          <a:p>
            <a:pPr algn="ctr"/>
            <a:r>
              <a:rPr lang="it-IT" sz="2000">
                <a:latin typeface="Aptos (Textkörper)"/>
              </a:rPr>
              <a:t>Supervisor: Prof. Ing. </a:t>
            </a:r>
            <a:r>
              <a:rPr lang="it-IT" sz="2000" err="1">
                <a:latin typeface="Aptos (Textkörper)"/>
              </a:rPr>
              <a:t>Saiju</a:t>
            </a:r>
            <a:r>
              <a:rPr lang="it-IT" sz="2000">
                <a:latin typeface="Aptos (Textkörper)"/>
              </a:rPr>
              <a:t> </a:t>
            </a:r>
          </a:p>
          <a:p>
            <a:endParaRPr lang="en-GB"/>
          </a:p>
        </p:txBody>
      </p:sp>
      <p:sp>
        <p:nvSpPr>
          <p:cNvPr id="17" name="Text Placeholder 2">
            <a:extLst>
              <a:ext uri="{FF2B5EF4-FFF2-40B4-BE49-F238E27FC236}">
                <a16:creationId xmlns:a16="http://schemas.microsoft.com/office/drawing/2014/main" id="{33C000AB-BF1C-5055-7B6C-B6CC03EBAE85}"/>
              </a:ext>
            </a:extLst>
          </p:cNvPr>
          <p:cNvSpPr txBox="1">
            <a:spLocks/>
          </p:cNvSpPr>
          <p:nvPr/>
        </p:nvSpPr>
        <p:spPr>
          <a:xfrm>
            <a:off x="3420429" y="4789634"/>
            <a:ext cx="5128821" cy="331717"/>
          </a:xfrm>
          <a:prstGeom prst="rect">
            <a:avLst/>
          </a:prstGeom>
        </p:spPr>
        <p:txBody>
          <a:bodyPr anchor="b">
            <a:noAutofit/>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Aptos (Textkörper)"/>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de-DE" err="1"/>
              <a:t>Presented</a:t>
            </a:r>
            <a:r>
              <a:rPr lang="de-DE"/>
              <a:t> </a:t>
            </a:r>
            <a:r>
              <a:rPr lang="de-DE" err="1"/>
              <a:t>by</a:t>
            </a:r>
            <a:r>
              <a:rPr lang="de-DE"/>
              <a:t>: Josef Remberger / </a:t>
            </a:r>
            <a:r>
              <a:rPr lang="de-DE" sz="1400"/>
              <a:t>Vijay </a:t>
            </a:r>
            <a:r>
              <a:rPr lang="de-DE" sz="1400" err="1"/>
              <a:t>Simha</a:t>
            </a:r>
            <a:r>
              <a:rPr lang="de-DE" sz="1400"/>
              <a:t> Reddy </a:t>
            </a:r>
            <a:r>
              <a:rPr lang="de-DE" sz="1400" err="1"/>
              <a:t>Bogala</a:t>
            </a:r>
            <a:endParaRPr lang="de-DE"/>
          </a:p>
        </p:txBody>
      </p:sp>
    </p:spTree>
    <p:extLst>
      <p:ext uri="{BB962C8B-B14F-4D97-AF65-F5344CB8AC3E}">
        <p14:creationId xmlns:p14="http://schemas.microsoft.com/office/powerpoint/2010/main" val="32302366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C8A5761-C58E-5FDF-F2C0-8788E28E8E12}"/>
              </a:ext>
            </a:extLst>
          </p:cNvPr>
          <p:cNvSpPr>
            <a:spLocks noGrp="1"/>
          </p:cNvSpPr>
          <p:nvPr>
            <p:ph idx="1"/>
          </p:nvPr>
        </p:nvSpPr>
        <p:spPr/>
        <p:txBody>
          <a:bodyPr vert="horz" lIns="91440" tIns="45720" rIns="91440" bIns="45720" rtlCol="0" anchor="t">
            <a:normAutofit/>
          </a:bodyPr>
          <a:lstStyle/>
          <a:p>
            <a:r>
              <a:rPr lang="en-GB" dirty="0"/>
              <a:t>Milestones</a:t>
            </a:r>
            <a:endParaRPr lang="en-US" dirty="0"/>
          </a:p>
          <a:p>
            <a:r>
              <a:rPr lang="en-GB" dirty="0"/>
              <a:t>State of the art Grid Code </a:t>
            </a:r>
          </a:p>
          <a:p>
            <a:pPr lvl="1"/>
            <a:r>
              <a:rPr lang="en-GB" dirty="0"/>
              <a:t>Basic Data</a:t>
            </a:r>
          </a:p>
          <a:p>
            <a:pPr lvl="1"/>
            <a:r>
              <a:rPr lang="en-GB" dirty="0"/>
              <a:t>Fault Ride Through (FRT) </a:t>
            </a:r>
          </a:p>
          <a:p>
            <a:pPr lvl="1"/>
            <a:r>
              <a:rPr lang="en-GB" dirty="0"/>
              <a:t>Droop Characteristics </a:t>
            </a:r>
          </a:p>
          <a:p>
            <a:r>
              <a:rPr lang="en-GB" dirty="0"/>
              <a:t>Advices for changing Grid Code </a:t>
            </a:r>
          </a:p>
          <a:p>
            <a:r>
              <a:rPr lang="en-GB" dirty="0" err="1"/>
              <a:t>PowerFactory</a:t>
            </a:r>
            <a:endParaRPr lang="en-GB" dirty="0"/>
          </a:p>
        </p:txBody>
      </p:sp>
      <p:sp>
        <p:nvSpPr>
          <p:cNvPr id="3" name="Titel 2">
            <a:extLst>
              <a:ext uri="{FF2B5EF4-FFF2-40B4-BE49-F238E27FC236}">
                <a16:creationId xmlns:a16="http://schemas.microsoft.com/office/drawing/2014/main" id="{E7B97233-25F0-AC70-89CB-32DC983F9AC5}"/>
              </a:ext>
            </a:extLst>
          </p:cNvPr>
          <p:cNvSpPr>
            <a:spLocks noGrp="1"/>
          </p:cNvSpPr>
          <p:nvPr>
            <p:ph type="title"/>
          </p:nvPr>
        </p:nvSpPr>
        <p:spPr/>
        <p:txBody>
          <a:bodyPr/>
          <a:lstStyle/>
          <a:p>
            <a:r>
              <a:rPr lang="en-GB"/>
              <a:t>List of contents</a:t>
            </a:r>
          </a:p>
        </p:txBody>
      </p:sp>
      <p:sp>
        <p:nvSpPr>
          <p:cNvPr id="4" name="Datumsplatzhalter 3">
            <a:extLst>
              <a:ext uri="{FF2B5EF4-FFF2-40B4-BE49-F238E27FC236}">
                <a16:creationId xmlns:a16="http://schemas.microsoft.com/office/drawing/2014/main" id="{632F8E95-F853-D383-97C6-DACDAC8A459C}"/>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5" name="Fußzeilenplatzhalter 4">
            <a:extLst>
              <a:ext uri="{FF2B5EF4-FFF2-40B4-BE49-F238E27FC236}">
                <a16:creationId xmlns:a16="http://schemas.microsoft.com/office/drawing/2014/main" id="{A99371BD-3289-37AA-010C-E60A7C4DEB31}"/>
              </a:ext>
            </a:extLst>
          </p:cNvPr>
          <p:cNvSpPr>
            <a:spLocks noGrp="1"/>
          </p:cNvSpPr>
          <p:nvPr>
            <p:ph type="ftr" sz="quarter" idx="11"/>
          </p:nvPr>
        </p:nvSpPr>
        <p:spPr/>
        <p:txBody>
          <a:bodyPr/>
          <a:lstStyle/>
          <a:p>
            <a:r>
              <a:rPr lang="en-GB"/>
              <a:t>Grid Code Development / Optimus Syria</a:t>
            </a:r>
          </a:p>
        </p:txBody>
      </p:sp>
      <p:sp>
        <p:nvSpPr>
          <p:cNvPr id="6" name="Foliennummernplatzhalter 5">
            <a:extLst>
              <a:ext uri="{FF2B5EF4-FFF2-40B4-BE49-F238E27FC236}">
                <a16:creationId xmlns:a16="http://schemas.microsoft.com/office/drawing/2014/main" id="{26B5AD07-F640-5D0C-F7E5-7D452038B56B}"/>
              </a:ext>
            </a:extLst>
          </p:cNvPr>
          <p:cNvSpPr>
            <a:spLocks noGrp="1"/>
          </p:cNvSpPr>
          <p:nvPr>
            <p:ph type="sldNum" sz="quarter" idx="12"/>
          </p:nvPr>
        </p:nvSpPr>
        <p:spPr/>
        <p:txBody>
          <a:bodyPr/>
          <a:lstStyle/>
          <a:p>
            <a:fld id="{013F6232-4F06-48BA-8F69-BF531F607829}" type="slidenum">
              <a:rPr lang="en-GB" smtClean="0"/>
              <a:pPr/>
              <a:t>84</a:t>
            </a:fld>
            <a:endParaRPr lang="en-GB"/>
          </a:p>
        </p:txBody>
      </p:sp>
      <p:sp>
        <p:nvSpPr>
          <p:cNvPr id="8" name="Textplatzhalter 16">
            <a:extLst>
              <a:ext uri="{FF2B5EF4-FFF2-40B4-BE49-F238E27FC236}">
                <a16:creationId xmlns:a16="http://schemas.microsoft.com/office/drawing/2014/main" id="{D23A56C8-F25F-08D0-F747-E2E6E9DFB9D3}"/>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spTree>
    <p:extLst>
      <p:ext uri="{BB962C8B-B14F-4D97-AF65-F5344CB8AC3E}">
        <p14:creationId xmlns:p14="http://schemas.microsoft.com/office/powerpoint/2010/main" val="17575539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E69788C-3D63-655C-B160-44D540649DD7}"/>
              </a:ext>
            </a:extLst>
          </p:cNvPr>
          <p:cNvSpPr>
            <a:spLocks noGrp="1"/>
          </p:cNvSpPr>
          <p:nvPr>
            <p:ph type="title"/>
          </p:nvPr>
        </p:nvSpPr>
        <p:spPr/>
        <p:txBody>
          <a:bodyPr/>
          <a:lstStyle/>
          <a:p>
            <a:r>
              <a:rPr lang="en-GB"/>
              <a:t>1. Milestones</a:t>
            </a:r>
          </a:p>
        </p:txBody>
      </p:sp>
      <p:pic>
        <p:nvPicPr>
          <p:cNvPr id="3" name="Content Placeholder 2">
            <a:extLst>
              <a:ext uri="{FF2B5EF4-FFF2-40B4-BE49-F238E27FC236}">
                <a16:creationId xmlns:a16="http://schemas.microsoft.com/office/drawing/2014/main" id="{FD8E53B5-94EA-E466-BE78-20C2909A1ED4}"/>
              </a:ext>
            </a:extLst>
          </p:cNvPr>
          <p:cNvPicPr>
            <a:picLocks noGrp="1" noChangeAspect="1"/>
          </p:cNvPicPr>
          <p:nvPr>
            <p:ph idx="1"/>
          </p:nvPr>
        </p:nvPicPr>
        <p:blipFill>
          <a:blip r:embed="rId2"/>
          <a:stretch>
            <a:fillRect/>
          </a:stretch>
        </p:blipFill>
        <p:spPr>
          <a:xfrm>
            <a:off x="838200" y="2254240"/>
            <a:ext cx="10515600" cy="2946154"/>
          </a:xfrm>
          <a:prstGeom prst="rect">
            <a:avLst/>
          </a:prstGeom>
        </p:spPr>
      </p:pic>
      <p:sp>
        <p:nvSpPr>
          <p:cNvPr id="4" name="Datumsplatzhalter 3">
            <a:extLst>
              <a:ext uri="{FF2B5EF4-FFF2-40B4-BE49-F238E27FC236}">
                <a16:creationId xmlns:a16="http://schemas.microsoft.com/office/drawing/2014/main" id="{8521D73C-0798-D64A-65F8-347CE6F02788}"/>
              </a:ext>
            </a:extLst>
          </p:cNvPr>
          <p:cNvSpPr>
            <a:spLocks noGrp="1"/>
          </p:cNvSpPr>
          <p:nvPr>
            <p:ph type="dt" sz="half" idx="19"/>
          </p:nvPr>
        </p:nvSpPr>
        <p:spPr/>
        <p:txBody>
          <a:bodyPr/>
          <a:lstStyle/>
          <a:p>
            <a:fld id="{02AEE8E4-D792-40D2-B8D4-0007E21A0CF8}" type="datetime1">
              <a:rPr lang="en-GB" smtClean="0"/>
              <a:t>03/11/2025</a:t>
            </a:fld>
            <a:endParaRPr lang="en-GB"/>
          </a:p>
        </p:txBody>
      </p:sp>
      <p:sp>
        <p:nvSpPr>
          <p:cNvPr id="5" name="Foliennummernplatzhalter 4">
            <a:extLst>
              <a:ext uri="{FF2B5EF4-FFF2-40B4-BE49-F238E27FC236}">
                <a16:creationId xmlns:a16="http://schemas.microsoft.com/office/drawing/2014/main" id="{AA34618D-9962-E5B2-2630-9F76D5D6602B}"/>
              </a:ext>
            </a:extLst>
          </p:cNvPr>
          <p:cNvSpPr>
            <a:spLocks noGrp="1"/>
          </p:cNvSpPr>
          <p:nvPr>
            <p:ph type="sldNum" sz="quarter" idx="21"/>
          </p:nvPr>
        </p:nvSpPr>
        <p:spPr/>
        <p:txBody>
          <a:bodyPr/>
          <a:lstStyle/>
          <a:p>
            <a:fld id="{013F6232-4F06-48BA-8F69-BF531F607829}" type="slidenum">
              <a:rPr lang="en-GB" smtClean="0"/>
              <a:pPr/>
              <a:t>85</a:t>
            </a:fld>
            <a:endParaRPr lang="en-GB"/>
          </a:p>
        </p:txBody>
      </p:sp>
      <p:sp>
        <p:nvSpPr>
          <p:cNvPr id="6" name="Fußzeilenplatzhalter 5">
            <a:extLst>
              <a:ext uri="{FF2B5EF4-FFF2-40B4-BE49-F238E27FC236}">
                <a16:creationId xmlns:a16="http://schemas.microsoft.com/office/drawing/2014/main" id="{46E64777-270B-BA9C-6314-175811519960}"/>
              </a:ext>
            </a:extLst>
          </p:cNvPr>
          <p:cNvSpPr>
            <a:spLocks noGrp="1"/>
          </p:cNvSpPr>
          <p:nvPr>
            <p:ph type="ftr" sz="quarter" idx="3"/>
          </p:nvPr>
        </p:nvSpPr>
        <p:spPr/>
        <p:txBody>
          <a:bodyPr/>
          <a:lstStyle/>
          <a:p>
            <a:r>
              <a:rPr lang="en-GB"/>
              <a:t>Grid Code Development / Optimus Syria</a:t>
            </a:r>
          </a:p>
        </p:txBody>
      </p:sp>
      <p:sp>
        <p:nvSpPr>
          <p:cNvPr id="2" name="Textplatzhalter 16">
            <a:extLst>
              <a:ext uri="{FF2B5EF4-FFF2-40B4-BE49-F238E27FC236}">
                <a16:creationId xmlns:a16="http://schemas.microsoft.com/office/drawing/2014/main" id="{DFD8E3AA-F104-AB4A-E9A1-BAA333678FD9}"/>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spTree>
    <p:extLst>
      <p:ext uri="{BB962C8B-B14F-4D97-AF65-F5344CB8AC3E}">
        <p14:creationId xmlns:p14="http://schemas.microsoft.com/office/powerpoint/2010/main" val="28396073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76EC0A-4FF0-85D1-BBED-61893999F356}"/>
              </a:ext>
            </a:extLst>
          </p:cNvPr>
          <p:cNvSpPr>
            <a:spLocks noGrp="1"/>
          </p:cNvSpPr>
          <p:nvPr>
            <p:ph type="title"/>
          </p:nvPr>
        </p:nvSpPr>
        <p:spPr/>
        <p:txBody>
          <a:bodyPr/>
          <a:lstStyle/>
          <a:p>
            <a:r>
              <a:rPr lang="en-GB" dirty="0"/>
              <a:t>2-i. Basic Data</a:t>
            </a:r>
          </a:p>
        </p:txBody>
      </p:sp>
      <p:sp>
        <p:nvSpPr>
          <p:cNvPr id="3" name="Inhaltsplatzhalter 2">
            <a:extLst>
              <a:ext uri="{FF2B5EF4-FFF2-40B4-BE49-F238E27FC236}">
                <a16:creationId xmlns:a16="http://schemas.microsoft.com/office/drawing/2014/main" id="{1C985DC6-2C04-8B1A-63C0-8A68E57F7D8D}"/>
              </a:ext>
            </a:extLst>
          </p:cNvPr>
          <p:cNvSpPr>
            <a:spLocks noGrp="1"/>
          </p:cNvSpPr>
          <p:nvPr>
            <p:ph idx="1"/>
          </p:nvPr>
        </p:nvSpPr>
        <p:spPr/>
        <p:txBody>
          <a:bodyPr/>
          <a:lstStyle/>
          <a:p>
            <a:pPr marL="457200" lvl="1" indent="0">
              <a:buNone/>
            </a:pPr>
            <a:endParaRPr lang="en-GB" dirty="0"/>
          </a:p>
        </p:txBody>
      </p:sp>
      <p:sp>
        <p:nvSpPr>
          <p:cNvPr id="4" name="Datumsplatzhalter 3">
            <a:extLst>
              <a:ext uri="{FF2B5EF4-FFF2-40B4-BE49-F238E27FC236}">
                <a16:creationId xmlns:a16="http://schemas.microsoft.com/office/drawing/2014/main" id="{613CC43C-7E8C-D65A-3AFA-7FFBDDC700CE}"/>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5" name="Foliennummernplatzhalter 4">
            <a:extLst>
              <a:ext uri="{FF2B5EF4-FFF2-40B4-BE49-F238E27FC236}">
                <a16:creationId xmlns:a16="http://schemas.microsoft.com/office/drawing/2014/main" id="{A0E41279-55D9-911F-D92D-3DB3E93F1B58}"/>
              </a:ext>
            </a:extLst>
          </p:cNvPr>
          <p:cNvSpPr>
            <a:spLocks noGrp="1"/>
          </p:cNvSpPr>
          <p:nvPr>
            <p:ph type="sldNum" sz="quarter" idx="12"/>
          </p:nvPr>
        </p:nvSpPr>
        <p:spPr/>
        <p:txBody>
          <a:bodyPr/>
          <a:lstStyle/>
          <a:p>
            <a:fld id="{013F6232-4F06-48BA-8F69-BF531F607829}" type="slidenum">
              <a:rPr lang="en-GB" smtClean="0"/>
              <a:pPr/>
              <a:t>86</a:t>
            </a:fld>
            <a:endParaRPr lang="en-GB"/>
          </a:p>
        </p:txBody>
      </p:sp>
      <p:sp>
        <p:nvSpPr>
          <p:cNvPr id="6" name="Fußzeilenplatzhalter 5">
            <a:extLst>
              <a:ext uri="{FF2B5EF4-FFF2-40B4-BE49-F238E27FC236}">
                <a16:creationId xmlns:a16="http://schemas.microsoft.com/office/drawing/2014/main" id="{5609B5F4-B96A-EDFF-D9D2-3393868C60CE}"/>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Griid Code Development / Optimus Syria</a:t>
            </a:r>
          </a:p>
        </p:txBody>
      </p:sp>
      <p:sp>
        <p:nvSpPr>
          <p:cNvPr id="9" name="Textplatzhalter 16">
            <a:extLst>
              <a:ext uri="{FF2B5EF4-FFF2-40B4-BE49-F238E27FC236}">
                <a16:creationId xmlns:a16="http://schemas.microsoft.com/office/drawing/2014/main" id="{CEACD933-8F22-29A7-E9AC-5D793160E145}"/>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sp>
        <p:nvSpPr>
          <p:cNvPr id="7" name="Textplatzhalter 5">
            <a:extLst>
              <a:ext uri="{FF2B5EF4-FFF2-40B4-BE49-F238E27FC236}">
                <a16:creationId xmlns:a16="http://schemas.microsoft.com/office/drawing/2014/main" id="{3085CE8E-1428-C63F-87F0-C43BAF8B13C9}"/>
              </a:ext>
            </a:extLst>
          </p:cNvPr>
          <p:cNvSpPr>
            <a:spLocks noGrp="1"/>
          </p:cNvSpPr>
          <p:nvPr>
            <p:ph type="body" sz="quarter" idx="22"/>
          </p:nvPr>
        </p:nvSpPr>
        <p:spPr>
          <a:xfrm>
            <a:off x="749023" y="6216958"/>
            <a:ext cx="2248453" cy="309850"/>
          </a:xfrm>
        </p:spPr>
        <p:txBody>
          <a:bodyPr>
            <a:normAutofit/>
          </a:bodyPr>
          <a:lstStyle/>
          <a:p>
            <a:pPr marL="0" indent="0">
              <a:buNone/>
            </a:pPr>
            <a:r>
              <a:rPr lang="en-GB" sz="1400" dirty="0"/>
              <a:t>[1]</a:t>
            </a:r>
          </a:p>
        </p:txBody>
      </p:sp>
      <p:graphicFrame>
        <p:nvGraphicFramePr>
          <p:cNvPr id="8" name="Tabelle 9">
            <a:extLst>
              <a:ext uri="{FF2B5EF4-FFF2-40B4-BE49-F238E27FC236}">
                <a16:creationId xmlns:a16="http://schemas.microsoft.com/office/drawing/2014/main" id="{7D7B7449-3F1A-8DE0-7ED6-207A0F741801}"/>
              </a:ext>
            </a:extLst>
          </p:cNvPr>
          <p:cNvGraphicFramePr>
            <a:graphicFrameLocks noGrp="1"/>
          </p:cNvGraphicFramePr>
          <p:nvPr>
            <p:extLst>
              <p:ext uri="{D42A27DB-BD31-4B8C-83A1-F6EECF244321}">
                <p14:modId xmlns:p14="http://schemas.microsoft.com/office/powerpoint/2010/main" val="559896937"/>
              </p:ext>
            </p:extLst>
          </p:nvPr>
        </p:nvGraphicFramePr>
        <p:xfrm>
          <a:off x="838200" y="2540238"/>
          <a:ext cx="10515599" cy="2450250"/>
        </p:xfrm>
        <a:graphic>
          <a:graphicData uri="http://schemas.openxmlformats.org/drawingml/2006/table">
            <a:tbl>
              <a:tblPr firstRow="1" bandRow="1">
                <a:tableStyleId>{5C22544A-7EE6-4342-B048-85BDC9FD1C3A}</a:tableStyleId>
              </a:tblPr>
              <a:tblGrid>
                <a:gridCol w="3574154">
                  <a:extLst>
                    <a:ext uri="{9D8B030D-6E8A-4147-A177-3AD203B41FA5}">
                      <a16:colId xmlns:a16="http://schemas.microsoft.com/office/drawing/2014/main" val="2864302239"/>
                    </a:ext>
                  </a:extLst>
                </a:gridCol>
                <a:gridCol w="2866520">
                  <a:extLst>
                    <a:ext uri="{9D8B030D-6E8A-4147-A177-3AD203B41FA5}">
                      <a16:colId xmlns:a16="http://schemas.microsoft.com/office/drawing/2014/main" val="4124032933"/>
                    </a:ext>
                  </a:extLst>
                </a:gridCol>
                <a:gridCol w="4074925">
                  <a:extLst>
                    <a:ext uri="{9D8B030D-6E8A-4147-A177-3AD203B41FA5}">
                      <a16:colId xmlns:a16="http://schemas.microsoft.com/office/drawing/2014/main" val="1918840241"/>
                    </a:ext>
                  </a:extLst>
                </a:gridCol>
              </a:tblGrid>
              <a:tr h="490050">
                <a:tc>
                  <a:txBody>
                    <a:bodyPr/>
                    <a:lstStyle/>
                    <a:p>
                      <a:r>
                        <a:rPr lang="en-GB" dirty="0"/>
                        <a:t>Operation state</a:t>
                      </a:r>
                    </a:p>
                  </a:txBody>
                  <a:tcPr/>
                </a:tc>
                <a:tc>
                  <a:txBody>
                    <a:bodyPr/>
                    <a:lstStyle/>
                    <a:p>
                      <a:r>
                        <a:rPr lang="en-GB" dirty="0"/>
                        <a:t>Frequency [Hz]</a:t>
                      </a:r>
                    </a:p>
                  </a:txBody>
                  <a:tcPr/>
                </a:tc>
                <a:tc>
                  <a:txBody>
                    <a:bodyPr/>
                    <a:lstStyle/>
                    <a:p>
                      <a:r>
                        <a:rPr lang="en-GB" dirty="0"/>
                        <a:t>Voltage [kV]</a:t>
                      </a:r>
                    </a:p>
                  </a:txBody>
                  <a:tcPr/>
                </a:tc>
                <a:extLst>
                  <a:ext uri="{0D108BD9-81ED-4DB2-BD59-A6C34878D82A}">
                    <a16:rowId xmlns:a16="http://schemas.microsoft.com/office/drawing/2014/main" val="3182769057"/>
                  </a:ext>
                </a:extLst>
              </a:tr>
              <a:tr h="490050">
                <a:tc>
                  <a:txBody>
                    <a:bodyPr/>
                    <a:lstStyle/>
                    <a:p>
                      <a:r>
                        <a:rPr lang="en-GB" dirty="0"/>
                        <a:t>Normal </a:t>
                      </a:r>
                    </a:p>
                  </a:txBody>
                  <a:tcPr/>
                </a:tc>
                <a:tc>
                  <a:txBody>
                    <a:bodyPr/>
                    <a:lstStyle/>
                    <a:p>
                      <a:r>
                        <a:rPr lang="en-GB" dirty="0"/>
                        <a:t>49.90 – 50.10</a:t>
                      </a:r>
                    </a:p>
                  </a:txBody>
                  <a:tcPr/>
                </a:tc>
                <a:tc>
                  <a:txBody>
                    <a:bodyPr/>
                    <a:lstStyle/>
                    <a:p>
                      <a:r>
                        <a:rPr lang="en-GB" dirty="0"/>
                        <a:t>59.5 – 72.5 / 207 – 241.5</a:t>
                      </a:r>
                    </a:p>
                  </a:txBody>
                  <a:tcPr/>
                </a:tc>
                <a:extLst>
                  <a:ext uri="{0D108BD9-81ED-4DB2-BD59-A6C34878D82A}">
                    <a16:rowId xmlns:a16="http://schemas.microsoft.com/office/drawing/2014/main" val="947573268"/>
                  </a:ext>
                </a:extLst>
              </a:tr>
              <a:tr h="490050">
                <a:tc>
                  <a:txBody>
                    <a:bodyPr/>
                    <a:lstStyle/>
                    <a:p>
                      <a:r>
                        <a:rPr lang="en-GB" dirty="0"/>
                        <a:t>System stress</a:t>
                      </a:r>
                    </a:p>
                  </a:txBody>
                  <a:tcPr/>
                </a:tc>
                <a:tc>
                  <a:txBody>
                    <a:bodyPr/>
                    <a:lstStyle/>
                    <a:p>
                      <a:r>
                        <a:rPr lang="en-GB" dirty="0"/>
                        <a:t>48.75 – 51.25</a:t>
                      </a:r>
                    </a:p>
                  </a:txBody>
                  <a:tcPr/>
                </a:tc>
                <a:tc>
                  <a:txBody>
                    <a:bodyPr/>
                    <a:lstStyle/>
                    <a:p>
                      <a:r>
                        <a:rPr lang="en-GB" dirty="0"/>
                        <a:t>59.5 – 72.5 / 207 – 241.5</a:t>
                      </a:r>
                    </a:p>
                  </a:txBody>
                  <a:tcPr/>
                </a:tc>
                <a:extLst>
                  <a:ext uri="{0D108BD9-81ED-4DB2-BD59-A6C34878D82A}">
                    <a16:rowId xmlns:a16="http://schemas.microsoft.com/office/drawing/2014/main" val="4016030655"/>
                  </a:ext>
                </a:extLst>
              </a:tr>
              <a:tr h="490050">
                <a:tc>
                  <a:txBody>
                    <a:bodyPr/>
                    <a:lstStyle/>
                    <a:p>
                      <a:r>
                        <a:rPr lang="en-GB" sz="1800" b="0" i="0" u="none" strike="noStrike" kern="1200" dirty="0">
                          <a:solidFill>
                            <a:schemeClr val="dk1"/>
                          </a:solidFill>
                          <a:effectLst/>
                          <a:latin typeface="+mn-lt"/>
                          <a:ea typeface="+mn-ea"/>
                          <a:cs typeface="+mn-cs"/>
                        </a:rPr>
                        <a:t>Emergency / extreme fault</a:t>
                      </a:r>
                      <a:endParaRPr lang="en-GB" dirty="0"/>
                    </a:p>
                  </a:txBody>
                  <a:tcPr/>
                </a:tc>
                <a:tc>
                  <a:txBody>
                    <a:bodyPr/>
                    <a:lstStyle/>
                    <a:p>
                      <a:r>
                        <a:rPr lang="en-GB" dirty="0"/>
                        <a:t>47.5 ≤ X ≥ 51.5 Hz</a:t>
                      </a:r>
                    </a:p>
                  </a:txBody>
                  <a:tcPr/>
                </a:tc>
                <a:tc>
                  <a:txBody>
                    <a:bodyPr/>
                    <a:lstStyle/>
                    <a:p>
                      <a:r>
                        <a:rPr lang="de-DE" sz="1800" b="0" i="0" u="none" strike="noStrike" kern="1200" dirty="0">
                          <a:solidFill>
                            <a:schemeClr val="dk1"/>
                          </a:solidFill>
                          <a:effectLst/>
                          <a:latin typeface="+mn-lt"/>
                          <a:ea typeface="+mn-ea"/>
                          <a:cs typeface="+mn-cs"/>
                        </a:rPr>
                        <a:t>59.5 &lt; X &gt; 72.5 /  207.0 &lt; X &gt; 241.5</a:t>
                      </a:r>
                      <a:endParaRPr lang="en-GB" dirty="0"/>
                    </a:p>
                  </a:txBody>
                  <a:tcPr/>
                </a:tc>
                <a:extLst>
                  <a:ext uri="{0D108BD9-81ED-4DB2-BD59-A6C34878D82A}">
                    <a16:rowId xmlns:a16="http://schemas.microsoft.com/office/drawing/2014/main" val="18377874"/>
                  </a:ext>
                </a:extLst>
              </a:tr>
              <a:tr h="490050">
                <a:tc>
                  <a:txBody>
                    <a:bodyPr/>
                    <a:lstStyle/>
                    <a:p>
                      <a:r>
                        <a:rPr lang="en-GB" dirty="0"/>
                        <a:t>Restorative / black start</a:t>
                      </a:r>
                    </a:p>
                  </a:txBody>
                  <a:tcPr/>
                </a:tc>
                <a:tc>
                  <a:txBody>
                    <a:bodyPr/>
                    <a:lstStyle/>
                    <a:p>
                      <a:r>
                        <a:rPr lang="en-GB" dirty="0"/>
                        <a:t>-</a:t>
                      </a:r>
                    </a:p>
                  </a:txBody>
                  <a:tcPr/>
                </a:tc>
                <a:tc>
                  <a:txBody>
                    <a:bodyPr/>
                    <a:lstStyle/>
                    <a:p>
                      <a:r>
                        <a:rPr lang="en-GB" dirty="0"/>
                        <a:t>-</a:t>
                      </a:r>
                    </a:p>
                  </a:txBody>
                  <a:tcPr/>
                </a:tc>
                <a:extLst>
                  <a:ext uri="{0D108BD9-81ED-4DB2-BD59-A6C34878D82A}">
                    <a16:rowId xmlns:a16="http://schemas.microsoft.com/office/drawing/2014/main" val="1304181438"/>
                  </a:ext>
                </a:extLst>
              </a:tr>
            </a:tbl>
          </a:graphicData>
        </a:graphic>
      </p:graphicFrame>
    </p:spTree>
    <p:extLst>
      <p:ext uri="{BB962C8B-B14F-4D97-AF65-F5344CB8AC3E}">
        <p14:creationId xmlns:p14="http://schemas.microsoft.com/office/powerpoint/2010/main" val="25176997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76EC0A-4FF0-85D1-BBED-61893999F356}"/>
              </a:ext>
            </a:extLst>
          </p:cNvPr>
          <p:cNvSpPr>
            <a:spLocks noGrp="1"/>
          </p:cNvSpPr>
          <p:nvPr>
            <p:ph type="title"/>
          </p:nvPr>
        </p:nvSpPr>
        <p:spPr/>
        <p:txBody>
          <a:bodyPr/>
          <a:lstStyle/>
          <a:p>
            <a:r>
              <a:rPr lang="en-GB" dirty="0"/>
              <a:t>2-ii. Fault Ride Through (FRT)</a:t>
            </a:r>
          </a:p>
        </p:txBody>
      </p:sp>
      <p:sp>
        <p:nvSpPr>
          <p:cNvPr id="3" name="Inhaltsplatzhalter 2">
            <a:extLst>
              <a:ext uri="{FF2B5EF4-FFF2-40B4-BE49-F238E27FC236}">
                <a16:creationId xmlns:a16="http://schemas.microsoft.com/office/drawing/2014/main" id="{1C985DC6-2C04-8B1A-63C0-8A68E57F7D8D}"/>
              </a:ext>
            </a:extLst>
          </p:cNvPr>
          <p:cNvSpPr>
            <a:spLocks noGrp="1"/>
          </p:cNvSpPr>
          <p:nvPr>
            <p:ph idx="1"/>
          </p:nvPr>
        </p:nvSpPr>
        <p:spPr/>
        <p:txBody>
          <a:bodyPr/>
          <a:lstStyle/>
          <a:p>
            <a:pPr marL="0" indent="0">
              <a:buNone/>
            </a:pPr>
            <a:endParaRPr lang="en-GB" dirty="0"/>
          </a:p>
          <a:p>
            <a:pPr marL="0" indent="0">
              <a:buNone/>
            </a:pPr>
            <a:endParaRPr lang="en-GB" dirty="0"/>
          </a:p>
        </p:txBody>
      </p:sp>
      <p:sp>
        <p:nvSpPr>
          <p:cNvPr id="4" name="Datumsplatzhalter 3">
            <a:extLst>
              <a:ext uri="{FF2B5EF4-FFF2-40B4-BE49-F238E27FC236}">
                <a16:creationId xmlns:a16="http://schemas.microsoft.com/office/drawing/2014/main" id="{613CC43C-7E8C-D65A-3AFA-7FFBDDC700CE}"/>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5" name="Foliennummernplatzhalter 4">
            <a:extLst>
              <a:ext uri="{FF2B5EF4-FFF2-40B4-BE49-F238E27FC236}">
                <a16:creationId xmlns:a16="http://schemas.microsoft.com/office/drawing/2014/main" id="{A0E41279-55D9-911F-D92D-3DB3E93F1B58}"/>
              </a:ext>
            </a:extLst>
          </p:cNvPr>
          <p:cNvSpPr>
            <a:spLocks noGrp="1"/>
          </p:cNvSpPr>
          <p:nvPr>
            <p:ph type="sldNum" sz="quarter" idx="12"/>
          </p:nvPr>
        </p:nvSpPr>
        <p:spPr/>
        <p:txBody>
          <a:bodyPr/>
          <a:lstStyle/>
          <a:p>
            <a:fld id="{013F6232-4F06-48BA-8F69-BF531F607829}" type="slidenum">
              <a:rPr lang="en-GB" smtClean="0"/>
              <a:pPr/>
              <a:t>87</a:t>
            </a:fld>
            <a:endParaRPr lang="en-GB"/>
          </a:p>
        </p:txBody>
      </p:sp>
      <p:sp>
        <p:nvSpPr>
          <p:cNvPr id="6" name="Fußzeilenplatzhalter 5">
            <a:extLst>
              <a:ext uri="{FF2B5EF4-FFF2-40B4-BE49-F238E27FC236}">
                <a16:creationId xmlns:a16="http://schemas.microsoft.com/office/drawing/2014/main" id="{5609B5F4-B96A-EDFF-D9D2-3393868C60CE}"/>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Griid Code Development / Optimus Syria</a:t>
            </a:r>
          </a:p>
        </p:txBody>
      </p:sp>
      <p:sp>
        <p:nvSpPr>
          <p:cNvPr id="9" name="Textplatzhalter 16">
            <a:extLst>
              <a:ext uri="{FF2B5EF4-FFF2-40B4-BE49-F238E27FC236}">
                <a16:creationId xmlns:a16="http://schemas.microsoft.com/office/drawing/2014/main" id="{CEACD933-8F22-29A7-E9AC-5D793160E145}"/>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cxnSp>
        <p:nvCxnSpPr>
          <p:cNvPr id="7" name="Gerader Verbinder 6">
            <a:extLst>
              <a:ext uri="{FF2B5EF4-FFF2-40B4-BE49-F238E27FC236}">
                <a16:creationId xmlns:a16="http://schemas.microsoft.com/office/drawing/2014/main" id="{8695A275-4A3A-82F5-B7B8-7B8CCB9B7D71}"/>
              </a:ext>
            </a:extLst>
          </p:cNvPr>
          <p:cNvCxnSpPr>
            <a:cxnSpLocks/>
          </p:cNvCxnSpPr>
          <p:nvPr/>
        </p:nvCxnSpPr>
        <p:spPr>
          <a:xfrm>
            <a:off x="5713047" y="1585115"/>
            <a:ext cx="0" cy="4725743"/>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93AA4A20-0143-A566-DF81-8CBE04E30381}"/>
              </a:ext>
            </a:extLst>
          </p:cNvPr>
          <p:cNvSpPr txBox="1"/>
          <p:nvPr/>
        </p:nvSpPr>
        <p:spPr>
          <a:xfrm>
            <a:off x="714984" y="1585115"/>
            <a:ext cx="3943469" cy="584775"/>
          </a:xfrm>
          <a:prstGeom prst="rect">
            <a:avLst/>
          </a:prstGeom>
          <a:noFill/>
        </p:spPr>
        <p:txBody>
          <a:bodyPr wrap="square" rtlCol="0">
            <a:spAutoFit/>
          </a:bodyPr>
          <a:lstStyle/>
          <a:p>
            <a:pPr lvl="1" algn="ctr"/>
            <a:r>
              <a:rPr lang="en-GB" sz="1600" b="1" dirty="0"/>
              <a:t>Low voltage ride through behaviour  (LVRT)</a:t>
            </a:r>
          </a:p>
        </p:txBody>
      </p:sp>
      <p:sp>
        <p:nvSpPr>
          <p:cNvPr id="10" name="Textfeld 9">
            <a:extLst>
              <a:ext uri="{FF2B5EF4-FFF2-40B4-BE49-F238E27FC236}">
                <a16:creationId xmlns:a16="http://schemas.microsoft.com/office/drawing/2014/main" id="{738D1860-2D61-C79E-1A3E-F848DD393A7D}"/>
              </a:ext>
            </a:extLst>
          </p:cNvPr>
          <p:cNvSpPr txBox="1"/>
          <p:nvPr/>
        </p:nvSpPr>
        <p:spPr>
          <a:xfrm>
            <a:off x="6767641" y="1585115"/>
            <a:ext cx="3912549" cy="584775"/>
          </a:xfrm>
          <a:prstGeom prst="rect">
            <a:avLst/>
          </a:prstGeom>
          <a:noFill/>
        </p:spPr>
        <p:txBody>
          <a:bodyPr wrap="square" rtlCol="0">
            <a:spAutoFit/>
          </a:bodyPr>
          <a:lstStyle>
            <a:defPPr>
              <a:defRPr lang="en-US"/>
            </a:defPPr>
            <a:lvl2pPr lvl="1">
              <a:defRPr sz="1600" b="1"/>
            </a:lvl2pPr>
          </a:lstStyle>
          <a:p>
            <a:pPr lvl="1"/>
            <a:r>
              <a:rPr lang="en-GB" dirty="0"/>
              <a:t>High voltage ride through behaviour  	                  (HVRT)</a:t>
            </a:r>
          </a:p>
        </p:txBody>
      </p:sp>
      <p:sp>
        <p:nvSpPr>
          <p:cNvPr id="11" name="Textfeld 10">
            <a:extLst>
              <a:ext uri="{FF2B5EF4-FFF2-40B4-BE49-F238E27FC236}">
                <a16:creationId xmlns:a16="http://schemas.microsoft.com/office/drawing/2014/main" id="{35879D40-70A0-C584-0F04-E69780CCFA0D}"/>
              </a:ext>
            </a:extLst>
          </p:cNvPr>
          <p:cNvSpPr txBox="1"/>
          <p:nvPr/>
        </p:nvSpPr>
        <p:spPr>
          <a:xfrm>
            <a:off x="7264602" y="3056222"/>
            <a:ext cx="3106212" cy="523220"/>
          </a:xfrm>
          <a:prstGeom prst="rect">
            <a:avLst/>
          </a:prstGeom>
          <a:noFill/>
        </p:spPr>
        <p:txBody>
          <a:bodyPr wrap="square" rtlCol="0">
            <a:spAutoFit/>
          </a:bodyPr>
          <a:lstStyle/>
          <a:p>
            <a:pPr algn="ctr"/>
            <a:r>
              <a:rPr lang="en-GB" sz="2800" b="1">
                <a:solidFill>
                  <a:srgbClr val="FF0000"/>
                </a:solidFill>
              </a:rPr>
              <a:t>Not mentioned !</a:t>
            </a:r>
          </a:p>
        </p:txBody>
      </p:sp>
      <p:pic>
        <p:nvPicPr>
          <p:cNvPr id="12" name="Picture 2">
            <a:extLst>
              <a:ext uri="{FF2B5EF4-FFF2-40B4-BE49-F238E27FC236}">
                <a16:creationId xmlns:a16="http://schemas.microsoft.com/office/drawing/2014/main" id="{290F4FA6-76FF-9E33-A4F2-59181943A3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2" t="9996" r="1172"/>
          <a:stretch/>
        </p:blipFill>
        <p:spPr bwMode="auto">
          <a:xfrm>
            <a:off x="838200" y="2310819"/>
            <a:ext cx="4548401" cy="20600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8">
            <a:extLst>
              <a:ext uri="{FF2B5EF4-FFF2-40B4-BE49-F238E27FC236}">
                <a16:creationId xmlns:a16="http://schemas.microsoft.com/office/drawing/2014/main" id="{29C076FF-0CFB-ED00-1B05-8D784C337DBD}"/>
              </a:ext>
            </a:extLst>
          </p:cNvPr>
          <p:cNvSpPr txBox="1"/>
          <p:nvPr/>
        </p:nvSpPr>
        <p:spPr>
          <a:xfrm>
            <a:off x="838200" y="4505769"/>
            <a:ext cx="4548401" cy="43088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Voltage Profile Recovery of Wind Generators During and After a voltage sag; [1] PETE; (01/11/2025) </a:t>
            </a:r>
            <a:endParaRPr lang="en-GB" sz="1100" dirty="0"/>
          </a:p>
        </p:txBody>
      </p:sp>
      <p:sp>
        <p:nvSpPr>
          <p:cNvPr id="14" name="Textplatzhalter 5">
            <a:extLst>
              <a:ext uri="{FF2B5EF4-FFF2-40B4-BE49-F238E27FC236}">
                <a16:creationId xmlns:a16="http://schemas.microsoft.com/office/drawing/2014/main" id="{31EC98AE-7E6B-63FA-39F7-F37A5220533E}"/>
              </a:ext>
            </a:extLst>
          </p:cNvPr>
          <p:cNvSpPr>
            <a:spLocks noGrp="1"/>
          </p:cNvSpPr>
          <p:nvPr>
            <p:ph type="body" sz="quarter" idx="22"/>
          </p:nvPr>
        </p:nvSpPr>
        <p:spPr>
          <a:xfrm>
            <a:off x="749023" y="6216958"/>
            <a:ext cx="2248453" cy="309850"/>
          </a:xfrm>
        </p:spPr>
        <p:txBody>
          <a:bodyPr>
            <a:normAutofit/>
          </a:bodyPr>
          <a:lstStyle/>
          <a:p>
            <a:pPr marL="0" indent="0">
              <a:buNone/>
            </a:pPr>
            <a:r>
              <a:rPr lang="en-GB" sz="1400" dirty="0"/>
              <a:t>[1]</a:t>
            </a:r>
          </a:p>
        </p:txBody>
      </p:sp>
    </p:spTree>
    <p:extLst>
      <p:ext uri="{BB962C8B-B14F-4D97-AF65-F5344CB8AC3E}">
        <p14:creationId xmlns:p14="http://schemas.microsoft.com/office/powerpoint/2010/main" val="21274884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76EC0A-4FF0-85D1-BBED-61893999F356}"/>
              </a:ext>
            </a:extLst>
          </p:cNvPr>
          <p:cNvSpPr>
            <a:spLocks noGrp="1"/>
          </p:cNvSpPr>
          <p:nvPr>
            <p:ph type="title"/>
          </p:nvPr>
        </p:nvSpPr>
        <p:spPr/>
        <p:txBody>
          <a:bodyPr/>
          <a:lstStyle/>
          <a:p>
            <a:r>
              <a:rPr lang="en-GB" dirty="0"/>
              <a:t>2-iii. Droop Characteristics</a:t>
            </a:r>
          </a:p>
        </p:txBody>
      </p:sp>
      <p:sp>
        <p:nvSpPr>
          <p:cNvPr id="4" name="Datumsplatzhalter 3">
            <a:extLst>
              <a:ext uri="{FF2B5EF4-FFF2-40B4-BE49-F238E27FC236}">
                <a16:creationId xmlns:a16="http://schemas.microsoft.com/office/drawing/2014/main" id="{613CC43C-7E8C-D65A-3AFA-7FFBDDC700CE}"/>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5" name="Foliennummernplatzhalter 4">
            <a:extLst>
              <a:ext uri="{FF2B5EF4-FFF2-40B4-BE49-F238E27FC236}">
                <a16:creationId xmlns:a16="http://schemas.microsoft.com/office/drawing/2014/main" id="{A0E41279-55D9-911F-D92D-3DB3E93F1B58}"/>
              </a:ext>
            </a:extLst>
          </p:cNvPr>
          <p:cNvSpPr>
            <a:spLocks noGrp="1"/>
          </p:cNvSpPr>
          <p:nvPr>
            <p:ph type="sldNum" sz="quarter" idx="12"/>
          </p:nvPr>
        </p:nvSpPr>
        <p:spPr/>
        <p:txBody>
          <a:bodyPr/>
          <a:lstStyle/>
          <a:p>
            <a:fld id="{013F6232-4F06-48BA-8F69-BF531F607829}" type="slidenum">
              <a:rPr lang="en-GB" smtClean="0"/>
              <a:pPr/>
              <a:t>88</a:t>
            </a:fld>
            <a:endParaRPr lang="en-GB"/>
          </a:p>
        </p:txBody>
      </p:sp>
      <p:sp>
        <p:nvSpPr>
          <p:cNvPr id="6" name="Fußzeilenplatzhalter 5">
            <a:extLst>
              <a:ext uri="{FF2B5EF4-FFF2-40B4-BE49-F238E27FC236}">
                <a16:creationId xmlns:a16="http://schemas.microsoft.com/office/drawing/2014/main" id="{5609B5F4-B96A-EDFF-D9D2-3393868C60CE}"/>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Griid Code Development / Optimus Syria</a:t>
            </a:r>
          </a:p>
        </p:txBody>
      </p:sp>
      <p:sp>
        <p:nvSpPr>
          <p:cNvPr id="9" name="Textplatzhalter 16">
            <a:extLst>
              <a:ext uri="{FF2B5EF4-FFF2-40B4-BE49-F238E27FC236}">
                <a16:creationId xmlns:a16="http://schemas.microsoft.com/office/drawing/2014/main" id="{CEACD933-8F22-29A7-E9AC-5D793160E145}"/>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pic>
        <p:nvPicPr>
          <p:cNvPr id="1026" name="Picture 2">
            <a:extLst>
              <a:ext uri="{FF2B5EF4-FFF2-40B4-BE49-F238E27FC236}">
                <a16:creationId xmlns:a16="http://schemas.microsoft.com/office/drawing/2014/main" id="{EFE9FCDA-0F47-7D76-BE31-1FEA52D381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8601" y="2183728"/>
            <a:ext cx="3559852" cy="24905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051CBD47-E95A-E591-9A1F-0FCD1D95BC9C}"/>
              </a:ext>
            </a:extLst>
          </p:cNvPr>
          <p:cNvSpPr txBox="1"/>
          <p:nvPr/>
        </p:nvSpPr>
        <p:spPr>
          <a:xfrm>
            <a:off x="945661" y="1585115"/>
            <a:ext cx="3943469" cy="338554"/>
          </a:xfrm>
          <a:prstGeom prst="rect">
            <a:avLst/>
          </a:prstGeom>
          <a:noFill/>
        </p:spPr>
        <p:txBody>
          <a:bodyPr wrap="square" rtlCol="0">
            <a:spAutoFit/>
          </a:bodyPr>
          <a:lstStyle/>
          <a:p>
            <a:pPr lvl="1"/>
            <a:r>
              <a:rPr lang="en-GB" sz="1600" b="1"/>
              <a:t>Reactive Power / voltage control</a:t>
            </a:r>
          </a:p>
        </p:txBody>
      </p:sp>
      <p:cxnSp>
        <p:nvCxnSpPr>
          <p:cNvPr id="13" name="Gerader Verbinder 12">
            <a:extLst>
              <a:ext uri="{FF2B5EF4-FFF2-40B4-BE49-F238E27FC236}">
                <a16:creationId xmlns:a16="http://schemas.microsoft.com/office/drawing/2014/main" id="{7BEFF858-3DFC-229F-5FEA-3864543D2175}"/>
              </a:ext>
            </a:extLst>
          </p:cNvPr>
          <p:cNvCxnSpPr>
            <a:cxnSpLocks/>
          </p:cNvCxnSpPr>
          <p:nvPr/>
        </p:nvCxnSpPr>
        <p:spPr>
          <a:xfrm>
            <a:off x="5713047" y="1585115"/>
            <a:ext cx="0" cy="4725743"/>
          </a:xfrm>
          <a:prstGeom prst="line">
            <a:avLst/>
          </a:prstGeom>
          <a:ln w="38100">
            <a:solidFill>
              <a:srgbClr val="8ECEFA"/>
            </a:solidFill>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842FF2FE-DD29-E9DE-686B-B35A0A303F11}"/>
              </a:ext>
            </a:extLst>
          </p:cNvPr>
          <p:cNvSpPr txBox="1"/>
          <p:nvPr/>
        </p:nvSpPr>
        <p:spPr>
          <a:xfrm>
            <a:off x="6767642" y="1585115"/>
            <a:ext cx="3653684" cy="338554"/>
          </a:xfrm>
          <a:prstGeom prst="rect">
            <a:avLst/>
          </a:prstGeom>
          <a:noFill/>
        </p:spPr>
        <p:txBody>
          <a:bodyPr wrap="square" rtlCol="0">
            <a:spAutoFit/>
          </a:bodyPr>
          <a:lstStyle>
            <a:defPPr>
              <a:defRPr lang="en-US"/>
            </a:defPPr>
            <a:lvl2pPr lvl="1">
              <a:defRPr sz="1600" b="1"/>
            </a:lvl2pPr>
          </a:lstStyle>
          <a:p>
            <a:pPr lvl="1"/>
            <a:r>
              <a:rPr lang="en-GB"/>
              <a:t>Active Power/ frequency control</a:t>
            </a:r>
          </a:p>
        </p:txBody>
      </p:sp>
      <p:sp>
        <p:nvSpPr>
          <p:cNvPr id="18" name="Textfeld 17">
            <a:extLst>
              <a:ext uri="{FF2B5EF4-FFF2-40B4-BE49-F238E27FC236}">
                <a16:creationId xmlns:a16="http://schemas.microsoft.com/office/drawing/2014/main" id="{485DF05D-428D-4DCF-8F1A-0A10443557E5}"/>
              </a:ext>
            </a:extLst>
          </p:cNvPr>
          <p:cNvSpPr txBox="1"/>
          <p:nvPr/>
        </p:nvSpPr>
        <p:spPr>
          <a:xfrm>
            <a:off x="7264602" y="3056222"/>
            <a:ext cx="3106212" cy="523220"/>
          </a:xfrm>
          <a:prstGeom prst="rect">
            <a:avLst/>
          </a:prstGeom>
          <a:noFill/>
        </p:spPr>
        <p:txBody>
          <a:bodyPr wrap="square" rtlCol="0">
            <a:spAutoFit/>
          </a:bodyPr>
          <a:lstStyle/>
          <a:p>
            <a:pPr algn="ctr"/>
            <a:r>
              <a:rPr lang="en-GB" sz="2800" b="1">
                <a:solidFill>
                  <a:srgbClr val="FF0000"/>
                </a:solidFill>
              </a:rPr>
              <a:t>Not mentioned !</a:t>
            </a:r>
          </a:p>
        </p:txBody>
      </p:sp>
      <p:sp>
        <p:nvSpPr>
          <p:cNvPr id="3" name="Textfeld 10">
            <a:extLst>
              <a:ext uri="{FF2B5EF4-FFF2-40B4-BE49-F238E27FC236}">
                <a16:creationId xmlns:a16="http://schemas.microsoft.com/office/drawing/2014/main" id="{D5B6E3B0-139F-6AF9-6DF7-D451929BC9F2}"/>
              </a:ext>
            </a:extLst>
          </p:cNvPr>
          <p:cNvSpPr txBox="1"/>
          <p:nvPr/>
        </p:nvSpPr>
        <p:spPr>
          <a:xfrm>
            <a:off x="1064860" y="4640574"/>
            <a:ext cx="3690017"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Minimum requirements for a non-synchronous machine in </a:t>
            </a:r>
          </a:p>
          <a:p>
            <a:pPr algn="l"/>
            <a:r>
              <a:rPr lang="en-US" sz="1100" dirty="0"/>
              <a:t>voltage control; [1] PETE; (01/11/2025) </a:t>
            </a:r>
            <a:endParaRPr lang="en-GB" sz="1100" dirty="0"/>
          </a:p>
        </p:txBody>
      </p:sp>
      <p:sp>
        <p:nvSpPr>
          <p:cNvPr id="7" name="Textplatzhalter 5">
            <a:extLst>
              <a:ext uri="{FF2B5EF4-FFF2-40B4-BE49-F238E27FC236}">
                <a16:creationId xmlns:a16="http://schemas.microsoft.com/office/drawing/2014/main" id="{0146FF2B-62D4-E5FA-612E-8ACF5BA378E2}"/>
              </a:ext>
            </a:extLst>
          </p:cNvPr>
          <p:cNvSpPr>
            <a:spLocks noGrp="1"/>
          </p:cNvSpPr>
          <p:nvPr>
            <p:ph type="body" sz="quarter" idx="22"/>
          </p:nvPr>
        </p:nvSpPr>
        <p:spPr>
          <a:xfrm>
            <a:off x="749023" y="6216958"/>
            <a:ext cx="2248453" cy="309850"/>
          </a:xfrm>
        </p:spPr>
        <p:txBody>
          <a:bodyPr>
            <a:normAutofit/>
          </a:bodyPr>
          <a:lstStyle/>
          <a:p>
            <a:pPr marL="0" indent="0">
              <a:buNone/>
            </a:pPr>
            <a:r>
              <a:rPr lang="en-GB" sz="1400" dirty="0"/>
              <a:t>[1]</a:t>
            </a:r>
          </a:p>
        </p:txBody>
      </p:sp>
    </p:spTree>
    <p:extLst>
      <p:ext uri="{BB962C8B-B14F-4D97-AF65-F5344CB8AC3E}">
        <p14:creationId xmlns:p14="http://schemas.microsoft.com/office/powerpoint/2010/main" val="419959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76EC0A-4FF0-85D1-BBED-61893999F356}"/>
              </a:ext>
            </a:extLst>
          </p:cNvPr>
          <p:cNvSpPr>
            <a:spLocks noGrp="1"/>
          </p:cNvSpPr>
          <p:nvPr>
            <p:ph type="title"/>
          </p:nvPr>
        </p:nvSpPr>
        <p:spPr/>
        <p:txBody>
          <a:bodyPr/>
          <a:lstStyle/>
          <a:p>
            <a:r>
              <a:rPr lang="en-GB" dirty="0"/>
              <a:t>3. Advices for changing Grid Code</a:t>
            </a:r>
          </a:p>
        </p:txBody>
      </p:sp>
      <p:sp>
        <p:nvSpPr>
          <p:cNvPr id="4" name="Datumsplatzhalter 3">
            <a:extLst>
              <a:ext uri="{FF2B5EF4-FFF2-40B4-BE49-F238E27FC236}">
                <a16:creationId xmlns:a16="http://schemas.microsoft.com/office/drawing/2014/main" id="{613CC43C-7E8C-D65A-3AFA-7FFBDDC700CE}"/>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5" name="Foliennummernplatzhalter 4">
            <a:extLst>
              <a:ext uri="{FF2B5EF4-FFF2-40B4-BE49-F238E27FC236}">
                <a16:creationId xmlns:a16="http://schemas.microsoft.com/office/drawing/2014/main" id="{A0E41279-55D9-911F-D92D-3DB3E93F1B58}"/>
              </a:ext>
            </a:extLst>
          </p:cNvPr>
          <p:cNvSpPr>
            <a:spLocks noGrp="1"/>
          </p:cNvSpPr>
          <p:nvPr>
            <p:ph type="sldNum" sz="quarter" idx="12"/>
          </p:nvPr>
        </p:nvSpPr>
        <p:spPr/>
        <p:txBody>
          <a:bodyPr/>
          <a:lstStyle/>
          <a:p>
            <a:fld id="{013F6232-4F06-48BA-8F69-BF531F607829}" type="slidenum">
              <a:rPr lang="en-GB" smtClean="0"/>
              <a:pPr/>
              <a:t>89</a:t>
            </a:fld>
            <a:endParaRPr lang="en-GB"/>
          </a:p>
        </p:txBody>
      </p:sp>
      <p:sp>
        <p:nvSpPr>
          <p:cNvPr id="6" name="Fußzeilenplatzhalter 5">
            <a:extLst>
              <a:ext uri="{FF2B5EF4-FFF2-40B4-BE49-F238E27FC236}">
                <a16:creationId xmlns:a16="http://schemas.microsoft.com/office/drawing/2014/main" id="{5609B5F4-B96A-EDFF-D9D2-3393868C60CE}"/>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Griid Code Development / Optimus Syria</a:t>
            </a:r>
          </a:p>
        </p:txBody>
      </p:sp>
      <p:sp>
        <p:nvSpPr>
          <p:cNvPr id="9" name="Textplatzhalter 16">
            <a:extLst>
              <a:ext uri="{FF2B5EF4-FFF2-40B4-BE49-F238E27FC236}">
                <a16:creationId xmlns:a16="http://schemas.microsoft.com/office/drawing/2014/main" id="{CEACD933-8F22-29A7-E9AC-5D793160E145}"/>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sp>
        <p:nvSpPr>
          <p:cNvPr id="8" name="Inhaltsplatzhalter 7">
            <a:extLst>
              <a:ext uri="{FF2B5EF4-FFF2-40B4-BE49-F238E27FC236}">
                <a16:creationId xmlns:a16="http://schemas.microsoft.com/office/drawing/2014/main" id="{3BD5420E-FB48-EFC7-388B-DE6457780562}"/>
              </a:ext>
            </a:extLst>
          </p:cNvPr>
          <p:cNvSpPr>
            <a:spLocks noGrp="1"/>
          </p:cNvSpPr>
          <p:nvPr>
            <p:ph idx="1"/>
          </p:nvPr>
        </p:nvSpPr>
        <p:spPr/>
        <p:txBody>
          <a:bodyPr/>
          <a:lstStyle/>
          <a:p>
            <a:pPr marL="0" indent="0">
              <a:buNone/>
            </a:pPr>
            <a:r>
              <a:rPr lang="en-GB" b="1" dirty="0"/>
              <a:t>LVRT</a:t>
            </a:r>
          </a:p>
          <a:p>
            <a:r>
              <a:rPr lang="en-GB" dirty="0"/>
              <a:t>Change from 80% sag to 100% for 150 </a:t>
            </a:r>
            <a:r>
              <a:rPr lang="en-GB" dirty="0" err="1"/>
              <a:t>ms</a:t>
            </a:r>
            <a:endParaRPr lang="en-GB" dirty="0"/>
          </a:p>
          <a:p>
            <a:pPr marL="0" indent="0">
              <a:buNone/>
            </a:pPr>
            <a:r>
              <a:rPr lang="en-GB" dirty="0"/>
              <a:t>-&gt; Improvement of grid stability </a:t>
            </a:r>
          </a:p>
        </p:txBody>
      </p:sp>
      <p:pic>
        <p:nvPicPr>
          <p:cNvPr id="10" name="Inhaltsplatzhalter 6">
            <a:extLst>
              <a:ext uri="{FF2B5EF4-FFF2-40B4-BE49-F238E27FC236}">
                <a16:creationId xmlns:a16="http://schemas.microsoft.com/office/drawing/2014/main" id="{73F919BB-A60F-AE29-518C-5A3166CCBB73}"/>
              </a:ext>
            </a:extLst>
          </p:cNvPr>
          <p:cNvPicPr>
            <a:picLocks noChangeAspect="1"/>
          </p:cNvPicPr>
          <p:nvPr/>
        </p:nvPicPr>
        <p:blipFill>
          <a:blip r:embed="rId2"/>
          <a:stretch>
            <a:fillRect/>
          </a:stretch>
        </p:blipFill>
        <p:spPr>
          <a:xfrm>
            <a:off x="4974571" y="2589743"/>
            <a:ext cx="5747515" cy="3722157"/>
          </a:xfrm>
          <a:prstGeom prst="rect">
            <a:avLst/>
          </a:prstGeom>
        </p:spPr>
      </p:pic>
      <p:sp>
        <p:nvSpPr>
          <p:cNvPr id="12" name="Textfeld 10">
            <a:extLst>
              <a:ext uri="{FF2B5EF4-FFF2-40B4-BE49-F238E27FC236}">
                <a16:creationId xmlns:a16="http://schemas.microsoft.com/office/drawing/2014/main" id="{B53290AE-CCCE-EEF9-4394-BE1D029B7172}"/>
              </a:ext>
            </a:extLst>
          </p:cNvPr>
          <p:cNvSpPr txBox="1"/>
          <p:nvPr/>
        </p:nvSpPr>
        <p:spPr>
          <a:xfrm>
            <a:off x="5025403" y="6231265"/>
            <a:ext cx="6328397"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Improved low voltage ride through </a:t>
            </a:r>
            <a:r>
              <a:rPr lang="en-US" sz="1100" dirty="0" err="1"/>
              <a:t>behaviour</a:t>
            </a:r>
            <a:r>
              <a:rPr lang="en-US" sz="1100" dirty="0"/>
              <a:t>; [1],[2] PETE and VDE-AR-N 4110:2017-02; (01/11/2025) </a:t>
            </a:r>
            <a:endParaRPr lang="en-GB" sz="1100" dirty="0"/>
          </a:p>
        </p:txBody>
      </p:sp>
      <p:sp>
        <p:nvSpPr>
          <p:cNvPr id="13" name="Textplatzhalter 5">
            <a:extLst>
              <a:ext uri="{FF2B5EF4-FFF2-40B4-BE49-F238E27FC236}">
                <a16:creationId xmlns:a16="http://schemas.microsoft.com/office/drawing/2014/main" id="{A2F006B5-20AF-1C60-61E4-52D94476F48A}"/>
              </a:ext>
            </a:extLst>
          </p:cNvPr>
          <p:cNvSpPr>
            <a:spLocks noGrp="1"/>
          </p:cNvSpPr>
          <p:nvPr>
            <p:ph type="body" sz="quarter" idx="22"/>
          </p:nvPr>
        </p:nvSpPr>
        <p:spPr>
          <a:xfrm>
            <a:off x="749023" y="6216958"/>
            <a:ext cx="2248453" cy="309850"/>
          </a:xfrm>
        </p:spPr>
        <p:txBody>
          <a:bodyPr>
            <a:normAutofit/>
          </a:bodyPr>
          <a:lstStyle/>
          <a:p>
            <a:pPr marL="0" indent="0">
              <a:buNone/>
            </a:pPr>
            <a:r>
              <a:rPr lang="en-GB" sz="1400" dirty="0"/>
              <a:t>[1], [2]</a:t>
            </a:r>
          </a:p>
        </p:txBody>
      </p:sp>
    </p:spTree>
    <p:extLst>
      <p:ext uri="{BB962C8B-B14F-4D97-AF65-F5344CB8AC3E}">
        <p14:creationId xmlns:p14="http://schemas.microsoft.com/office/powerpoint/2010/main" val="404272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893F6D-288A-550A-C796-008FEA91A947}"/>
              </a:ext>
            </a:extLst>
          </p:cNvPr>
          <p:cNvSpPr>
            <a:spLocks noGrp="1"/>
          </p:cNvSpPr>
          <p:nvPr>
            <p:ph type="title"/>
          </p:nvPr>
        </p:nvSpPr>
        <p:spPr>
          <a:xfrm>
            <a:off x="651588" y="600942"/>
            <a:ext cx="11353800" cy="1325563"/>
          </a:xfrm>
        </p:spPr>
        <p:txBody>
          <a:bodyPr>
            <a:normAutofit/>
          </a:bodyPr>
          <a:lstStyle/>
          <a:p>
            <a:r>
              <a:rPr lang="de-DE" dirty="0"/>
              <a:t>2. Introduction to Necell</a:t>
            </a:r>
            <a:br>
              <a:rPr kumimoji="0" lang="en-US" altLang="en-DE" sz="44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endParaRPr lang="en-GB" dirty="0"/>
          </a:p>
        </p:txBody>
      </p:sp>
      <p:sp>
        <p:nvSpPr>
          <p:cNvPr id="13" name="Inhaltsplatzhalter 12">
            <a:extLst>
              <a:ext uri="{FF2B5EF4-FFF2-40B4-BE49-F238E27FC236}">
                <a16:creationId xmlns:a16="http://schemas.microsoft.com/office/drawing/2014/main" id="{D847DFA5-0CA0-3D6E-6A5E-98464DBBD767}"/>
              </a:ext>
            </a:extLst>
          </p:cNvPr>
          <p:cNvSpPr>
            <a:spLocks noGrp="1"/>
          </p:cNvSpPr>
          <p:nvPr>
            <p:ph idx="1"/>
          </p:nvPr>
        </p:nvSpPr>
        <p:spPr>
          <a:xfrm>
            <a:off x="1024812" y="4082785"/>
            <a:ext cx="7052215" cy="1618316"/>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DE" sz="16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br>
              <a:rPr kumimoji="0" lang="en-US" altLang="en-DE" sz="16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br>
            <a:endParaRPr kumimoji="0" lang="en-US" altLang="en-DE" sz="2800" b="0" i="0" u="none" strike="noStrike" cap="none" normalizeH="0" baseline="0" dirty="0">
              <a:ln>
                <a:noFill/>
              </a:ln>
              <a:solidFill>
                <a:schemeClr val="tx1"/>
              </a:solidFill>
              <a:effectLst/>
              <a:latin typeface="Arial" panose="020B0604020202020204" pitchFamily="34" charset="0"/>
            </a:endParaRPr>
          </a:p>
          <a:p>
            <a:pPr marL="0" indent="0">
              <a:buNone/>
            </a:pPr>
            <a:endParaRPr lang="en-GB" sz="1600" dirty="0"/>
          </a:p>
        </p:txBody>
      </p:sp>
      <p:sp>
        <p:nvSpPr>
          <p:cNvPr id="14" name="Textplatzhalter 13">
            <a:extLst>
              <a:ext uri="{FF2B5EF4-FFF2-40B4-BE49-F238E27FC236}">
                <a16:creationId xmlns:a16="http://schemas.microsoft.com/office/drawing/2014/main" id="{74941C66-F67D-47E9-8D08-622A52F2EA14}"/>
              </a:ext>
            </a:extLst>
          </p:cNvPr>
          <p:cNvSpPr>
            <a:spLocks noGrp="1"/>
          </p:cNvSpPr>
          <p:nvPr>
            <p:ph type="body" sz="quarter" idx="18"/>
          </p:nvPr>
        </p:nvSpPr>
        <p:spPr/>
        <p:txBody>
          <a:bodyPr/>
          <a:lstStyle/>
          <a:p>
            <a:r>
              <a:rPr lang="en-GB" dirty="0" err="1"/>
              <a:t>Bakhtyar</a:t>
            </a:r>
            <a:r>
              <a:rPr lang="en-GB" dirty="0"/>
              <a:t> Karim</a:t>
            </a:r>
          </a:p>
        </p:txBody>
      </p:sp>
      <p:sp>
        <p:nvSpPr>
          <p:cNvPr id="2" name="Datumsplatzhalter 1">
            <a:extLst>
              <a:ext uri="{FF2B5EF4-FFF2-40B4-BE49-F238E27FC236}">
                <a16:creationId xmlns:a16="http://schemas.microsoft.com/office/drawing/2014/main" id="{E9FDD682-B40F-C5C9-1855-56A85BC15BC8}"/>
              </a:ext>
            </a:extLst>
          </p:cNvPr>
          <p:cNvSpPr>
            <a:spLocks noGrp="1"/>
          </p:cNvSpPr>
          <p:nvPr>
            <p:ph type="dt" sz="half" idx="19"/>
          </p:nvPr>
        </p:nvSpPr>
        <p:spPr/>
        <p:txBody>
          <a:bodyPr/>
          <a:lstStyle/>
          <a:p>
            <a:fld id="{2D1EE79A-E6D4-4691-9116-935A2AA336A9}" type="datetime1">
              <a:rPr lang="en-GB" smtClean="0"/>
              <a:t>03/11/2025</a:t>
            </a:fld>
            <a:endParaRPr lang="en-GB"/>
          </a:p>
        </p:txBody>
      </p:sp>
      <p:sp>
        <p:nvSpPr>
          <p:cNvPr id="3" name="Fußzeilenplatzhalter 2">
            <a:extLst>
              <a:ext uri="{FF2B5EF4-FFF2-40B4-BE49-F238E27FC236}">
                <a16:creationId xmlns:a16="http://schemas.microsoft.com/office/drawing/2014/main" id="{D668328F-481A-A412-4E89-23ACFE133DF4}"/>
              </a:ext>
            </a:extLst>
          </p:cNvPr>
          <p:cNvSpPr>
            <a:spLocks noGrp="1"/>
          </p:cNvSpPr>
          <p:nvPr>
            <p:ph type="ftr" sz="quarter" idx="20"/>
          </p:nvPr>
        </p:nvSpPr>
        <p:spPr/>
        <p:txBody>
          <a:bodyPr/>
          <a:lstStyle/>
          <a:p>
            <a:r>
              <a:rPr lang="en-GB" dirty="0"/>
              <a:t>Management Team PM / Optimus Syria</a:t>
            </a:r>
          </a:p>
        </p:txBody>
      </p:sp>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t>9</a:t>
            </a:fld>
            <a:endParaRPr lang="en-GB"/>
          </a:p>
        </p:txBody>
      </p:sp>
      <p:sp>
        <p:nvSpPr>
          <p:cNvPr id="10" name="Inhaltsplatzhalter 2">
            <a:extLst>
              <a:ext uri="{FF2B5EF4-FFF2-40B4-BE49-F238E27FC236}">
                <a16:creationId xmlns:a16="http://schemas.microsoft.com/office/drawing/2014/main" id="{711AAC40-D4A5-6AC8-BE73-CD4035EA05F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971550" indent="-514350" algn="l" defTabSz="914400" rtl="0" eaLnBrk="1" latinLnBrk="0" hangingPunct="1">
              <a:lnSpc>
                <a:spcPct val="90000"/>
              </a:lnSpc>
              <a:spcBef>
                <a:spcPts val="500"/>
              </a:spcBef>
              <a:buFont typeface="+mj-lt"/>
              <a:buAutoNum type="romanLcPeriod"/>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sp>
        <p:nvSpPr>
          <p:cNvPr id="8" name="Textfeld 10">
            <a:extLst>
              <a:ext uri="{FF2B5EF4-FFF2-40B4-BE49-F238E27FC236}">
                <a16:creationId xmlns:a16="http://schemas.microsoft.com/office/drawing/2014/main" id="{076BBEA1-FDC6-C06A-A484-57D18E620239}"/>
              </a:ext>
            </a:extLst>
          </p:cNvPr>
          <p:cNvSpPr txBox="1"/>
          <p:nvPr/>
        </p:nvSpPr>
        <p:spPr>
          <a:xfrm>
            <a:off x="812800" y="6219031"/>
            <a:ext cx="2120901" cy="307777"/>
          </a:xfrm>
          <a:prstGeom prst="rect">
            <a:avLst/>
          </a:prstGeom>
          <a:noFill/>
        </p:spPr>
        <p:txBody>
          <a:bodyPr wrap="square" rtlCol="0">
            <a:spAutoFit/>
          </a:bodyPr>
          <a:lstStyle/>
          <a:p>
            <a:r>
              <a:rPr lang="en-DE" sz="1400" dirty="0"/>
              <a:t>[1], [2], [3],</a:t>
            </a:r>
            <a:endParaRPr lang="de-DE" sz="1400" dirty="0"/>
          </a:p>
        </p:txBody>
      </p:sp>
      <p:sp>
        <p:nvSpPr>
          <p:cNvPr id="7" name="TextBox 6">
            <a:extLst>
              <a:ext uri="{FF2B5EF4-FFF2-40B4-BE49-F238E27FC236}">
                <a16:creationId xmlns:a16="http://schemas.microsoft.com/office/drawing/2014/main" id="{87BB0CAE-86F7-6671-8EA6-8B2349EF2B5F}"/>
              </a:ext>
            </a:extLst>
          </p:cNvPr>
          <p:cNvSpPr txBox="1"/>
          <p:nvPr/>
        </p:nvSpPr>
        <p:spPr>
          <a:xfrm>
            <a:off x="373224" y="2125974"/>
            <a:ext cx="6139542" cy="3416320"/>
          </a:xfrm>
          <a:prstGeom prst="rect">
            <a:avLst/>
          </a:prstGeom>
          <a:noFill/>
        </p:spPr>
        <p:txBody>
          <a:bodyPr wrap="square">
            <a:spAutoFit/>
          </a:bodyPr>
          <a:lstStyle/>
          <a:p>
            <a:pPr>
              <a:buNone/>
            </a:pPr>
            <a:r>
              <a:rPr lang="en-US" dirty="0"/>
              <a:t>The Nacelle, is the structural housing positioned at the top of a wind turbine tower, situated directly behind the rotor blades. It serves as the protective enclosure for the entire power generation system, commonly referred to as the drive train.</a:t>
            </a:r>
          </a:p>
          <a:p>
            <a:pPr>
              <a:buNone/>
            </a:pPr>
            <a:endParaRPr lang="en-US" dirty="0"/>
          </a:p>
          <a:p>
            <a:pPr>
              <a:buNone/>
            </a:pPr>
            <a:r>
              <a:rPr lang="en-US" dirty="0"/>
              <a:t>In a geared wind turbine, such as one utilizing a Doubly Fed Induction Generator (DFIG) paired with a 3 stage planetary gearbox, the nacelle must be robust enough to support and align these massive components while transmitting the enormous static and dynamic loads from the rotor (thrust, torque, and bending moments) down to the tower.</a:t>
            </a:r>
          </a:p>
        </p:txBody>
      </p:sp>
      <p:pic>
        <p:nvPicPr>
          <p:cNvPr id="16" name="Picture 15" descr="A diagram of a wind turbine&#10;&#10;AI-generated content may be incorrect.">
            <a:extLst>
              <a:ext uri="{FF2B5EF4-FFF2-40B4-BE49-F238E27FC236}">
                <a16:creationId xmlns:a16="http://schemas.microsoft.com/office/drawing/2014/main" id="{0ECC5BB6-103D-D87E-22E5-DA5D013571AF}"/>
              </a:ext>
            </a:extLst>
          </p:cNvPr>
          <p:cNvPicPr>
            <a:picLocks noChangeAspect="1"/>
          </p:cNvPicPr>
          <p:nvPr/>
        </p:nvPicPr>
        <p:blipFill>
          <a:blip r:embed="rId2">
            <a:extLst>
              <a:ext uri="{28A0092B-C50C-407E-A947-70E740481C1C}">
                <a14:useLocalDpi xmlns:a14="http://schemas.microsoft.com/office/drawing/2010/main" val="0"/>
              </a:ext>
            </a:extLst>
          </a:blip>
          <a:srcRect t="3789" r="11975" b="5869"/>
          <a:stretch>
            <a:fillRect/>
          </a:stretch>
        </p:blipFill>
        <p:spPr>
          <a:xfrm>
            <a:off x="6528318" y="1654370"/>
            <a:ext cx="5663682" cy="4359528"/>
          </a:xfrm>
          <a:prstGeom prst="rect">
            <a:avLst/>
          </a:prstGeom>
        </p:spPr>
      </p:pic>
    </p:spTree>
    <p:extLst>
      <p:ext uri="{BB962C8B-B14F-4D97-AF65-F5344CB8AC3E}">
        <p14:creationId xmlns:p14="http://schemas.microsoft.com/office/powerpoint/2010/main" val="35839316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76EC0A-4FF0-85D1-BBED-61893999F356}"/>
              </a:ext>
            </a:extLst>
          </p:cNvPr>
          <p:cNvSpPr>
            <a:spLocks noGrp="1"/>
          </p:cNvSpPr>
          <p:nvPr>
            <p:ph type="title"/>
          </p:nvPr>
        </p:nvSpPr>
        <p:spPr/>
        <p:txBody>
          <a:bodyPr/>
          <a:lstStyle/>
          <a:p>
            <a:r>
              <a:rPr lang="en-GB"/>
              <a:t>3. Advices for changing Grid Code</a:t>
            </a:r>
          </a:p>
        </p:txBody>
      </p:sp>
      <p:sp>
        <p:nvSpPr>
          <p:cNvPr id="4" name="Datumsplatzhalter 3">
            <a:extLst>
              <a:ext uri="{FF2B5EF4-FFF2-40B4-BE49-F238E27FC236}">
                <a16:creationId xmlns:a16="http://schemas.microsoft.com/office/drawing/2014/main" id="{613CC43C-7E8C-D65A-3AFA-7FFBDDC700CE}"/>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5" name="Foliennummernplatzhalter 4">
            <a:extLst>
              <a:ext uri="{FF2B5EF4-FFF2-40B4-BE49-F238E27FC236}">
                <a16:creationId xmlns:a16="http://schemas.microsoft.com/office/drawing/2014/main" id="{A0E41279-55D9-911F-D92D-3DB3E93F1B58}"/>
              </a:ext>
            </a:extLst>
          </p:cNvPr>
          <p:cNvSpPr>
            <a:spLocks noGrp="1"/>
          </p:cNvSpPr>
          <p:nvPr>
            <p:ph type="sldNum" sz="quarter" idx="12"/>
          </p:nvPr>
        </p:nvSpPr>
        <p:spPr/>
        <p:txBody>
          <a:bodyPr/>
          <a:lstStyle/>
          <a:p>
            <a:fld id="{013F6232-4F06-48BA-8F69-BF531F607829}" type="slidenum">
              <a:rPr lang="en-GB" smtClean="0"/>
              <a:pPr/>
              <a:t>90</a:t>
            </a:fld>
            <a:endParaRPr lang="en-GB"/>
          </a:p>
        </p:txBody>
      </p:sp>
      <p:sp>
        <p:nvSpPr>
          <p:cNvPr id="6" name="Fußzeilenplatzhalter 5">
            <a:extLst>
              <a:ext uri="{FF2B5EF4-FFF2-40B4-BE49-F238E27FC236}">
                <a16:creationId xmlns:a16="http://schemas.microsoft.com/office/drawing/2014/main" id="{5609B5F4-B96A-EDFF-D9D2-3393868C60CE}"/>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Griid Code Development / Optimus Syria</a:t>
            </a:r>
          </a:p>
        </p:txBody>
      </p:sp>
      <p:sp>
        <p:nvSpPr>
          <p:cNvPr id="9" name="Textplatzhalter 16">
            <a:extLst>
              <a:ext uri="{FF2B5EF4-FFF2-40B4-BE49-F238E27FC236}">
                <a16:creationId xmlns:a16="http://schemas.microsoft.com/office/drawing/2014/main" id="{CEACD933-8F22-29A7-E9AC-5D793160E145}"/>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sp>
        <p:nvSpPr>
          <p:cNvPr id="8" name="Inhaltsplatzhalter 7">
            <a:extLst>
              <a:ext uri="{FF2B5EF4-FFF2-40B4-BE49-F238E27FC236}">
                <a16:creationId xmlns:a16="http://schemas.microsoft.com/office/drawing/2014/main" id="{5C5D9B22-C26B-648A-41BE-AD1FD4C9A5CE}"/>
              </a:ext>
            </a:extLst>
          </p:cNvPr>
          <p:cNvSpPr>
            <a:spLocks noGrp="1"/>
          </p:cNvSpPr>
          <p:nvPr>
            <p:ph idx="1"/>
          </p:nvPr>
        </p:nvSpPr>
        <p:spPr/>
        <p:txBody>
          <a:bodyPr/>
          <a:lstStyle/>
          <a:p>
            <a:pPr marL="0" indent="0">
              <a:buNone/>
            </a:pPr>
            <a:r>
              <a:rPr lang="en-GB" b="1" dirty="0"/>
              <a:t>HVRT</a:t>
            </a:r>
          </a:p>
          <a:p>
            <a:r>
              <a:rPr lang="en-GB" dirty="0"/>
              <a:t>According to VDE-AR-N 4110:2017-02</a:t>
            </a:r>
          </a:p>
          <a:p>
            <a:r>
              <a:rPr lang="en-GB" dirty="0"/>
              <a:t>Staying connected during surges</a:t>
            </a:r>
          </a:p>
          <a:p>
            <a:pPr marL="0" indent="0">
              <a:buNone/>
            </a:pPr>
            <a:r>
              <a:rPr lang="en-GB" dirty="0"/>
              <a:t>-&gt; Improvement of grid stability </a:t>
            </a:r>
          </a:p>
        </p:txBody>
      </p:sp>
      <p:pic>
        <p:nvPicPr>
          <p:cNvPr id="11" name="Grafik 10">
            <a:extLst>
              <a:ext uri="{FF2B5EF4-FFF2-40B4-BE49-F238E27FC236}">
                <a16:creationId xmlns:a16="http://schemas.microsoft.com/office/drawing/2014/main" id="{741C9F75-45A0-CBA3-3614-B93639BD8FB3}"/>
              </a:ext>
            </a:extLst>
          </p:cNvPr>
          <p:cNvPicPr>
            <a:picLocks noChangeAspect="1"/>
          </p:cNvPicPr>
          <p:nvPr/>
        </p:nvPicPr>
        <p:blipFill rotWithShape="1">
          <a:blip r:embed="rId2"/>
          <a:srcRect l="1169" t="1811"/>
          <a:stretch/>
        </p:blipFill>
        <p:spPr>
          <a:xfrm>
            <a:off x="5268838" y="2565690"/>
            <a:ext cx="6084962" cy="3746210"/>
          </a:xfrm>
          <a:prstGeom prst="rect">
            <a:avLst/>
          </a:prstGeom>
        </p:spPr>
      </p:pic>
      <p:sp>
        <p:nvSpPr>
          <p:cNvPr id="12" name="Textfeld 10">
            <a:extLst>
              <a:ext uri="{FF2B5EF4-FFF2-40B4-BE49-F238E27FC236}">
                <a16:creationId xmlns:a16="http://schemas.microsoft.com/office/drawing/2014/main" id="{484A927F-AC8F-14EC-6C3E-A7892EF21D5E}"/>
              </a:ext>
            </a:extLst>
          </p:cNvPr>
          <p:cNvSpPr txBox="1"/>
          <p:nvPr/>
        </p:nvSpPr>
        <p:spPr>
          <a:xfrm>
            <a:off x="5396150" y="6246654"/>
            <a:ext cx="6156924"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High voltage ride through </a:t>
            </a:r>
            <a:r>
              <a:rPr lang="en-US" sz="1100" dirty="0" err="1"/>
              <a:t>behaviour</a:t>
            </a:r>
            <a:r>
              <a:rPr lang="en-US" sz="1100" dirty="0"/>
              <a:t> according to VDE-AR-N 4110:2017-02; [2]; (01/11/2025) </a:t>
            </a:r>
            <a:endParaRPr lang="en-GB" sz="1100" dirty="0"/>
          </a:p>
        </p:txBody>
      </p:sp>
      <p:sp>
        <p:nvSpPr>
          <p:cNvPr id="13" name="Textplatzhalter 5">
            <a:extLst>
              <a:ext uri="{FF2B5EF4-FFF2-40B4-BE49-F238E27FC236}">
                <a16:creationId xmlns:a16="http://schemas.microsoft.com/office/drawing/2014/main" id="{E56BA1FA-7195-110C-3507-D073442F10F3}"/>
              </a:ext>
            </a:extLst>
          </p:cNvPr>
          <p:cNvSpPr>
            <a:spLocks noGrp="1"/>
          </p:cNvSpPr>
          <p:nvPr>
            <p:ph type="body" sz="quarter" idx="22"/>
          </p:nvPr>
        </p:nvSpPr>
        <p:spPr>
          <a:xfrm>
            <a:off x="749023" y="6216958"/>
            <a:ext cx="2248453" cy="309850"/>
          </a:xfrm>
        </p:spPr>
        <p:txBody>
          <a:bodyPr>
            <a:normAutofit/>
          </a:bodyPr>
          <a:lstStyle/>
          <a:p>
            <a:pPr marL="0" indent="0">
              <a:buNone/>
            </a:pPr>
            <a:r>
              <a:rPr lang="en-GB" sz="1400" dirty="0"/>
              <a:t>[2]</a:t>
            </a:r>
          </a:p>
        </p:txBody>
      </p:sp>
    </p:spTree>
    <p:extLst>
      <p:ext uri="{BB962C8B-B14F-4D97-AF65-F5344CB8AC3E}">
        <p14:creationId xmlns:p14="http://schemas.microsoft.com/office/powerpoint/2010/main" val="3842519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76EC0A-4FF0-85D1-BBED-61893999F356}"/>
              </a:ext>
            </a:extLst>
          </p:cNvPr>
          <p:cNvSpPr>
            <a:spLocks noGrp="1"/>
          </p:cNvSpPr>
          <p:nvPr>
            <p:ph type="title"/>
          </p:nvPr>
        </p:nvSpPr>
        <p:spPr/>
        <p:txBody>
          <a:bodyPr/>
          <a:lstStyle/>
          <a:p>
            <a:r>
              <a:rPr lang="en-GB"/>
              <a:t>3. Advices for changing Grid Code</a:t>
            </a:r>
          </a:p>
        </p:txBody>
      </p:sp>
      <p:sp>
        <p:nvSpPr>
          <p:cNvPr id="4" name="Datumsplatzhalter 3">
            <a:extLst>
              <a:ext uri="{FF2B5EF4-FFF2-40B4-BE49-F238E27FC236}">
                <a16:creationId xmlns:a16="http://schemas.microsoft.com/office/drawing/2014/main" id="{613CC43C-7E8C-D65A-3AFA-7FFBDDC700CE}"/>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5" name="Foliennummernplatzhalter 4">
            <a:extLst>
              <a:ext uri="{FF2B5EF4-FFF2-40B4-BE49-F238E27FC236}">
                <a16:creationId xmlns:a16="http://schemas.microsoft.com/office/drawing/2014/main" id="{A0E41279-55D9-911F-D92D-3DB3E93F1B58}"/>
              </a:ext>
            </a:extLst>
          </p:cNvPr>
          <p:cNvSpPr>
            <a:spLocks noGrp="1"/>
          </p:cNvSpPr>
          <p:nvPr>
            <p:ph type="sldNum" sz="quarter" idx="12"/>
          </p:nvPr>
        </p:nvSpPr>
        <p:spPr/>
        <p:txBody>
          <a:bodyPr/>
          <a:lstStyle/>
          <a:p>
            <a:fld id="{013F6232-4F06-48BA-8F69-BF531F607829}" type="slidenum">
              <a:rPr lang="en-GB" smtClean="0"/>
              <a:pPr/>
              <a:t>91</a:t>
            </a:fld>
            <a:endParaRPr lang="en-GB"/>
          </a:p>
        </p:txBody>
      </p:sp>
      <p:sp>
        <p:nvSpPr>
          <p:cNvPr id="6" name="Fußzeilenplatzhalter 5">
            <a:extLst>
              <a:ext uri="{FF2B5EF4-FFF2-40B4-BE49-F238E27FC236}">
                <a16:creationId xmlns:a16="http://schemas.microsoft.com/office/drawing/2014/main" id="{5609B5F4-B96A-EDFF-D9D2-3393868C60CE}"/>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Griid Code Development / Optimus Syria</a:t>
            </a:r>
          </a:p>
        </p:txBody>
      </p:sp>
      <p:sp>
        <p:nvSpPr>
          <p:cNvPr id="9" name="Textplatzhalter 16">
            <a:extLst>
              <a:ext uri="{FF2B5EF4-FFF2-40B4-BE49-F238E27FC236}">
                <a16:creationId xmlns:a16="http://schemas.microsoft.com/office/drawing/2014/main" id="{CEACD933-8F22-29A7-E9AC-5D793160E145}"/>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sp>
        <p:nvSpPr>
          <p:cNvPr id="8" name="Inhaltsplatzhalter 7">
            <a:extLst>
              <a:ext uri="{FF2B5EF4-FFF2-40B4-BE49-F238E27FC236}">
                <a16:creationId xmlns:a16="http://schemas.microsoft.com/office/drawing/2014/main" id="{5C5D9B22-C26B-648A-41BE-AD1FD4C9A5CE}"/>
              </a:ext>
            </a:extLst>
          </p:cNvPr>
          <p:cNvSpPr>
            <a:spLocks noGrp="1"/>
          </p:cNvSpPr>
          <p:nvPr>
            <p:ph idx="1"/>
          </p:nvPr>
        </p:nvSpPr>
        <p:spPr/>
        <p:txBody>
          <a:bodyPr/>
          <a:lstStyle/>
          <a:p>
            <a:pPr marL="0" indent="0">
              <a:buNone/>
            </a:pPr>
            <a:r>
              <a:rPr lang="en-GB" b="1" dirty="0"/>
              <a:t>Reactive power / voltage control</a:t>
            </a:r>
          </a:p>
          <a:p>
            <a:r>
              <a:rPr lang="en-GB" dirty="0"/>
              <a:t>Staying with the current code</a:t>
            </a:r>
          </a:p>
          <a:p>
            <a:pPr marL="0" indent="0">
              <a:buNone/>
            </a:pPr>
            <a:r>
              <a:rPr lang="en-GB" dirty="0"/>
              <a:t>-&gt; </a:t>
            </a:r>
            <a:r>
              <a:rPr lang="en-US" dirty="0"/>
              <a:t>due to high voltage fluctuations in the </a:t>
            </a:r>
          </a:p>
          <a:p>
            <a:pPr marL="0" indent="0">
              <a:buNone/>
            </a:pPr>
            <a:r>
              <a:rPr lang="en-US" dirty="0"/>
              <a:t>grid </a:t>
            </a:r>
            <a:endParaRPr lang="en-GB" dirty="0"/>
          </a:p>
        </p:txBody>
      </p:sp>
      <p:pic>
        <p:nvPicPr>
          <p:cNvPr id="3" name="Inhaltsplatzhalter 6">
            <a:extLst>
              <a:ext uri="{FF2B5EF4-FFF2-40B4-BE49-F238E27FC236}">
                <a16:creationId xmlns:a16="http://schemas.microsoft.com/office/drawing/2014/main" id="{5E9B842B-8CDF-FE7E-4EA0-D0D4AE736E42}"/>
              </a:ext>
            </a:extLst>
          </p:cNvPr>
          <p:cNvPicPr>
            <a:picLocks noChangeAspect="1"/>
          </p:cNvPicPr>
          <p:nvPr/>
        </p:nvPicPr>
        <p:blipFill>
          <a:blip r:embed="rId2"/>
          <a:stretch>
            <a:fillRect/>
          </a:stretch>
        </p:blipFill>
        <p:spPr>
          <a:xfrm>
            <a:off x="5909643" y="1822935"/>
            <a:ext cx="5803246" cy="4059449"/>
          </a:xfrm>
          <a:prstGeom prst="rect">
            <a:avLst/>
          </a:prstGeom>
        </p:spPr>
      </p:pic>
      <p:sp>
        <p:nvSpPr>
          <p:cNvPr id="11" name="Textfeld 10">
            <a:extLst>
              <a:ext uri="{FF2B5EF4-FFF2-40B4-BE49-F238E27FC236}">
                <a16:creationId xmlns:a16="http://schemas.microsoft.com/office/drawing/2014/main" id="{9A00A1D7-772D-F443-D8EC-7BF2640D54BB}"/>
              </a:ext>
            </a:extLst>
          </p:cNvPr>
          <p:cNvSpPr txBox="1"/>
          <p:nvPr/>
        </p:nvSpPr>
        <p:spPr>
          <a:xfrm>
            <a:off x="5809058" y="5882384"/>
            <a:ext cx="6014134"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t>Minimum requirements for a non-synchronous machine in voltage control; [1] PETE; (01/11/2025) </a:t>
            </a:r>
            <a:endParaRPr lang="en-GB" sz="1100" dirty="0"/>
          </a:p>
        </p:txBody>
      </p:sp>
      <p:sp>
        <p:nvSpPr>
          <p:cNvPr id="12" name="Textplatzhalter 5">
            <a:extLst>
              <a:ext uri="{FF2B5EF4-FFF2-40B4-BE49-F238E27FC236}">
                <a16:creationId xmlns:a16="http://schemas.microsoft.com/office/drawing/2014/main" id="{470F7238-3451-B2DD-2DC6-7729E360FF41}"/>
              </a:ext>
            </a:extLst>
          </p:cNvPr>
          <p:cNvSpPr>
            <a:spLocks noGrp="1"/>
          </p:cNvSpPr>
          <p:nvPr>
            <p:ph type="body" sz="quarter" idx="22"/>
          </p:nvPr>
        </p:nvSpPr>
        <p:spPr>
          <a:xfrm>
            <a:off x="749023" y="6216958"/>
            <a:ext cx="2248453" cy="309850"/>
          </a:xfrm>
        </p:spPr>
        <p:txBody>
          <a:bodyPr>
            <a:normAutofit/>
          </a:bodyPr>
          <a:lstStyle/>
          <a:p>
            <a:pPr marL="0" indent="0">
              <a:buNone/>
            </a:pPr>
            <a:r>
              <a:rPr lang="en-GB" sz="1400" dirty="0"/>
              <a:t>[1]</a:t>
            </a:r>
          </a:p>
        </p:txBody>
      </p:sp>
    </p:spTree>
    <p:extLst>
      <p:ext uri="{BB962C8B-B14F-4D97-AF65-F5344CB8AC3E}">
        <p14:creationId xmlns:p14="http://schemas.microsoft.com/office/powerpoint/2010/main" val="1492469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76EC0A-4FF0-85D1-BBED-61893999F356}"/>
              </a:ext>
            </a:extLst>
          </p:cNvPr>
          <p:cNvSpPr>
            <a:spLocks noGrp="1"/>
          </p:cNvSpPr>
          <p:nvPr>
            <p:ph type="title"/>
          </p:nvPr>
        </p:nvSpPr>
        <p:spPr/>
        <p:txBody>
          <a:bodyPr/>
          <a:lstStyle/>
          <a:p>
            <a:r>
              <a:rPr lang="en-GB" dirty="0"/>
              <a:t>3. Advices for changing Grid Code</a:t>
            </a:r>
          </a:p>
        </p:txBody>
      </p:sp>
      <p:sp>
        <p:nvSpPr>
          <p:cNvPr id="4" name="Datumsplatzhalter 3">
            <a:extLst>
              <a:ext uri="{FF2B5EF4-FFF2-40B4-BE49-F238E27FC236}">
                <a16:creationId xmlns:a16="http://schemas.microsoft.com/office/drawing/2014/main" id="{613CC43C-7E8C-D65A-3AFA-7FFBDDC700CE}"/>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5" name="Foliennummernplatzhalter 4">
            <a:extLst>
              <a:ext uri="{FF2B5EF4-FFF2-40B4-BE49-F238E27FC236}">
                <a16:creationId xmlns:a16="http://schemas.microsoft.com/office/drawing/2014/main" id="{A0E41279-55D9-911F-D92D-3DB3E93F1B58}"/>
              </a:ext>
            </a:extLst>
          </p:cNvPr>
          <p:cNvSpPr>
            <a:spLocks noGrp="1"/>
          </p:cNvSpPr>
          <p:nvPr>
            <p:ph type="sldNum" sz="quarter" idx="12"/>
          </p:nvPr>
        </p:nvSpPr>
        <p:spPr/>
        <p:txBody>
          <a:bodyPr/>
          <a:lstStyle/>
          <a:p>
            <a:fld id="{013F6232-4F06-48BA-8F69-BF531F607829}" type="slidenum">
              <a:rPr lang="en-GB" smtClean="0"/>
              <a:pPr/>
              <a:t>92</a:t>
            </a:fld>
            <a:endParaRPr lang="en-GB"/>
          </a:p>
        </p:txBody>
      </p:sp>
      <p:sp>
        <p:nvSpPr>
          <p:cNvPr id="6" name="Fußzeilenplatzhalter 5">
            <a:extLst>
              <a:ext uri="{FF2B5EF4-FFF2-40B4-BE49-F238E27FC236}">
                <a16:creationId xmlns:a16="http://schemas.microsoft.com/office/drawing/2014/main" id="{5609B5F4-B96A-EDFF-D9D2-3393868C60CE}"/>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Griid Code Development / Optimus Syria</a:t>
            </a:r>
          </a:p>
        </p:txBody>
      </p:sp>
      <p:sp>
        <p:nvSpPr>
          <p:cNvPr id="9" name="Textplatzhalter 16">
            <a:extLst>
              <a:ext uri="{FF2B5EF4-FFF2-40B4-BE49-F238E27FC236}">
                <a16:creationId xmlns:a16="http://schemas.microsoft.com/office/drawing/2014/main" id="{CEACD933-8F22-29A7-E9AC-5D793160E145}"/>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sp>
        <p:nvSpPr>
          <p:cNvPr id="8" name="Inhaltsplatzhalter 7">
            <a:extLst>
              <a:ext uri="{FF2B5EF4-FFF2-40B4-BE49-F238E27FC236}">
                <a16:creationId xmlns:a16="http://schemas.microsoft.com/office/drawing/2014/main" id="{5C5D9B22-C26B-648A-41BE-AD1FD4C9A5CE}"/>
              </a:ext>
            </a:extLst>
          </p:cNvPr>
          <p:cNvSpPr>
            <a:spLocks noGrp="1"/>
          </p:cNvSpPr>
          <p:nvPr>
            <p:ph idx="1"/>
          </p:nvPr>
        </p:nvSpPr>
        <p:spPr/>
        <p:txBody>
          <a:bodyPr/>
          <a:lstStyle/>
          <a:p>
            <a:pPr marL="0" indent="0">
              <a:buNone/>
            </a:pPr>
            <a:r>
              <a:rPr lang="en-GB" b="1" dirty="0"/>
              <a:t>Active</a:t>
            </a:r>
            <a:r>
              <a:rPr lang="en-GB" dirty="0"/>
              <a:t> </a:t>
            </a:r>
            <a:r>
              <a:rPr lang="en-GB" b="1" dirty="0"/>
              <a:t>power / frequency</a:t>
            </a:r>
          </a:p>
          <a:p>
            <a:r>
              <a:rPr lang="en-GB" dirty="0"/>
              <a:t>  Normal operation f = 49.8 – 50.2 Hz</a:t>
            </a:r>
          </a:p>
        </p:txBody>
      </p:sp>
      <p:pic>
        <p:nvPicPr>
          <p:cNvPr id="3" name="Grafik 2">
            <a:extLst>
              <a:ext uri="{FF2B5EF4-FFF2-40B4-BE49-F238E27FC236}">
                <a16:creationId xmlns:a16="http://schemas.microsoft.com/office/drawing/2014/main" id="{52E4AB36-5643-E632-55E0-12DE4279001F}"/>
              </a:ext>
            </a:extLst>
          </p:cNvPr>
          <p:cNvPicPr>
            <a:picLocks noChangeAspect="1"/>
          </p:cNvPicPr>
          <p:nvPr/>
        </p:nvPicPr>
        <p:blipFill>
          <a:blip r:embed="rId2"/>
          <a:stretch>
            <a:fillRect/>
          </a:stretch>
        </p:blipFill>
        <p:spPr>
          <a:xfrm>
            <a:off x="2566415" y="2740884"/>
            <a:ext cx="6422136" cy="1459928"/>
          </a:xfrm>
          <a:prstGeom prst="rect">
            <a:avLst/>
          </a:prstGeom>
        </p:spPr>
      </p:pic>
      <p:sp>
        <p:nvSpPr>
          <p:cNvPr id="13" name="Textfeld 12">
            <a:extLst>
              <a:ext uri="{FF2B5EF4-FFF2-40B4-BE49-F238E27FC236}">
                <a16:creationId xmlns:a16="http://schemas.microsoft.com/office/drawing/2014/main" id="{57ED6A15-EF66-99AC-248E-194F65251BB2}"/>
              </a:ext>
            </a:extLst>
          </p:cNvPr>
          <p:cNvSpPr txBox="1"/>
          <p:nvPr/>
        </p:nvSpPr>
        <p:spPr>
          <a:xfrm>
            <a:off x="3006090" y="3143750"/>
            <a:ext cx="6140196"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endParaRPr lang="en-GB" dirty="0"/>
          </a:p>
        </p:txBody>
      </p:sp>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CDD02747-067E-3E73-0ADF-13B665D6A2A0}"/>
                  </a:ext>
                </a:extLst>
              </p:cNvPr>
              <p:cNvSpPr txBox="1"/>
              <p:nvPr/>
            </p:nvSpPr>
            <p:spPr>
              <a:xfrm>
                <a:off x="3002279" y="4395732"/>
                <a:ext cx="5550409" cy="514821"/>
              </a:xfrm>
              <a:prstGeom prst="rect">
                <a:avLst/>
              </a:prstGeom>
              <a:noFill/>
            </p:spPr>
            <p:txBody>
              <a:bodyPr wrap="square" rtlCol="0">
                <a:spAutoFit/>
              </a:bodyPr>
              <a:lstStyle/>
              <a:p>
                <a:pPr algn="l"/>
                <a14:m>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m:t>
                    </m:r>
                    <m:r>
                      <a:rPr lang="de-DE" b="0" i="1" smtClean="0">
                        <a:solidFill>
                          <a:schemeClr val="tx1"/>
                        </a:solidFill>
                        <a:latin typeface="Cambria Math" panose="02040503050406030204" pitchFamily="18" charset="0"/>
                        <a:ea typeface="Cambria Math" panose="02040503050406030204" pitchFamily="18" charset="0"/>
                      </a:rPr>
                      <m:t>𝑃</m:t>
                    </m:r>
                    <m:r>
                      <a:rPr lang="de-DE" b="0" i="1" smtClean="0">
                        <a:solidFill>
                          <a:schemeClr val="tx1"/>
                        </a:solidFill>
                        <a:latin typeface="Cambria Math" panose="02040503050406030204" pitchFamily="18" charset="0"/>
                        <a:ea typeface="Cambria Math" panose="02040503050406030204" pitchFamily="18" charset="0"/>
                      </a:rPr>
                      <m:t>=</m:t>
                    </m:r>
                    <m:r>
                      <a:rPr lang="de-DE" b="0" i="1" smtClean="0">
                        <a:solidFill>
                          <a:schemeClr val="tx1"/>
                        </a:solidFill>
                        <a:latin typeface="Cambria Math" panose="02040503050406030204" pitchFamily="18" charset="0"/>
                        <a:ea typeface="Cambria Math" panose="02040503050406030204" pitchFamily="18" charset="0"/>
                      </a:rPr>
                      <m:t>20</m:t>
                    </m:r>
                    <m:r>
                      <a:rPr lang="de-DE" b="0" i="1" smtClean="0">
                        <a:solidFill>
                          <a:schemeClr val="tx1"/>
                        </a:solidFill>
                        <a:latin typeface="Cambria Math" panose="02040503050406030204" pitchFamily="18" charset="0"/>
                        <a:ea typeface="Cambria Math" panose="02040503050406030204" pitchFamily="18" charset="0"/>
                      </a:rPr>
                      <m:t> </m:t>
                    </m:r>
                    <m:sSub>
                      <m:sSubPr>
                        <m:ctrlPr>
                          <a:rPr lang="de-DE" b="0" i="1" smtClean="0">
                            <a:solidFill>
                              <a:schemeClr val="tx1"/>
                            </a:solidFill>
                            <a:latin typeface="Cambria Math" panose="02040503050406030204" pitchFamily="18" charset="0"/>
                            <a:ea typeface="Cambria Math" panose="02040503050406030204" pitchFamily="18" charset="0"/>
                          </a:rPr>
                        </m:ctrlPr>
                      </m:sSubPr>
                      <m:e>
                        <m:r>
                          <a:rPr lang="de-DE" b="0" i="1" smtClean="0">
                            <a:solidFill>
                              <a:schemeClr val="tx1"/>
                            </a:solidFill>
                            <a:latin typeface="Cambria Math" panose="02040503050406030204" pitchFamily="18" charset="0"/>
                            <a:ea typeface="Cambria Math" panose="02040503050406030204" pitchFamily="18" charset="0"/>
                          </a:rPr>
                          <m:t>𝑃</m:t>
                        </m:r>
                      </m:e>
                      <m:sub>
                        <m:r>
                          <a:rPr lang="de-DE" b="0" i="1" smtClean="0">
                            <a:solidFill>
                              <a:schemeClr val="tx1"/>
                            </a:solidFill>
                            <a:latin typeface="Cambria Math" panose="02040503050406030204" pitchFamily="18" charset="0"/>
                            <a:ea typeface="Cambria Math" panose="02040503050406030204" pitchFamily="18" charset="0"/>
                          </a:rPr>
                          <m:t>𝑁</m:t>
                        </m:r>
                      </m:sub>
                    </m:sSub>
                    <m:f>
                      <m:fPr>
                        <m:ctrlPr>
                          <a:rPr lang="de-DE" b="0" i="1" smtClean="0">
                            <a:solidFill>
                              <a:schemeClr val="tx1"/>
                            </a:solidFill>
                            <a:latin typeface="Cambria Math" panose="02040503050406030204" pitchFamily="18" charset="0"/>
                            <a:ea typeface="Cambria Math" panose="02040503050406030204" pitchFamily="18" charset="0"/>
                          </a:rPr>
                        </m:ctrlPr>
                      </m:fPr>
                      <m:num>
                        <m:r>
                          <a:rPr lang="de-DE" b="0" i="1" smtClean="0">
                            <a:solidFill>
                              <a:schemeClr val="tx1"/>
                            </a:solidFill>
                            <a:latin typeface="Cambria Math" panose="02040503050406030204" pitchFamily="18" charset="0"/>
                            <a:ea typeface="Cambria Math" panose="02040503050406030204" pitchFamily="18" charset="0"/>
                          </a:rPr>
                          <m:t>50</m:t>
                        </m:r>
                        <m:r>
                          <a:rPr lang="de-DE" b="0" i="1" smtClean="0">
                            <a:solidFill>
                              <a:schemeClr val="tx1"/>
                            </a:solidFill>
                            <a:latin typeface="Cambria Math" panose="02040503050406030204" pitchFamily="18" charset="0"/>
                            <a:ea typeface="Cambria Math" panose="02040503050406030204" pitchFamily="18" charset="0"/>
                          </a:rPr>
                          <m:t>.</m:t>
                        </m:r>
                        <m:r>
                          <a:rPr lang="de-DE" b="0" i="1" smtClean="0">
                            <a:solidFill>
                              <a:schemeClr val="tx1"/>
                            </a:solidFill>
                            <a:latin typeface="Cambria Math" panose="02040503050406030204" pitchFamily="18" charset="0"/>
                            <a:ea typeface="Cambria Math" panose="02040503050406030204" pitchFamily="18" charset="0"/>
                          </a:rPr>
                          <m:t>2</m:t>
                        </m:r>
                        <m:r>
                          <a:rPr lang="de-DE" b="0" i="1" smtClean="0">
                            <a:solidFill>
                              <a:schemeClr val="tx1"/>
                            </a:solidFill>
                            <a:latin typeface="Cambria Math" panose="02040503050406030204" pitchFamily="18" charset="0"/>
                            <a:ea typeface="Cambria Math" panose="02040503050406030204" pitchFamily="18" charset="0"/>
                          </a:rPr>
                          <m:t> </m:t>
                        </m:r>
                        <m:r>
                          <a:rPr lang="de-DE" b="0" i="1" smtClean="0">
                            <a:solidFill>
                              <a:schemeClr val="tx1"/>
                            </a:solidFill>
                            <a:latin typeface="Cambria Math" panose="02040503050406030204" pitchFamily="18" charset="0"/>
                            <a:ea typeface="Cambria Math" panose="02040503050406030204" pitchFamily="18" charset="0"/>
                          </a:rPr>
                          <m:t>𝐻𝑧</m:t>
                        </m:r>
                        <m:r>
                          <a:rPr lang="de-DE" b="0" i="1" smtClean="0">
                            <a:solidFill>
                              <a:schemeClr val="tx1"/>
                            </a:solidFill>
                            <a:latin typeface="Cambria Math" panose="02040503050406030204" pitchFamily="18" charset="0"/>
                            <a:ea typeface="Cambria Math" panose="02040503050406030204" pitchFamily="18" charset="0"/>
                          </a:rPr>
                          <m:t> −</m:t>
                        </m:r>
                        <m:sSub>
                          <m:sSubPr>
                            <m:ctrlPr>
                              <a:rPr lang="de-DE" b="0" i="1" smtClean="0">
                                <a:solidFill>
                                  <a:schemeClr val="tx1"/>
                                </a:solidFill>
                                <a:latin typeface="Cambria Math" panose="02040503050406030204" pitchFamily="18" charset="0"/>
                                <a:ea typeface="Cambria Math" panose="02040503050406030204" pitchFamily="18" charset="0"/>
                              </a:rPr>
                            </m:ctrlPr>
                          </m:sSubPr>
                          <m:e>
                            <m:r>
                              <a:rPr lang="de-DE" b="0" i="1" smtClean="0">
                                <a:solidFill>
                                  <a:schemeClr val="tx1"/>
                                </a:solidFill>
                                <a:latin typeface="Cambria Math" panose="02040503050406030204" pitchFamily="18" charset="0"/>
                                <a:ea typeface="Cambria Math" panose="02040503050406030204" pitchFamily="18" charset="0"/>
                              </a:rPr>
                              <m:t>𝑓</m:t>
                            </m:r>
                          </m:e>
                          <m:sub>
                            <m:r>
                              <a:rPr lang="de-DE" b="0" i="1" smtClean="0">
                                <a:solidFill>
                                  <a:schemeClr val="tx1"/>
                                </a:solidFill>
                                <a:latin typeface="Cambria Math" panose="02040503050406030204" pitchFamily="18" charset="0"/>
                                <a:ea typeface="Cambria Math" panose="02040503050406030204" pitchFamily="18" charset="0"/>
                              </a:rPr>
                              <m:t>𝑔𝑟𝑖𝑑</m:t>
                            </m:r>
                          </m:sub>
                        </m:sSub>
                      </m:num>
                      <m:den>
                        <m:r>
                          <a:rPr lang="de-DE" b="0" i="1" smtClean="0">
                            <a:solidFill>
                              <a:schemeClr val="tx1"/>
                            </a:solidFill>
                            <a:latin typeface="Cambria Math" panose="02040503050406030204" pitchFamily="18" charset="0"/>
                            <a:ea typeface="Cambria Math" panose="02040503050406030204" pitchFamily="18" charset="0"/>
                          </a:rPr>
                          <m:t>50</m:t>
                        </m:r>
                        <m:r>
                          <a:rPr lang="de-DE" b="0" i="1" smtClean="0">
                            <a:solidFill>
                              <a:schemeClr val="tx1"/>
                            </a:solidFill>
                            <a:latin typeface="Cambria Math" panose="02040503050406030204" pitchFamily="18" charset="0"/>
                            <a:ea typeface="Cambria Math" panose="02040503050406030204" pitchFamily="18" charset="0"/>
                          </a:rPr>
                          <m:t> </m:t>
                        </m:r>
                        <m:r>
                          <a:rPr lang="de-DE" b="0" i="1" smtClean="0">
                            <a:solidFill>
                              <a:schemeClr val="tx1"/>
                            </a:solidFill>
                            <a:latin typeface="Cambria Math" panose="02040503050406030204" pitchFamily="18" charset="0"/>
                            <a:ea typeface="Cambria Math" panose="02040503050406030204" pitchFamily="18" charset="0"/>
                          </a:rPr>
                          <m:t>𝐻𝑧</m:t>
                        </m:r>
                      </m:den>
                    </m:f>
                  </m:oMath>
                </a14:m>
                <a:r>
                  <a:rPr lang="en-GB" dirty="0">
                    <a:solidFill>
                      <a:schemeClr val="tx1"/>
                    </a:solidFill>
                    <a:latin typeface="+mj-lt"/>
                  </a:rPr>
                  <a:t>        for 50.2 Hz &lt; </a:t>
                </a:r>
                <a14:m>
                  <m:oMath xmlns:m="http://schemas.openxmlformats.org/officeDocument/2006/math">
                    <m:sSub>
                      <m:sSubPr>
                        <m:ctrlPr>
                          <a:rPr lang="en-GB"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𝑓</m:t>
                        </m:r>
                      </m:e>
                      <m:sub>
                        <m:r>
                          <a:rPr lang="de-DE" b="0" i="1" smtClean="0">
                            <a:solidFill>
                              <a:schemeClr val="tx1"/>
                            </a:solidFill>
                            <a:latin typeface="Cambria Math" panose="02040503050406030204" pitchFamily="18" charset="0"/>
                          </a:rPr>
                          <m:t>𝑔𝑟𝑖𝑑</m:t>
                        </m:r>
                        <m:r>
                          <a:rPr lang="de-DE" b="0" i="1" smtClean="0">
                            <a:solidFill>
                              <a:schemeClr val="tx1"/>
                            </a:solidFill>
                            <a:latin typeface="Cambria Math" panose="02040503050406030204" pitchFamily="18" charset="0"/>
                          </a:rPr>
                          <m:t> </m:t>
                        </m:r>
                      </m:sub>
                    </m:sSub>
                  </m:oMath>
                </a14:m>
                <a:r>
                  <a:rPr lang="en-GB" dirty="0">
                    <a:solidFill>
                      <a:schemeClr val="tx1"/>
                    </a:solidFill>
                    <a:latin typeface="+mj-lt"/>
                  </a:rPr>
                  <a:t>&lt; 51.5 Hz </a:t>
                </a:r>
              </a:p>
            </p:txBody>
          </p:sp>
        </mc:Choice>
        <mc:Fallback xmlns="">
          <p:sp>
            <p:nvSpPr>
              <p:cNvPr id="16" name="Textfeld 15">
                <a:extLst>
                  <a:ext uri="{FF2B5EF4-FFF2-40B4-BE49-F238E27FC236}">
                    <a16:creationId xmlns:a16="http://schemas.microsoft.com/office/drawing/2014/main" id="{CDD02747-067E-3E73-0ADF-13B665D6A2A0}"/>
                  </a:ext>
                </a:extLst>
              </p:cNvPr>
              <p:cNvSpPr txBox="1">
                <a:spLocks noRot="1" noChangeAspect="1" noMove="1" noResize="1" noEditPoints="1" noAdjustHandles="1" noChangeArrowheads="1" noChangeShapeType="1" noTextEdit="1"/>
              </p:cNvSpPr>
              <p:nvPr/>
            </p:nvSpPr>
            <p:spPr>
              <a:xfrm>
                <a:off x="3002279" y="4395732"/>
                <a:ext cx="5550409" cy="514821"/>
              </a:xfrm>
              <a:prstGeom prst="rect">
                <a:avLst/>
              </a:prstGeom>
              <a:blipFill>
                <a:blip r:embed="rId3"/>
                <a:stretch>
                  <a:fillRect b="-7059"/>
                </a:stretch>
              </a:blipFill>
            </p:spPr>
            <p:txBody>
              <a:bodyPr/>
              <a:lstStyle/>
              <a:p>
                <a:r>
                  <a:rPr lang="en-GB">
                    <a:noFill/>
                  </a:rPr>
                  <a:t> </a:t>
                </a:r>
              </a:p>
            </p:txBody>
          </p:sp>
        </mc:Fallback>
      </mc:AlternateContent>
      <p:sp>
        <p:nvSpPr>
          <p:cNvPr id="17" name="Textplatzhalter 5">
            <a:extLst>
              <a:ext uri="{FF2B5EF4-FFF2-40B4-BE49-F238E27FC236}">
                <a16:creationId xmlns:a16="http://schemas.microsoft.com/office/drawing/2014/main" id="{BD4AD707-998C-6CE6-57AC-A788B4698310}"/>
              </a:ext>
            </a:extLst>
          </p:cNvPr>
          <p:cNvSpPr>
            <a:spLocks noGrp="1"/>
          </p:cNvSpPr>
          <p:nvPr>
            <p:ph type="body" sz="quarter" idx="22"/>
          </p:nvPr>
        </p:nvSpPr>
        <p:spPr>
          <a:xfrm>
            <a:off x="749023" y="6216958"/>
            <a:ext cx="2248453" cy="309850"/>
          </a:xfrm>
        </p:spPr>
        <p:txBody>
          <a:bodyPr>
            <a:normAutofit/>
          </a:bodyPr>
          <a:lstStyle/>
          <a:p>
            <a:pPr marL="0" indent="0">
              <a:buNone/>
            </a:pPr>
            <a:r>
              <a:rPr lang="en-GB" sz="1400" dirty="0"/>
              <a:t>[3]</a:t>
            </a:r>
          </a:p>
        </p:txBody>
      </p:sp>
    </p:spTree>
    <p:extLst>
      <p:ext uri="{BB962C8B-B14F-4D97-AF65-F5344CB8AC3E}">
        <p14:creationId xmlns:p14="http://schemas.microsoft.com/office/powerpoint/2010/main" val="1688979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76EC0A-4FF0-85D1-BBED-61893999F356}"/>
              </a:ext>
            </a:extLst>
          </p:cNvPr>
          <p:cNvSpPr>
            <a:spLocks noGrp="1"/>
          </p:cNvSpPr>
          <p:nvPr>
            <p:ph type="title"/>
          </p:nvPr>
        </p:nvSpPr>
        <p:spPr/>
        <p:txBody>
          <a:bodyPr/>
          <a:lstStyle/>
          <a:p>
            <a:r>
              <a:rPr lang="en-GB"/>
              <a:t>4. </a:t>
            </a:r>
            <a:r>
              <a:rPr lang="en-GB" err="1"/>
              <a:t>PowerFactory</a:t>
            </a:r>
            <a:r>
              <a:rPr lang="en-GB"/>
              <a:t> </a:t>
            </a:r>
          </a:p>
        </p:txBody>
      </p:sp>
      <p:sp>
        <p:nvSpPr>
          <p:cNvPr id="4" name="Datumsplatzhalter 3">
            <a:extLst>
              <a:ext uri="{FF2B5EF4-FFF2-40B4-BE49-F238E27FC236}">
                <a16:creationId xmlns:a16="http://schemas.microsoft.com/office/drawing/2014/main" id="{613CC43C-7E8C-D65A-3AFA-7FFBDDC700CE}"/>
              </a:ext>
            </a:extLst>
          </p:cNvPr>
          <p:cNvSpPr>
            <a:spLocks noGrp="1"/>
          </p:cNvSpPr>
          <p:nvPr>
            <p:ph type="dt" sz="half" idx="10"/>
          </p:nvPr>
        </p:nvSpPr>
        <p:spPr/>
        <p:txBody>
          <a:bodyPr/>
          <a:lstStyle/>
          <a:p>
            <a:fld id="{02AEE8E4-D792-40D2-B8D4-0007E21A0CF8}" type="datetime1">
              <a:rPr lang="en-GB" smtClean="0"/>
              <a:t>03/11/2025</a:t>
            </a:fld>
            <a:endParaRPr lang="en-GB"/>
          </a:p>
        </p:txBody>
      </p:sp>
      <p:sp>
        <p:nvSpPr>
          <p:cNvPr id="5" name="Foliennummernplatzhalter 4">
            <a:extLst>
              <a:ext uri="{FF2B5EF4-FFF2-40B4-BE49-F238E27FC236}">
                <a16:creationId xmlns:a16="http://schemas.microsoft.com/office/drawing/2014/main" id="{A0E41279-55D9-911F-D92D-3DB3E93F1B58}"/>
              </a:ext>
            </a:extLst>
          </p:cNvPr>
          <p:cNvSpPr>
            <a:spLocks noGrp="1"/>
          </p:cNvSpPr>
          <p:nvPr>
            <p:ph type="sldNum" sz="quarter" idx="12"/>
          </p:nvPr>
        </p:nvSpPr>
        <p:spPr/>
        <p:txBody>
          <a:bodyPr/>
          <a:lstStyle/>
          <a:p>
            <a:fld id="{013F6232-4F06-48BA-8F69-BF531F607829}" type="slidenum">
              <a:rPr lang="en-GB" smtClean="0"/>
              <a:pPr/>
              <a:t>93</a:t>
            </a:fld>
            <a:endParaRPr lang="en-GB"/>
          </a:p>
        </p:txBody>
      </p:sp>
      <p:sp>
        <p:nvSpPr>
          <p:cNvPr id="6" name="Fußzeilenplatzhalter 5">
            <a:extLst>
              <a:ext uri="{FF2B5EF4-FFF2-40B4-BE49-F238E27FC236}">
                <a16:creationId xmlns:a16="http://schemas.microsoft.com/office/drawing/2014/main" id="{5609B5F4-B96A-EDFF-D9D2-3393868C60CE}"/>
              </a:ext>
            </a:extLst>
          </p:cNvPr>
          <p:cNvSpPr>
            <a:spLocks noGrp="1"/>
          </p:cNvSpPr>
          <p:nvPr>
            <p:ph type="ftr" sz="quarter" idx="3"/>
          </p:nvPr>
        </p:nvSpPr>
        <p:spPr>
          <a:xfrm>
            <a:off x="8474613" y="6564113"/>
            <a:ext cx="287918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Griid Code Development / Optimus Syria</a:t>
            </a:r>
          </a:p>
        </p:txBody>
      </p:sp>
      <p:sp>
        <p:nvSpPr>
          <p:cNvPr id="9" name="Textplatzhalter 16">
            <a:extLst>
              <a:ext uri="{FF2B5EF4-FFF2-40B4-BE49-F238E27FC236}">
                <a16:creationId xmlns:a16="http://schemas.microsoft.com/office/drawing/2014/main" id="{CEACD933-8F22-29A7-E9AC-5D793160E145}"/>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sp>
        <p:nvSpPr>
          <p:cNvPr id="10" name="Inhaltsplatzhalter 9">
            <a:extLst>
              <a:ext uri="{FF2B5EF4-FFF2-40B4-BE49-F238E27FC236}">
                <a16:creationId xmlns:a16="http://schemas.microsoft.com/office/drawing/2014/main" id="{5E4122CC-40E7-B954-4EE9-BBB8977B50B8}"/>
              </a:ext>
            </a:extLst>
          </p:cNvPr>
          <p:cNvSpPr>
            <a:spLocks noGrp="1"/>
          </p:cNvSpPr>
          <p:nvPr>
            <p:ph idx="1"/>
          </p:nvPr>
        </p:nvSpPr>
        <p:spPr/>
        <p:txBody>
          <a:bodyPr/>
          <a:lstStyle/>
          <a:p>
            <a:pPr marL="0" indent="0">
              <a:buNone/>
            </a:pPr>
            <a:r>
              <a:rPr lang="en-GB" b="1" dirty="0"/>
              <a:t>Load Flow Calculation</a:t>
            </a:r>
          </a:p>
          <a:p>
            <a:pPr marL="457200" indent="-457200">
              <a:buAutoNum type="arabicPeriod"/>
            </a:pPr>
            <a:r>
              <a:rPr lang="en-GB" dirty="0"/>
              <a:t>WT: P = 5MW</a:t>
            </a:r>
          </a:p>
          <a:p>
            <a:pPr marL="457200" indent="-457200">
              <a:buAutoNum type="arabicPeriod"/>
            </a:pPr>
            <a:r>
              <a:rPr lang="en-GB" dirty="0"/>
              <a:t>Busbar: 0.96kV</a:t>
            </a:r>
          </a:p>
          <a:p>
            <a:pPr marL="457200" indent="-457200">
              <a:buAutoNum type="arabicPeriod"/>
            </a:pPr>
            <a:r>
              <a:rPr lang="en-GB" dirty="0"/>
              <a:t>Transformer: 0.96/20kV</a:t>
            </a:r>
          </a:p>
          <a:p>
            <a:pPr marL="457200" indent="-457200">
              <a:buAutoNum type="arabicPeriod"/>
            </a:pPr>
            <a:r>
              <a:rPr lang="en-GB" dirty="0"/>
              <a:t>Busbar: 20kV</a:t>
            </a:r>
          </a:p>
          <a:p>
            <a:pPr marL="457200" indent="-457200">
              <a:buAutoNum type="arabicPeriod"/>
            </a:pPr>
            <a:r>
              <a:rPr lang="en-GB" dirty="0"/>
              <a:t>Cable: NA2XS(F)2Y 1x120RM 12/20kV; 2.6 km </a:t>
            </a:r>
          </a:p>
          <a:p>
            <a:pPr marL="457200" indent="-457200">
              <a:buAutoNum type="arabicPeriod"/>
            </a:pPr>
            <a:r>
              <a:rPr lang="en-GB" dirty="0"/>
              <a:t>Busbar: 20kV</a:t>
            </a:r>
          </a:p>
          <a:p>
            <a:pPr marL="457200" indent="-457200">
              <a:buAutoNum type="arabicPeriod"/>
            </a:pPr>
            <a:r>
              <a:rPr lang="en-GB" dirty="0"/>
              <a:t>Transformer: 20/230kV</a:t>
            </a:r>
          </a:p>
          <a:p>
            <a:pPr marL="457200" indent="-457200">
              <a:buAutoNum type="arabicPeriod"/>
            </a:pPr>
            <a:r>
              <a:rPr lang="en-GB" dirty="0"/>
              <a:t>External Grid</a:t>
            </a:r>
          </a:p>
        </p:txBody>
      </p:sp>
      <p:pic>
        <p:nvPicPr>
          <p:cNvPr id="11" name="Grafik 10">
            <a:extLst>
              <a:ext uri="{FF2B5EF4-FFF2-40B4-BE49-F238E27FC236}">
                <a16:creationId xmlns:a16="http://schemas.microsoft.com/office/drawing/2014/main" id="{99033AD9-1D7C-0892-AAF5-75375CFDD060}"/>
              </a:ext>
            </a:extLst>
          </p:cNvPr>
          <p:cNvPicPr>
            <a:picLocks noChangeAspect="1"/>
          </p:cNvPicPr>
          <p:nvPr/>
        </p:nvPicPr>
        <p:blipFill rotWithShape="1">
          <a:blip r:embed="rId2"/>
          <a:srcRect l="2988"/>
          <a:stretch/>
        </p:blipFill>
        <p:spPr>
          <a:xfrm>
            <a:off x="6848856" y="1333944"/>
            <a:ext cx="4706112" cy="4954298"/>
          </a:xfrm>
          <a:prstGeom prst="rect">
            <a:avLst/>
          </a:prstGeom>
        </p:spPr>
      </p:pic>
    </p:spTree>
    <p:extLst>
      <p:ext uri="{BB962C8B-B14F-4D97-AF65-F5344CB8AC3E}">
        <p14:creationId xmlns:p14="http://schemas.microsoft.com/office/powerpoint/2010/main" val="3514323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B6ED1-18E3-9640-3D93-84F8B0B15004}"/>
              </a:ext>
            </a:extLst>
          </p:cNvPr>
          <p:cNvSpPr>
            <a:spLocks noGrp="1"/>
          </p:cNvSpPr>
          <p:nvPr>
            <p:ph type="title"/>
          </p:nvPr>
        </p:nvSpPr>
        <p:spPr/>
        <p:txBody>
          <a:bodyPr/>
          <a:lstStyle/>
          <a:p>
            <a:r>
              <a:rPr lang="de-DE" dirty="0" err="1"/>
              <a:t>Bibliography</a:t>
            </a:r>
            <a:r>
              <a:rPr lang="de-DE" dirty="0"/>
              <a:t> – </a:t>
            </a:r>
            <a:r>
              <a:rPr lang="de-DE" dirty="0" err="1"/>
              <a:t>Grid</a:t>
            </a:r>
            <a:r>
              <a:rPr lang="de-DE" dirty="0"/>
              <a:t> Code Development</a:t>
            </a:r>
          </a:p>
        </p:txBody>
      </p:sp>
      <p:sp>
        <p:nvSpPr>
          <p:cNvPr id="7" name="Content Placeholder 2">
            <a:extLst>
              <a:ext uri="{FF2B5EF4-FFF2-40B4-BE49-F238E27FC236}">
                <a16:creationId xmlns:a16="http://schemas.microsoft.com/office/drawing/2014/main" id="{F5C19340-9D16-A981-A772-1E4CF9E86436}"/>
              </a:ext>
            </a:extLst>
          </p:cNvPr>
          <p:cNvSpPr>
            <a:spLocks noGrp="1"/>
          </p:cNvSpPr>
          <p:nvPr>
            <p:ph idx="1" hasCustomPrompt="1"/>
          </p:nvPr>
        </p:nvSpPr>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t>[1] </a:t>
            </a:r>
            <a:r>
              <a:rPr lang="en-GB" b="0" i="0" u="none" strike="noStrike" dirty="0">
                <a:solidFill>
                  <a:srgbClr val="000000"/>
                </a:solidFill>
                <a:effectLst/>
                <a:latin typeface="Aptos" panose="020B0004020202020204" pitchFamily="34" charset="0"/>
              </a:rPr>
              <a:t>SYRRIAN ARAB REPUBLIC / Ministry of Electricity / PETE / Transmission Grid Code, 2014 (accessed Nov. 1, 2025)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solidFill>
                  <a:srgbClr val="000000"/>
                </a:solidFill>
                <a:latin typeface="Aptos" panose="020B0004020202020204" pitchFamily="34" charset="0"/>
              </a:rPr>
              <a:t>[2] </a:t>
            </a:r>
            <a:r>
              <a:rPr lang="en-US" dirty="0">
                <a:solidFill>
                  <a:srgbClr val="000000"/>
                </a:solidFill>
                <a:latin typeface="Aptos" panose="020B0004020202020204" pitchFamily="34" charset="0"/>
              </a:rPr>
              <a:t>“Summary of the draft VDE-AR-N 4110:2017-02” VDE, 2017. https://eepublicdownloads.entsoe.eu/clean-documents/cnc-active-library/Germany/summary-draft-4110-en.pdf (accessed Nov.1, 2025)</a:t>
            </a:r>
            <a:endParaRPr lang="en-GB" b="0" i="0" u="none" strike="noStrike" dirty="0">
              <a:solidFill>
                <a:srgbClr val="000000"/>
              </a:solidFill>
              <a:effectLst/>
              <a:latin typeface="Aptos" panose="020B00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[3] </a:t>
            </a:r>
            <a:r>
              <a:rPr lang="de-DE" dirty="0"/>
              <a:t>“Windkraftanlagen - Systemauslegung, Netzintegration und Regelung”, </a:t>
            </a:r>
            <a:r>
              <a:rPr lang="de-DE" dirty="0" err="1"/>
              <a:t>S.Heier</a:t>
            </a:r>
            <a:r>
              <a:rPr lang="de-DE" dirty="0"/>
              <a:t> 2022. (</a:t>
            </a:r>
            <a:r>
              <a:rPr lang="de-DE" dirty="0" err="1"/>
              <a:t>accessed</a:t>
            </a:r>
            <a:r>
              <a:rPr lang="de-DE" dirty="0"/>
              <a:t> Nov.1, 2025)</a:t>
            </a:r>
          </a:p>
        </p:txBody>
      </p:sp>
      <p:sp>
        <p:nvSpPr>
          <p:cNvPr id="4" name="Datumsplatzhalter 3">
            <a:extLst>
              <a:ext uri="{FF2B5EF4-FFF2-40B4-BE49-F238E27FC236}">
                <a16:creationId xmlns:a16="http://schemas.microsoft.com/office/drawing/2014/main" id="{D0D8ED35-2E13-75BD-2A2E-AC6374785462}"/>
              </a:ext>
            </a:extLst>
          </p:cNvPr>
          <p:cNvSpPr>
            <a:spLocks noGrp="1"/>
          </p:cNvSpPr>
          <p:nvPr>
            <p:ph type="dt" sz="half" idx="10"/>
          </p:nvPr>
        </p:nvSpPr>
        <p:spPr/>
        <p:txBody>
          <a:bodyPr/>
          <a:lstStyle/>
          <a:p>
            <a:fld id="{26D83DB4-11DF-4DC9-9AFB-FDB45DBDB9C4}" type="datetime1">
              <a:rPr lang="en-GB" smtClean="0"/>
              <a:t>03/11/2025</a:t>
            </a:fld>
            <a:endParaRPr lang="en-GB"/>
          </a:p>
        </p:txBody>
      </p:sp>
      <p:sp>
        <p:nvSpPr>
          <p:cNvPr id="5" name="Foliennummernplatzhalter 4">
            <a:extLst>
              <a:ext uri="{FF2B5EF4-FFF2-40B4-BE49-F238E27FC236}">
                <a16:creationId xmlns:a16="http://schemas.microsoft.com/office/drawing/2014/main" id="{162673D2-F682-F630-F59F-C4FFF6A906E1}"/>
              </a:ext>
            </a:extLst>
          </p:cNvPr>
          <p:cNvSpPr>
            <a:spLocks noGrp="1"/>
          </p:cNvSpPr>
          <p:nvPr>
            <p:ph type="sldNum" sz="quarter" idx="12"/>
          </p:nvPr>
        </p:nvSpPr>
        <p:spPr/>
        <p:txBody>
          <a:bodyPr/>
          <a:lstStyle/>
          <a:p>
            <a:fld id="{013F6232-4F06-48BA-8F69-BF531F607829}" type="slidenum">
              <a:rPr lang="en-GB" smtClean="0"/>
              <a:pPr/>
              <a:t>94</a:t>
            </a:fld>
            <a:endParaRPr lang="en-GB"/>
          </a:p>
        </p:txBody>
      </p:sp>
      <p:sp>
        <p:nvSpPr>
          <p:cNvPr id="9" name="Fußzeilenplatzhalter 5">
            <a:extLst>
              <a:ext uri="{FF2B5EF4-FFF2-40B4-BE49-F238E27FC236}">
                <a16:creationId xmlns:a16="http://schemas.microsoft.com/office/drawing/2014/main" id="{538F3228-0205-06E6-3875-C1DF59E5ECFB}"/>
              </a:ext>
            </a:extLst>
          </p:cNvPr>
          <p:cNvSpPr>
            <a:spLocks noGrp="1"/>
          </p:cNvSpPr>
          <p:nvPr>
            <p:ph type="ftr" sz="quarter" idx="3"/>
          </p:nvPr>
        </p:nvSpPr>
        <p:spPr>
          <a:xfrm>
            <a:off x="8474613" y="6564113"/>
            <a:ext cx="2879187" cy="365125"/>
          </a:xfrm>
        </p:spPr>
        <p:txBody>
          <a:bodyPr/>
          <a:lstStyle/>
          <a:p>
            <a:r>
              <a:rPr lang="en-GB"/>
              <a:t>Grid Code Development / Optimus Syria</a:t>
            </a:r>
          </a:p>
        </p:txBody>
      </p:sp>
      <p:sp>
        <p:nvSpPr>
          <p:cNvPr id="10" name="Textplatzhalter 16">
            <a:extLst>
              <a:ext uri="{FF2B5EF4-FFF2-40B4-BE49-F238E27FC236}">
                <a16:creationId xmlns:a16="http://schemas.microsoft.com/office/drawing/2014/main" id="{50E7142E-11FA-449E-4EE7-D29F41D100ED}"/>
              </a:ext>
            </a:extLst>
          </p:cNvPr>
          <p:cNvSpPr txBox="1">
            <a:spLocks/>
          </p:cNvSpPr>
          <p:nvPr/>
        </p:nvSpPr>
        <p:spPr>
          <a:xfrm>
            <a:off x="2878527" y="6564113"/>
            <a:ext cx="5596085" cy="36512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DE" sz="1200" b="0" u="none" kern="1200" dirty="0" smtClean="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Josef Remberger</a:t>
            </a:r>
          </a:p>
        </p:txBody>
      </p:sp>
    </p:spTree>
    <p:extLst>
      <p:ext uri="{BB962C8B-B14F-4D97-AF65-F5344CB8AC3E}">
        <p14:creationId xmlns:p14="http://schemas.microsoft.com/office/powerpoint/2010/main" val="2893013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26B2514-13D3-FEE4-A76A-25778AA00477}"/>
              </a:ext>
            </a:extLst>
          </p:cNvPr>
          <p:cNvSpPr>
            <a:spLocks noGrp="1"/>
          </p:cNvSpPr>
          <p:nvPr>
            <p:ph type="dt" sz="half" idx="11"/>
          </p:nvPr>
        </p:nvSpPr>
        <p:spPr/>
        <p:txBody>
          <a:bodyPr/>
          <a:lstStyle/>
          <a:p>
            <a:fld id="{B47C1733-F87C-4CC9-88C2-2A7482A75C5A}" type="datetime1">
              <a:rPr lang="en-GB" smtClean="0"/>
              <a:pPr/>
              <a:t>03/11/2025</a:t>
            </a:fld>
            <a:endParaRPr lang="en-GB" dirty="0"/>
          </a:p>
        </p:txBody>
      </p:sp>
      <p:sp>
        <p:nvSpPr>
          <p:cNvPr id="6" name="Fußzeilenplatzhalter 5">
            <a:extLst>
              <a:ext uri="{FF2B5EF4-FFF2-40B4-BE49-F238E27FC236}">
                <a16:creationId xmlns:a16="http://schemas.microsoft.com/office/drawing/2014/main" id="{8F11D7F1-39D2-6CD0-A45E-2199A3CF9435}"/>
              </a:ext>
            </a:extLst>
          </p:cNvPr>
          <p:cNvSpPr>
            <a:spLocks noGrp="1"/>
          </p:cNvSpPr>
          <p:nvPr>
            <p:ph type="ftr" sz="quarter" idx="12"/>
          </p:nvPr>
        </p:nvSpPr>
        <p:spPr>
          <a:xfrm>
            <a:off x="7968343" y="6564113"/>
            <a:ext cx="3385457" cy="365125"/>
          </a:xfrm>
        </p:spPr>
        <p:txBody>
          <a:bodyPr/>
          <a:lstStyle/>
          <a:p>
            <a:r>
              <a:rPr lang="en-GB" dirty="0"/>
              <a:t>Rotor Hub and Pitch System / Optimus Syria</a:t>
            </a:r>
          </a:p>
        </p:txBody>
      </p:sp>
      <p:sp>
        <p:nvSpPr>
          <p:cNvPr id="7" name="Foliennummernplatzhalter 6">
            <a:extLst>
              <a:ext uri="{FF2B5EF4-FFF2-40B4-BE49-F238E27FC236}">
                <a16:creationId xmlns:a16="http://schemas.microsoft.com/office/drawing/2014/main" id="{4E7ED1BF-5D66-636D-5730-97FE37F44811}"/>
              </a:ext>
            </a:extLst>
          </p:cNvPr>
          <p:cNvSpPr>
            <a:spLocks noGrp="1"/>
          </p:cNvSpPr>
          <p:nvPr>
            <p:ph type="sldNum" sz="quarter" idx="13"/>
          </p:nvPr>
        </p:nvSpPr>
        <p:spPr/>
        <p:txBody>
          <a:bodyPr/>
          <a:lstStyle/>
          <a:p>
            <a:fld id="{013F6232-4F06-48BA-8F69-BF531F607829}" type="slidenum">
              <a:rPr lang="en-GB" smtClean="0"/>
              <a:pPr/>
              <a:t>95</a:t>
            </a:fld>
            <a:endParaRPr lang="en-GB" dirty="0"/>
          </a:p>
        </p:txBody>
      </p:sp>
      <p:sp>
        <p:nvSpPr>
          <p:cNvPr id="10" name="Title 1">
            <a:extLst>
              <a:ext uri="{FF2B5EF4-FFF2-40B4-BE49-F238E27FC236}">
                <a16:creationId xmlns:a16="http://schemas.microsoft.com/office/drawing/2014/main" id="{99F47672-3CC8-A3D9-5404-84F2B78B6280}"/>
              </a:ext>
            </a:extLst>
          </p:cNvPr>
          <p:cNvSpPr>
            <a:spLocks noGrp="1"/>
          </p:cNvSpPr>
          <p:nvPr>
            <p:ph type="ctrTitle"/>
          </p:nvPr>
        </p:nvSpPr>
        <p:spPr>
          <a:xfrm>
            <a:off x="1215894" y="2726598"/>
            <a:ext cx="9144000" cy="912598"/>
          </a:xfrm>
        </p:spPr>
        <p:txBody>
          <a:bodyPr>
            <a:noAutofit/>
          </a:bodyPr>
          <a:lstStyle/>
          <a:p>
            <a:r>
              <a:rPr lang="it-IT" sz="4000" dirty="0">
                <a:latin typeface="Times New Roman" pitchFamily="18" charset="0"/>
                <a:cs typeface="Times New Roman" pitchFamily="18" charset="0"/>
              </a:rPr>
              <a:t>Rotor Hub And Pitch System</a:t>
            </a:r>
            <a:endParaRPr lang="en-GB" sz="4000" dirty="0">
              <a:latin typeface="Times New Roman" pitchFamily="18" charset="0"/>
              <a:cs typeface="Times New Roman" pitchFamily="18" charset="0"/>
            </a:endParaRPr>
          </a:p>
        </p:txBody>
      </p:sp>
      <p:sp>
        <p:nvSpPr>
          <p:cNvPr id="15" name="TextBox 14"/>
          <p:cNvSpPr txBox="1"/>
          <p:nvPr/>
        </p:nvSpPr>
        <p:spPr>
          <a:xfrm>
            <a:off x="407963" y="4121834"/>
            <a:ext cx="3130088" cy="1477328"/>
          </a:xfrm>
          <a:prstGeom prst="rect">
            <a:avLst/>
          </a:prstGeom>
          <a:noFill/>
        </p:spPr>
        <p:txBody>
          <a:bodyPr wrap="none" rtlCol="0">
            <a:spAutoFit/>
          </a:bodyPr>
          <a:lstStyle/>
          <a:p>
            <a:r>
              <a:rPr lang="en-US" b="1" dirty="0">
                <a:latin typeface="Times New Roman" pitchFamily="18" charset="0"/>
                <a:cs typeface="Times New Roman" pitchFamily="18" charset="0"/>
              </a:rPr>
              <a:t>Group Members :</a:t>
            </a:r>
          </a:p>
          <a:p>
            <a:pPr marL="342900" indent="-342900">
              <a:buFont typeface="+mj-lt"/>
              <a:buAutoNum type="arabicPeriod"/>
            </a:pPr>
            <a:r>
              <a:rPr lang="en-US" dirty="0">
                <a:latin typeface="Times New Roman" pitchFamily="18" charset="0"/>
                <a:cs typeface="Times New Roman" pitchFamily="18" charset="0"/>
              </a:rPr>
              <a:t>Dhruvin Kakdiya</a:t>
            </a:r>
          </a:p>
          <a:p>
            <a:pPr marL="342900" indent="-342900">
              <a:buFont typeface="+mj-lt"/>
              <a:buAutoNum type="arabicPeriod"/>
            </a:pPr>
            <a:r>
              <a:rPr lang="en-US" dirty="0">
                <a:latin typeface="Times New Roman" pitchFamily="18" charset="0"/>
                <a:cs typeface="Times New Roman" pitchFamily="18" charset="0"/>
              </a:rPr>
              <a:t>Adharsh Pappinisseri Veedu</a:t>
            </a:r>
          </a:p>
          <a:p>
            <a:pPr marL="342900" indent="-342900">
              <a:buFont typeface="+mj-lt"/>
              <a:buAutoNum type="arabicPeriod"/>
            </a:pPr>
            <a:r>
              <a:rPr lang="en-US" dirty="0">
                <a:latin typeface="Times New Roman" pitchFamily="18" charset="0"/>
                <a:cs typeface="Times New Roman" pitchFamily="18" charset="0"/>
              </a:rPr>
              <a:t>Muthu Thirunavukarasu</a:t>
            </a:r>
          </a:p>
          <a:p>
            <a:pPr marL="342900" indent="-342900">
              <a:buFont typeface="+mj-lt"/>
              <a:buAutoNum type="arabicPeriod"/>
            </a:pPr>
            <a:r>
              <a:rPr lang="en-US" dirty="0">
                <a:latin typeface="Times New Roman" pitchFamily="18" charset="0"/>
                <a:cs typeface="Times New Roman" pitchFamily="18" charset="0"/>
              </a:rPr>
              <a:t>Syed Mohammed Sikandar</a:t>
            </a:r>
          </a:p>
        </p:txBody>
      </p:sp>
      <p:sp>
        <p:nvSpPr>
          <p:cNvPr id="16" name="Subtitle 2">
            <a:extLst>
              <a:ext uri="{FF2B5EF4-FFF2-40B4-BE49-F238E27FC236}">
                <a16:creationId xmlns:a16="http://schemas.microsoft.com/office/drawing/2014/main" id="{277A63BB-08BE-619B-2533-3CC69CC19E93}"/>
              </a:ext>
            </a:extLst>
          </p:cNvPr>
          <p:cNvSpPr>
            <a:spLocks noGrp="1"/>
          </p:cNvSpPr>
          <p:nvPr>
            <p:ph type="subTitle" idx="1"/>
          </p:nvPr>
        </p:nvSpPr>
        <p:spPr>
          <a:xfrm>
            <a:off x="5908430" y="4188655"/>
            <a:ext cx="5899051" cy="1655762"/>
          </a:xfrm>
        </p:spPr>
        <p:txBody>
          <a:bodyPr>
            <a:normAutofit/>
          </a:bodyPr>
          <a:lstStyle/>
          <a:p>
            <a:r>
              <a:rPr lang="it-IT" sz="2000" dirty="0">
                <a:latin typeface="Times New Roman" pitchFamily="18" charset="0"/>
                <a:cs typeface="Times New Roman" pitchFamily="18" charset="0"/>
              </a:rPr>
              <a:t>Week number : 06</a:t>
            </a:r>
          </a:p>
          <a:p>
            <a:r>
              <a:rPr lang="it-IT" sz="2000" dirty="0">
                <a:latin typeface="Times New Roman" pitchFamily="18" charset="0"/>
                <a:cs typeface="Times New Roman" pitchFamily="18" charset="0"/>
              </a:rPr>
              <a:t>Date: 04/11/2025</a:t>
            </a:r>
          </a:p>
          <a:p>
            <a:r>
              <a:rPr lang="it-IT" sz="2000" dirty="0">
                <a:latin typeface="Times New Roman" pitchFamily="18" charset="0"/>
                <a:cs typeface="Times New Roman" pitchFamily="18" charset="0"/>
              </a:rPr>
              <a:t>Supervisor: Prof. Peter Quell</a:t>
            </a:r>
            <a:endParaRPr lang="en-GB" sz="2000" dirty="0">
              <a:latin typeface="Times New Roman" pitchFamily="18" charset="0"/>
              <a:cs typeface="Times New Roman" pitchFamily="18" charset="0"/>
            </a:endParaRPr>
          </a:p>
        </p:txBody>
      </p:sp>
    </p:spTree>
    <p:extLst>
      <p:ext uri="{BB962C8B-B14F-4D97-AF65-F5344CB8AC3E}">
        <p14:creationId xmlns:p14="http://schemas.microsoft.com/office/powerpoint/2010/main" val="3120443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0C666DE2-1276-7519-CD3A-64862C4F70AB}"/>
              </a:ext>
            </a:extLst>
          </p:cNvPr>
          <p:cNvSpPr>
            <a:spLocks noGrp="1"/>
          </p:cNvSpPr>
          <p:nvPr>
            <p:ph idx="1"/>
          </p:nvPr>
        </p:nvSpPr>
        <p:spPr/>
        <p:txBody>
          <a:bodyPr>
            <a:normAutofit/>
          </a:bodyPr>
          <a:lstStyle>
            <a:lvl1pPr marL="514350" indent="-514350">
              <a:buFont typeface="+mj-lt"/>
              <a:buAutoNum type="arabicPeriod"/>
              <a:defRPr sz="2200"/>
            </a:lvl1pPr>
            <a:lvl2pPr marL="971550" indent="-514350">
              <a:buFont typeface="+mj-lt"/>
              <a:buAutoNum type="romanLcPeriod"/>
              <a:defRPr sz="2000"/>
            </a:lvl2pPr>
          </a:lstStyle>
          <a:p>
            <a:pPr lvl="1">
              <a:lnSpc>
                <a:spcPct val="150000"/>
              </a:lnSpc>
              <a:buFont typeface="+mj-lt"/>
              <a:buAutoNum type="arabicPeriod"/>
            </a:pPr>
            <a:r>
              <a:rPr lang="en-US" sz="2800" dirty="0">
                <a:latin typeface="Arial" panose="020B0604020202020204" pitchFamily="34" charset="0"/>
                <a:cs typeface="Arial" panose="020B0604020202020204" pitchFamily="34" charset="0"/>
              </a:rPr>
              <a:t>Hub Design</a:t>
            </a:r>
          </a:p>
          <a:p>
            <a:pPr lvl="1">
              <a:lnSpc>
                <a:spcPct val="150000"/>
              </a:lnSpc>
              <a:buFont typeface="+mj-lt"/>
              <a:buAutoNum type="arabicPeriod"/>
            </a:pPr>
            <a:endParaRPr lang="de-DE" sz="2800" dirty="0">
              <a:latin typeface="Times New Roman" pitchFamily="18" charset="0"/>
              <a:cs typeface="Times New Roman" pitchFamily="18" charset="0"/>
            </a:endParaRPr>
          </a:p>
        </p:txBody>
      </p:sp>
      <p:sp>
        <p:nvSpPr>
          <p:cNvPr id="22" name="Titel 21">
            <a:extLst>
              <a:ext uri="{FF2B5EF4-FFF2-40B4-BE49-F238E27FC236}">
                <a16:creationId xmlns:a16="http://schemas.microsoft.com/office/drawing/2014/main" id="{C01C5AA7-5821-01BD-1AC8-74837347C777}"/>
              </a:ext>
            </a:extLst>
          </p:cNvPr>
          <p:cNvSpPr>
            <a:spLocks noGrp="1"/>
          </p:cNvSpPr>
          <p:nvPr>
            <p:ph type="title"/>
          </p:nvPr>
        </p:nvSpPr>
        <p:spPr>
          <a:xfrm>
            <a:off x="851263" y="0"/>
            <a:ext cx="10515600" cy="1325563"/>
          </a:xfrm>
        </p:spPr>
        <p:txBody>
          <a:bodyPr/>
          <a:lstStyle/>
          <a:p>
            <a:pPr algn="ctr"/>
            <a:r>
              <a:rPr lang="de-DE" dirty="0">
                <a:latin typeface="Times New Roman" pitchFamily="18" charset="0"/>
                <a:cs typeface="Times New Roman" pitchFamily="18" charset="0"/>
              </a:rPr>
              <a:t>List of contents </a:t>
            </a:r>
          </a:p>
        </p:txBody>
      </p:sp>
      <p:sp>
        <p:nvSpPr>
          <p:cNvPr id="23" name="Datumsplatzhalter 22">
            <a:extLst>
              <a:ext uri="{FF2B5EF4-FFF2-40B4-BE49-F238E27FC236}">
                <a16:creationId xmlns:a16="http://schemas.microsoft.com/office/drawing/2014/main" id="{278CF838-7112-4F3F-EAE6-B2D4ED8FB4EE}"/>
              </a:ext>
            </a:extLst>
          </p:cNvPr>
          <p:cNvSpPr>
            <a:spLocks noGrp="1"/>
          </p:cNvSpPr>
          <p:nvPr>
            <p:ph type="dt" sz="half" idx="10"/>
          </p:nvPr>
        </p:nvSpPr>
        <p:spPr/>
        <p:txBody>
          <a:bodyPr/>
          <a:lstStyle/>
          <a:p>
            <a:fld id="{2CA69754-B76E-4698-9FD4-22B63EC7C81C}" type="datetime1">
              <a:rPr lang="en-GB" smtClean="0"/>
              <a:pPr/>
              <a:t>03/11/2025</a:t>
            </a:fld>
            <a:endParaRPr lang="en-GB" dirty="0"/>
          </a:p>
        </p:txBody>
      </p:sp>
      <p:sp>
        <p:nvSpPr>
          <p:cNvPr id="24" name="Fußzeilenplatzhalter 23">
            <a:extLst>
              <a:ext uri="{FF2B5EF4-FFF2-40B4-BE49-F238E27FC236}">
                <a16:creationId xmlns:a16="http://schemas.microsoft.com/office/drawing/2014/main" id="{7A4CB245-78A9-C73E-8215-8D18B2739C00}"/>
              </a:ext>
            </a:extLst>
          </p:cNvPr>
          <p:cNvSpPr>
            <a:spLocks noGrp="1"/>
          </p:cNvSpPr>
          <p:nvPr>
            <p:ph type="ftr" sz="quarter" idx="11"/>
          </p:nvPr>
        </p:nvSpPr>
        <p:spPr>
          <a:xfrm>
            <a:off x="7968343" y="6564113"/>
            <a:ext cx="3385457" cy="365125"/>
          </a:xfrm>
        </p:spPr>
        <p:txBody>
          <a:bodyPr/>
          <a:lstStyle/>
          <a:p>
            <a:r>
              <a:rPr lang="en-GB" dirty="0"/>
              <a:t>Rotor Hub and Pitch System / Optimus Syria</a:t>
            </a:r>
          </a:p>
        </p:txBody>
      </p:sp>
      <p:sp>
        <p:nvSpPr>
          <p:cNvPr id="25" name="Foliennummernplatzhalter 24">
            <a:extLst>
              <a:ext uri="{FF2B5EF4-FFF2-40B4-BE49-F238E27FC236}">
                <a16:creationId xmlns:a16="http://schemas.microsoft.com/office/drawing/2014/main" id="{1F1D02DB-C1C0-0C64-772D-D708982E9FB1}"/>
              </a:ext>
            </a:extLst>
          </p:cNvPr>
          <p:cNvSpPr>
            <a:spLocks noGrp="1"/>
          </p:cNvSpPr>
          <p:nvPr>
            <p:ph type="sldNum" sz="quarter" idx="12"/>
          </p:nvPr>
        </p:nvSpPr>
        <p:spPr/>
        <p:txBody>
          <a:bodyPr/>
          <a:lstStyle/>
          <a:p>
            <a:fld id="{013F6232-4F06-48BA-8F69-BF531F607829}" type="slidenum">
              <a:rPr lang="en-GB" smtClean="0"/>
              <a:pPr/>
              <a:t>96</a:t>
            </a:fld>
            <a:endParaRPr lang="en-GB"/>
          </a:p>
        </p:txBody>
      </p:sp>
      <p:sp>
        <p:nvSpPr>
          <p:cNvPr id="8" name="Text Placeholder 7"/>
          <p:cNvSpPr>
            <a:spLocks noGrp="1"/>
          </p:cNvSpPr>
          <p:nvPr>
            <p:ph type="body" sz="quarter" idx="18"/>
          </p:nvPr>
        </p:nvSpPr>
        <p:spPr/>
        <p:txBody>
          <a:bodyPr>
            <a:normAutofit/>
          </a:bodyPr>
          <a:lstStyle/>
          <a:p>
            <a:pPr marL="342900" indent="-342900"/>
            <a:r>
              <a:rPr lang="en-US" sz="1400" dirty="0" err="1">
                <a:latin typeface="Times New Roman" pitchFamily="18" charset="0"/>
                <a:cs typeface="Times New Roman" pitchFamily="18" charset="0"/>
              </a:rPr>
              <a:t>Adharsh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Pappinisseri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Veedu</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1248021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9FDD682-B40F-C5C9-1855-56A85BC15BC8}"/>
              </a:ext>
            </a:extLst>
          </p:cNvPr>
          <p:cNvSpPr>
            <a:spLocks noGrp="1"/>
          </p:cNvSpPr>
          <p:nvPr>
            <p:ph type="dt" sz="half" idx="19"/>
          </p:nvPr>
        </p:nvSpPr>
        <p:spPr/>
        <p:txBody>
          <a:bodyPr/>
          <a:lstStyle/>
          <a:p>
            <a:fld id="{21210EBD-9EF5-4AB5-B924-9199592FA829}" type="datetime1">
              <a:rPr lang="en-GB" smtClean="0"/>
              <a:pPr/>
              <a:t>03/11/2025</a:t>
            </a:fld>
            <a:endParaRPr lang="en-GB"/>
          </a:p>
        </p:txBody>
      </p:sp>
      <p:sp>
        <p:nvSpPr>
          <p:cNvPr id="3" name="Fußzeilenplatzhalter 2">
            <a:extLst>
              <a:ext uri="{FF2B5EF4-FFF2-40B4-BE49-F238E27FC236}">
                <a16:creationId xmlns:a16="http://schemas.microsoft.com/office/drawing/2014/main" id="{D668328F-481A-A412-4E89-23ACFE133DF4}"/>
              </a:ext>
            </a:extLst>
          </p:cNvPr>
          <p:cNvSpPr>
            <a:spLocks noGrp="1"/>
          </p:cNvSpPr>
          <p:nvPr>
            <p:ph type="ftr" sz="quarter" idx="20"/>
          </p:nvPr>
        </p:nvSpPr>
        <p:spPr>
          <a:xfrm>
            <a:off x="8059783" y="6564113"/>
            <a:ext cx="3294018" cy="365125"/>
          </a:xfrm>
        </p:spPr>
        <p:txBody>
          <a:bodyPr/>
          <a:lstStyle/>
          <a:p>
            <a:r>
              <a:rPr lang="en-GB" dirty="0"/>
              <a:t>Rotor Hub and Pitch System / Optimus Syria</a:t>
            </a:r>
          </a:p>
        </p:txBody>
      </p:sp>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pPr/>
              <a:t>97</a:t>
            </a:fld>
            <a:endParaRPr lang="en-GB" dirty="0"/>
          </a:p>
        </p:txBody>
      </p:sp>
      <p:sp>
        <p:nvSpPr>
          <p:cNvPr id="12" name="Text Placeholder 11"/>
          <p:cNvSpPr>
            <a:spLocks noGrp="1"/>
          </p:cNvSpPr>
          <p:nvPr>
            <p:ph type="body" sz="quarter" idx="18"/>
          </p:nvPr>
        </p:nvSpPr>
        <p:spPr/>
        <p:txBody>
          <a:bodyPr>
            <a:normAutofit/>
          </a:bodyPr>
          <a:lstStyle/>
          <a:p>
            <a:pPr marL="342900" indent="-342900"/>
            <a:r>
              <a:rPr lang="en-US" sz="1400" dirty="0" err="1">
                <a:latin typeface="Times New Roman" pitchFamily="18" charset="0"/>
                <a:cs typeface="Times New Roman" pitchFamily="18" charset="0"/>
              </a:rPr>
              <a:t>Adharsh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Pappinisseri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Veedu</a:t>
            </a:r>
            <a:endParaRPr lang="en-US" sz="1400" dirty="0">
              <a:latin typeface="Times New Roman" pitchFamily="18" charset="0"/>
              <a:cs typeface="Times New Roman" pitchFamily="18" charset="0"/>
            </a:endParaRPr>
          </a:p>
        </p:txBody>
      </p:sp>
      <p:sp>
        <p:nvSpPr>
          <p:cNvPr id="10" name="Title 9"/>
          <p:cNvSpPr>
            <a:spLocks noGrp="1"/>
          </p:cNvSpPr>
          <p:nvPr>
            <p:ph type="title"/>
          </p:nvPr>
        </p:nvSpPr>
        <p:spPr>
          <a:xfrm>
            <a:off x="675249" y="0"/>
            <a:ext cx="10678551" cy="1325563"/>
          </a:xfrm>
        </p:spPr>
        <p:txBody>
          <a:bodyPr/>
          <a:lstStyle/>
          <a:p>
            <a:pPr algn="ctr"/>
            <a:r>
              <a:rPr lang="en-US" dirty="0"/>
              <a:t>Hub Design</a:t>
            </a:r>
          </a:p>
        </p:txBody>
      </p:sp>
      <p:pic>
        <p:nvPicPr>
          <p:cNvPr id="16" name="Picture 15" descr="2.png"/>
          <p:cNvPicPr>
            <a:picLocks noChangeAspect="1"/>
          </p:cNvPicPr>
          <p:nvPr/>
        </p:nvPicPr>
        <p:blipFill>
          <a:blip r:embed="rId2"/>
          <a:stretch>
            <a:fillRect/>
          </a:stretch>
        </p:blipFill>
        <p:spPr>
          <a:xfrm>
            <a:off x="827239" y="1382798"/>
            <a:ext cx="4162772" cy="4409987"/>
          </a:xfrm>
          <a:prstGeom prst="rect">
            <a:avLst/>
          </a:prstGeom>
        </p:spPr>
      </p:pic>
      <p:sp>
        <p:nvSpPr>
          <p:cNvPr id="17" name="TextBox 16"/>
          <p:cNvSpPr txBox="1"/>
          <p:nvPr/>
        </p:nvSpPr>
        <p:spPr>
          <a:xfrm>
            <a:off x="1802674" y="6100354"/>
            <a:ext cx="2087431" cy="276999"/>
          </a:xfrm>
          <a:prstGeom prst="rect">
            <a:avLst/>
          </a:prstGeom>
          <a:noFill/>
        </p:spPr>
        <p:txBody>
          <a:bodyPr wrap="none" rtlCol="0">
            <a:spAutoFit/>
          </a:bodyPr>
          <a:lstStyle/>
          <a:p>
            <a:pPr algn="l"/>
            <a:r>
              <a:rPr lang="en-US" sz="1200" dirty="0"/>
              <a:t>Front view: Own hub design</a:t>
            </a:r>
          </a:p>
        </p:txBody>
      </p:sp>
      <p:sp>
        <p:nvSpPr>
          <p:cNvPr id="21" name="TextBox 20"/>
          <p:cNvSpPr txBox="1"/>
          <p:nvPr/>
        </p:nvSpPr>
        <p:spPr>
          <a:xfrm>
            <a:off x="5656218" y="1580605"/>
            <a:ext cx="5199016" cy="276999"/>
          </a:xfrm>
          <a:prstGeom prst="rect">
            <a:avLst/>
          </a:prstGeom>
          <a:noFill/>
        </p:spPr>
        <p:txBody>
          <a:bodyPr wrap="square" rtlCol="0">
            <a:spAutoFit/>
          </a:bodyPr>
          <a:lstStyle/>
          <a:p>
            <a:pPr algn="l"/>
            <a:r>
              <a:rPr lang="en-US" sz="1200" dirty="0"/>
              <a:t>Hub diameter: 4.5 meter</a:t>
            </a:r>
          </a:p>
        </p:txBody>
      </p:sp>
      <p:cxnSp>
        <p:nvCxnSpPr>
          <p:cNvPr id="13" name="Straight Arrow Connector 12"/>
          <p:cNvCxnSpPr/>
          <p:nvPr/>
        </p:nvCxnSpPr>
        <p:spPr>
          <a:xfrm flipV="1">
            <a:off x="3997234" y="3448594"/>
            <a:ext cx="1881052" cy="339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917474" y="3317966"/>
            <a:ext cx="1794081" cy="276999"/>
          </a:xfrm>
          <a:prstGeom prst="rect">
            <a:avLst/>
          </a:prstGeom>
          <a:noFill/>
        </p:spPr>
        <p:txBody>
          <a:bodyPr wrap="none" rtlCol="0">
            <a:spAutoFit/>
          </a:bodyPr>
          <a:lstStyle/>
          <a:p>
            <a:pPr algn="l"/>
            <a:r>
              <a:rPr lang="en-US" sz="1200" dirty="0"/>
              <a:t>Spinner ring connection</a:t>
            </a:r>
          </a:p>
        </p:txBody>
      </p:sp>
    </p:spTree>
    <p:extLst>
      <p:ext uri="{BB962C8B-B14F-4D97-AF65-F5344CB8AC3E}">
        <p14:creationId xmlns:p14="http://schemas.microsoft.com/office/powerpoint/2010/main" val="4256700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9FDD682-B40F-C5C9-1855-56A85BC15BC8}"/>
              </a:ext>
            </a:extLst>
          </p:cNvPr>
          <p:cNvSpPr>
            <a:spLocks noGrp="1"/>
          </p:cNvSpPr>
          <p:nvPr>
            <p:ph type="dt" sz="half" idx="19"/>
          </p:nvPr>
        </p:nvSpPr>
        <p:spPr/>
        <p:txBody>
          <a:bodyPr/>
          <a:lstStyle/>
          <a:p>
            <a:fld id="{21210EBD-9EF5-4AB5-B924-9199592FA829}" type="datetime1">
              <a:rPr lang="en-GB" smtClean="0"/>
              <a:pPr/>
              <a:t>03/11/2025</a:t>
            </a:fld>
            <a:endParaRPr lang="en-GB"/>
          </a:p>
        </p:txBody>
      </p:sp>
      <p:sp>
        <p:nvSpPr>
          <p:cNvPr id="3" name="Fußzeilenplatzhalter 2">
            <a:extLst>
              <a:ext uri="{FF2B5EF4-FFF2-40B4-BE49-F238E27FC236}">
                <a16:creationId xmlns:a16="http://schemas.microsoft.com/office/drawing/2014/main" id="{D668328F-481A-A412-4E89-23ACFE133DF4}"/>
              </a:ext>
            </a:extLst>
          </p:cNvPr>
          <p:cNvSpPr>
            <a:spLocks noGrp="1"/>
          </p:cNvSpPr>
          <p:nvPr>
            <p:ph type="ftr" sz="quarter" idx="20"/>
          </p:nvPr>
        </p:nvSpPr>
        <p:spPr>
          <a:xfrm>
            <a:off x="8059783" y="6564113"/>
            <a:ext cx="3294018" cy="365125"/>
          </a:xfrm>
        </p:spPr>
        <p:txBody>
          <a:bodyPr/>
          <a:lstStyle/>
          <a:p>
            <a:r>
              <a:rPr lang="en-GB" dirty="0"/>
              <a:t>Rotor Hub and Pitch System / Optimus Syria</a:t>
            </a:r>
          </a:p>
        </p:txBody>
      </p:sp>
      <p:sp>
        <p:nvSpPr>
          <p:cNvPr id="4" name="Foliennummernplatzhalter 3">
            <a:extLst>
              <a:ext uri="{FF2B5EF4-FFF2-40B4-BE49-F238E27FC236}">
                <a16:creationId xmlns:a16="http://schemas.microsoft.com/office/drawing/2014/main" id="{082D30E5-E8EB-4514-D402-7006892C79B8}"/>
              </a:ext>
            </a:extLst>
          </p:cNvPr>
          <p:cNvSpPr>
            <a:spLocks noGrp="1"/>
          </p:cNvSpPr>
          <p:nvPr>
            <p:ph type="sldNum" sz="quarter" idx="21"/>
          </p:nvPr>
        </p:nvSpPr>
        <p:spPr/>
        <p:txBody>
          <a:bodyPr/>
          <a:lstStyle/>
          <a:p>
            <a:fld id="{013F6232-4F06-48BA-8F69-BF531F607829}" type="slidenum">
              <a:rPr lang="en-GB" smtClean="0"/>
              <a:pPr/>
              <a:t>98</a:t>
            </a:fld>
            <a:endParaRPr lang="en-GB" dirty="0"/>
          </a:p>
        </p:txBody>
      </p:sp>
      <p:sp>
        <p:nvSpPr>
          <p:cNvPr id="12" name="Text Placeholder 11"/>
          <p:cNvSpPr>
            <a:spLocks noGrp="1"/>
          </p:cNvSpPr>
          <p:nvPr>
            <p:ph type="body" sz="quarter" idx="18"/>
          </p:nvPr>
        </p:nvSpPr>
        <p:spPr/>
        <p:txBody>
          <a:bodyPr>
            <a:normAutofit/>
          </a:bodyPr>
          <a:lstStyle/>
          <a:p>
            <a:pPr marL="342900" indent="-342900"/>
            <a:r>
              <a:rPr lang="en-US" sz="1400" dirty="0" err="1">
                <a:latin typeface="Times New Roman" pitchFamily="18" charset="0"/>
                <a:cs typeface="Times New Roman" pitchFamily="18" charset="0"/>
              </a:rPr>
              <a:t>Adharsh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Pappinisseri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Veedu</a:t>
            </a:r>
            <a:endParaRPr lang="en-US" sz="1400" dirty="0">
              <a:latin typeface="Times New Roman" pitchFamily="18" charset="0"/>
              <a:cs typeface="Times New Roman" pitchFamily="18" charset="0"/>
            </a:endParaRPr>
          </a:p>
        </p:txBody>
      </p:sp>
      <p:sp>
        <p:nvSpPr>
          <p:cNvPr id="17" name="TextBox 16"/>
          <p:cNvSpPr txBox="1"/>
          <p:nvPr/>
        </p:nvSpPr>
        <p:spPr>
          <a:xfrm>
            <a:off x="3226525" y="2103120"/>
            <a:ext cx="1370888" cy="276999"/>
          </a:xfrm>
          <a:prstGeom prst="rect">
            <a:avLst/>
          </a:prstGeom>
          <a:noFill/>
        </p:spPr>
        <p:txBody>
          <a:bodyPr wrap="none" rtlCol="0">
            <a:spAutoFit/>
          </a:bodyPr>
          <a:lstStyle/>
          <a:p>
            <a:pPr algn="l"/>
            <a:r>
              <a:rPr lang="en-US" sz="1200" dirty="0"/>
              <a:t>Shaft connection </a:t>
            </a:r>
          </a:p>
        </p:txBody>
      </p:sp>
      <p:pic>
        <p:nvPicPr>
          <p:cNvPr id="20" name="Picture 19" descr="4.png"/>
          <p:cNvPicPr>
            <a:picLocks noChangeAspect="1"/>
          </p:cNvPicPr>
          <p:nvPr/>
        </p:nvPicPr>
        <p:blipFill>
          <a:blip r:embed="rId2"/>
          <a:stretch>
            <a:fillRect/>
          </a:stretch>
        </p:blipFill>
        <p:spPr>
          <a:xfrm>
            <a:off x="5852763" y="1397726"/>
            <a:ext cx="4705336" cy="4598125"/>
          </a:xfrm>
          <a:prstGeom prst="rect">
            <a:avLst/>
          </a:prstGeom>
        </p:spPr>
      </p:pic>
      <p:sp>
        <p:nvSpPr>
          <p:cNvPr id="21" name="TextBox 20"/>
          <p:cNvSpPr txBox="1"/>
          <p:nvPr/>
        </p:nvSpPr>
        <p:spPr>
          <a:xfrm>
            <a:off x="7498080" y="6139543"/>
            <a:ext cx="875561" cy="276999"/>
          </a:xfrm>
          <a:prstGeom prst="rect">
            <a:avLst/>
          </a:prstGeom>
          <a:noFill/>
        </p:spPr>
        <p:txBody>
          <a:bodyPr wrap="none" rtlCol="0">
            <a:spAutoFit/>
          </a:bodyPr>
          <a:lstStyle/>
          <a:p>
            <a:pPr algn="l"/>
            <a:r>
              <a:rPr lang="en-US" sz="1200" dirty="0"/>
              <a:t>Back view</a:t>
            </a:r>
          </a:p>
        </p:txBody>
      </p:sp>
      <p:cxnSp>
        <p:nvCxnSpPr>
          <p:cNvPr id="14" name="Straight Arrow Connector 13"/>
          <p:cNvCxnSpPr/>
          <p:nvPr/>
        </p:nvCxnSpPr>
        <p:spPr>
          <a:xfrm rot="10800000">
            <a:off x="4598126" y="2207623"/>
            <a:ext cx="2717074" cy="13193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V="1">
            <a:off x="4846321" y="4441371"/>
            <a:ext cx="1789611" cy="3918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flipV="1">
            <a:off x="4872447" y="2416628"/>
            <a:ext cx="3526971" cy="24035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911634" y="4833257"/>
            <a:ext cx="4572000" cy="653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984172" y="4676503"/>
            <a:ext cx="891591" cy="276999"/>
          </a:xfrm>
          <a:prstGeom prst="rect">
            <a:avLst/>
          </a:prstGeom>
          <a:noFill/>
        </p:spPr>
        <p:txBody>
          <a:bodyPr wrap="none" rtlCol="0">
            <a:spAutoFit/>
          </a:bodyPr>
          <a:lstStyle/>
          <a:p>
            <a:pPr algn="l"/>
            <a:r>
              <a:rPr lang="en-US" sz="1200" dirty="0"/>
              <a:t>Man holes</a:t>
            </a:r>
          </a:p>
        </p:txBody>
      </p:sp>
    </p:spTree>
    <p:extLst>
      <p:ext uri="{BB962C8B-B14F-4D97-AF65-F5344CB8AC3E}">
        <p14:creationId xmlns:p14="http://schemas.microsoft.com/office/powerpoint/2010/main" val="5784170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87B13-A6D7-9DCF-6F19-72AA1A7E64A3}"/>
            </a:ext>
          </a:extLst>
        </p:cNvPr>
        <p:cNvGrpSpPr/>
        <p:nvPr/>
      </p:nvGrpSpPr>
      <p:grpSpPr>
        <a:xfrm>
          <a:off x="0" y="0"/>
          <a:ext cx="0" cy="0"/>
          <a:chOff x="0" y="0"/>
          <a:chExt cx="0" cy="0"/>
        </a:xfrm>
      </p:grpSpPr>
      <p:sp>
        <p:nvSpPr>
          <p:cNvPr id="4" name="Datumsplatzhalter 3">
            <a:extLst>
              <a:ext uri="{FF2B5EF4-FFF2-40B4-BE49-F238E27FC236}">
                <a16:creationId xmlns:a16="http://schemas.microsoft.com/office/drawing/2014/main" id="{36198DB7-BA0B-B4BB-CC48-BDD78CD68FD4}"/>
              </a:ext>
            </a:extLst>
          </p:cNvPr>
          <p:cNvSpPr>
            <a:spLocks noGrp="1"/>
          </p:cNvSpPr>
          <p:nvPr>
            <p:ph type="dt" sz="half" idx="10"/>
          </p:nvPr>
        </p:nvSpPr>
        <p:spPr/>
        <p:txBody>
          <a:bodyPr/>
          <a:lstStyle/>
          <a:p>
            <a:fld id="{14BC6257-D954-4541-A20C-37FB7797A083}" type="datetime1">
              <a:rPr lang="en-GB" smtClean="0"/>
              <a:pPr/>
              <a:t>03/11/2025</a:t>
            </a:fld>
            <a:endParaRPr lang="en-GB" dirty="0"/>
          </a:p>
        </p:txBody>
      </p:sp>
      <p:sp>
        <p:nvSpPr>
          <p:cNvPr id="6" name="Fußzeilenplatzhalter 5">
            <a:extLst>
              <a:ext uri="{FF2B5EF4-FFF2-40B4-BE49-F238E27FC236}">
                <a16:creationId xmlns:a16="http://schemas.microsoft.com/office/drawing/2014/main" id="{E323E133-B311-53BB-EDA8-08E809A1DE3C}"/>
              </a:ext>
            </a:extLst>
          </p:cNvPr>
          <p:cNvSpPr>
            <a:spLocks noGrp="1"/>
          </p:cNvSpPr>
          <p:nvPr>
            <p:ph type="ftr" sz="quarter" idx="11"/>
          </p:nvPr>
        </p:nvSpPr>
        <p:spPr>
          <a:xfrm>
            <a:off x="7981407" y="6564113"/>
            <a:ext cx="3372394" cy="365125"/>
          </a:xfrm>
        </p:spPr>
        <p:txBody>
          <a:bodyPr/>
          <a:lstStyle/>
          <a:p>
            <a:r>
              <a:rPr lang="en-GB" dirty="0"/>
              <a:t>Rotor Hub and Pitch System / Optimus Syria</a:t>
            </a:r>
          </a:p>
        </p:txBody>
      </p:sp>
      <p:sp>
        <p:nvSpPr>
          <p:cNvPr id="5" name="Foliennummernplatzhalter 4">
            <a:extLst>
              <a:ext uri="{FF2B5EF4-FFF2-40B4-BE49-F238E27FC236}">
                <a16:creationId xmlns:a16="http://schemas.microsoft.com/office/drawing/2014/main" id="{E6CB5DBB-6949-8A9B-B6B9-9C71B20CA957}"/>
              </a:ext>
            </a:extLst>
          </p:cNvPr>
          <p:cNvSpPr>
            <a:spLocks noGrp="1"/>
          </p:cNvSpPr>
          <p:nvPr>
            <p:ph type="sldNum" sz="quarter" idx="12"/>
          </p:nvPr>
        </p:nvSpPr>
        <p:spPr/>
        <p:txBody>
          <a:bodyPr/>
          <a:lstStyle/>
          <a:p>
            <a:fld id="{013F6232-4F06-48BA-8F69-BF531F607829}" type="slidenum">
              <a:rPr lang="en-GB" smtClean="0"/>
              <a:pPr/>
              <a:t>99</a:t>
            </a:fld>
            <a:endParaRPr lang="en-GB" dirty="0"/>
          </a:p>
        </p:txBody>
      </p:sp>
      <p:sp>
        <p:nvSpPr>
          <p:cNvPr id="11" name="Text Placeholder 10"/>
          <p:cNvSpPr>
            <a:spLocks noGrp="1"/>
          </p:cNvSpPr>
          <p:nvPr>
            <p:ph type="body" sz="quarter" idx="18"/>
          </p:nvPr>
        </p:nvSpPr>
        <p:spPr/>
        <p:txBody>
          <a:bodyPr>
            <a:normAutofit/>
          </a:bodyPr>
          <a:lstStyle/>
          <a:p>
            <a:pPr marL="342900" indent="-342900"/>
            <a:r>
              <a:rPr lang="en-US" sz="1400" dirty="0" err="1">
                <a:latin typeface="Times New Roman" pitchFamily="18" charset="0"/>
                <a:cs typeface="Times New Roman" pitchFamily="18" charset="0"/>
              </a:rPr>
              <a:t>Adharsh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Pappinisseri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Veedu</a:t>
            </a:r>
            <a:endParaRPr lang="en-US" sz="1400" dirty="0">
              <a:latin typeface="Times New Roman" pitchFamily="18" charset="0"/>
              <a:cs typeface="Times New Roman" pitchFamily="18" charset="0"/>
            </a:endParaRPr>
          </a:p>
        </p:txBody>
      </p:sp>
      <p:pic>
        <p:nvPicPr>
          <p:cNvPr id="8" name="Content Placeholder 7" descr="1.png"/>
          <p:cNvPicPr>
            <a:picLocks noGrp="1" noChangeAspect="1"/>
          </p:cNvPicPr>
          <p:nvPr>
            <p:ph idx="1"/>
          </p:nvPr>
        </p:nvPicPr>
        <p:blipFill>
          <a:blip r:embed="rId3"/>
          <a:stretch>
            <a:fillRect/>
          </a:stretch>
        </p:blipFill>
        <p:spPr>
          <a:xfrm>
            <a:off x="3716485" y="1512116"/>
            <a:ext cx="4654528" cy="4351338"/>
          </a:xfrm>
        </p:spPr>
      </p:pic>
      <p:sp>
        <p:nvSpPr>
          <p:cNvPr id="9" name="TextBox 8"/>
          <p:cNvSpPr txBox="1"/>
          <p:nvPr/>
        </p:nvSpPr>
        <p:spPr>
          <a:xfrm>
            <a:off x="5512526" y="6035040"/>
            <a:ext cx="781561" cy="276999"/>
          </a:xfrm>
          <a:prstGeom prst="rect">
            <a:avLst/>
          </a:prstGeom>
          <a:noFill/>
        </p:spPr>
        <p:txBody>
          <a:bodyPr wrap="none" rtlCol="0">
            <a:spAutoFit/>
          </a:bodyPr>
          <a:lstStyle/>
          <a:p>
            <a:pPr algn="l"/>
            <a:r>
              <a:rPr lang="en-US" sz="1200" dirty="0"/>
              <a:t>Top view</a:t>
            </a:r>
          </a:p>
        </p:txBody>
      </p:sp>
      <p:sp>
        <p:nvSpPr>
          <p:cNvPr id="10" name="TextBox 9"/>
          <p:cNvSpPr txBox="1"/>
          <p:nvPr/>
        </p:nvSpPr>
        <p:spPr>
          <a:xfrm>
            <a:off x="1071154" y="2116182"/>
            <a:ext cx="1210588" cy="276999"/>
          </a:xfrm>
          <a:prstGeom prst="rect">
            <a:avLst/>
          </a:prstGeom>
          <a:noFill/>
        </p:spPr>
        <p:txBody>
          <a:bodyPr wrap="none" rtlCol="0">
            <a:spAutoFit/>
          </a:bodyPr>
          <a:lstStyle/>
          <a:p>
            <a:pPr algn="l"/>
            <a:r>
              <a:rPr lang="en-US" sz="1200" dirty="0"/>
              <a:t>Cone angle : 4’</a:t>
            </a:r>
          </a:p>
        </p:txBody>
      </p:sp>
      <p:cxnSp>
        <p:nvCxnSpPr>
          <p:cNvPr id="13" name="Straight Arrow Connector 12"/>
          <p:cNvCxnSpPr/>
          <p:nvPr/>
        </p:nvCxnSpPr>
        <p:spPr>
          <a:xfrm rot="10800000" flipV="1">
            <a:off x="2612572" y="3918857"/>
            <a:ext cx="1227909" cy="914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31075" y="4010298"/>
            <a:ext cx="2177199" cy="276999"/>
          </a:xfrm>
          <a:prstGeom prst="rect">
            <a:avLst/>
          </a:prstGeom>
          <a:noFill/>
        </p:spPr>
        <p:txBody>
          <a:bodyPr wrap="square" rtlCol="0">
            <a:spAutoFit/>
          </a:bodyPr>
          <a:lstStyle/>
          <a:p>
            <a:pPr algn="l"/>
            <a:r>
              <a:rPr lang="en-US" sz="1200" dirty="0"/>
              <a:t>Bearing inner ring connection</a:t>
            </a:r>
          </a:p>
        </p:txBody>
      </p:sp>
    </p:spTree>
    <p:extLst>
      <p:ext uri="{BB962C8B-B14F-4D97-AF65-F5344CB8AC3E}">
        <p14:creationId xmlns:p14="http://schemas.microsoft.com/office/powerpoint/2010/main" val="14216042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59.30377952755896,&quot;left&quot;:135.33173228346456,&quot;top&quot;:191.62787401574803,&quot;width&quot;:573.431181102362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59.30377952755896,&quot;left&quot;:135.33173228346456,&quot;top&quot;:191.62787401574803,&quot;width&quot;:573.431181102362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59.30377952755896,&quot;left&quot;:135.33173228346456,&quot;top&quot;:191.62787401574803,&quot;width&quot;:573.431181102362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59.30377952755896,&quot;left&quot;:135.33173228346456,&quot;top&quot;:191.62787401574803,&quot;width&quot;:573.431181102362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59.30377952755896,&quot;left&quot;:135.33173228346456,&quot;top&quot;:191.62787401574803,&quot;width&quot;:573.431181102362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59.30377952755896,&quot;left&quot;:135.33173228346456,&quot;top&quot;:191.62787401574803,&quot;width&quot;:573.431181102362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59.30377952755896,&quot;left&quot;:135.33173228346456,&quot;top&quot;:191.62787401574803,&quot;width&quot;:573.431181102362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59.30377952755896,&quot;left&quot;:135.33173228346456,&quot;top&quot;:191.62787401574803,&quot;width&quot;:573.431181102362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59.30377952755896,&quot;left&quot;:135.33173228346456,&quot;top&quot;:191.62787401574803,&quot;width&quot;:573.4311811023621}"/>
</p:tagLst>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1200" dirty="0" smtClean="0">
            <a:solidFill>
              <a:schemeClr val="bg1"/>
            </a:solidFill>
          </a:defRPr>
        </a:defPPr>
      </a:lstStyle>
    </a:txDef>
  </a:objectDefaults>
  <a:extraClrSchemeLst/>
  <a:extLst>
    <a:ext uri="{05A4C25C-085E-4340-85A3-A5531E510DB2}">
      <thm15:themeFamily xmlns:thm15="http://schemas.microsoft.com/office/thememl/2012/main" name="Managment team" id="{49CF8F14-4D36-410B-8FD7-EF9AC5FC0265}" vid="{E0BCDBF3-E95D-42DF-9CFA-5A341A93A409}"/>
    </a:ext>
  </a:ext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nagment team" id="{49CF8F14-4D36-410B-8FD7-EF9AC5FC0265}" vid="{B7A59B36-2137-465F-86DC-E5A6887FF7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CD039B6-C6AB-492A-94BF-C46AF895D2E7}">
  <we:reference id="WA200007130" version="1.0.0.1" store="en-US" storeType="omex"/>
  <we:alternateReferences>
    <we:reference id="WA200007130" version="1.0.0.1"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3D784B2-E216-4A14-BE4B-F0CA301E2B20}">
  <we:reference id="WA200005566" version="3.0.0.3" store="en-US" storeType="omex"/>
  <we:alternateReferences>
    <we:reference id="WA200005566" version="3.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Managment team</Template>
  <TotalTime>0</TotalTime>
  <Words>13618</Words>
  <Application>Microsoft Office PowerPoint</Application>
  <PresentationFormat>Widescreen</PresentationFormat>
  <Paragraphs>2458</Paragraphs>
  <Slides>168</Slides>
  <Notes>28</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168</vt:i4>
      </vt:variant>
    </vt:vector>
  </HeadingPairs>
  <TitlesOfParts>
    <vt:vector size="190" baseType="lpstr">
      <vt:lpstr>Aptos</vt:lpstr>
      <vt:lpstr>Aptos (Textkörper)</vt:lpstr>
      <vt:lpstr>Aptos Display</vt:lpstr>
      <vt:lpstr>Aptos Narrow</vt:lpstr>
      <vt:lpstr>Arial</vt:lpstr>
      <vt:lpstr>Calibary</vt:lpstr>
      <vt:lpstr>Calibri</vt:lpstr>
      <vt:lpstr>Calibri Light</vt:lpstr>
      <vt:lpstr>Cambria</vt:lpstr>
      <vt:lpstr>Cambria Math</vt:lpstr>
      <vt:lpstr>Cargan Light</vt:lpstr>
      <vt:lpstr>fkGroteskNeue</vt:lpstr>
      <vt:lpstr>Google Sans Text</vt:lpstr>
      <vt:lpstr>Lato</vt:lpstr>
      <vt:lpstr>Poppins</vt:lpstr>
      <vt:lpstr>Segoe UI</vt:lpstr>
      <vt:lpstr>SKF Sans</vt:lpstr>
      <vt:lpstr>Tahoma</vt:lpstr>
      <vt:lpstr>Times New Roman</vt:lpstr>
      <vt:lpstr>Wingdings</vt:lpstr>
      <vt:lpstr>Office</vt:lpstr>
      <vt:lpstr>Benutzerdefiniertes Design</vt:lpstr>
      <vt:lpstr>PowerPoint Presentation</vt:lpstr>
      <vt:lpstr>Weekly Report: Management Team</vt:lpstr>
      <vt:lpstr>List of contents</vt:lpstr>
      <vt:lpstr>1. Looking out for our mates</vt:lpstr>
      <vt:lpstr>1.i. Gorwing stronger together</vt:lpstr>
      <vt:lpstr>1.ii. Team progress form</vt:lpstr>
      <vt:lpstr>PowerPoint Presentation</vt:lpstr>
      <vt:lpstr>1.iv. Technical weekly report</vt:lpstr>
      <vt:lpstr>2. Introduction to Necell </vt:lpstr>
      <vt:lpstr>2.i. Mass distribution </vt:lpstr>
      <vt:lpstr>2.ii. Benchmarks </vt:lpstr>
      <vt:lpstr>3. Next week</vt:lpstr>
      <vt:lpstr>Bibliography / Managment Team / PM</vt:lpstr>
      <vt:lpstr>List of contents</vt:lpstr>
      <vt:lpstr>1. Project planning</vt:lpstr>
      <vt:lpstr>2. New interface updates</vt:lpstr>
      <vt:lpstr>2. New interface updates</vt:lpstr>
      <vt:lpstr>3. Final remarks </vt:lpstr>
      <vt:lpstr>3. Final remarks </vt:lpstr>
      <vt:lpstr>3. Final remarks </vt:lpstr>
      <vt:lpstr>Bibliography – Management team </vt:lpstr>
      <vt:lpstr>Weekly report: Team Project Development</vt:lpstr>
      <vt:lpstr>Tasks of the week</vt:lpstr>
      <vt:lpstr>Update electricity prices Syria</vt:lpstr>
      <vt:lpstr>PowerPoint Presentation</vt:lpstr>
      <vt:lpstr>PowerPoint Presentation</vt:lpstr>
      <vt:lpstr>PowerPoint Presentation</vt:lpstr>
      <vt:lpstr>Progress: WindPro Simulation</vt:lpstr>
      <vt:lpstr>Progress: WindPro Simulation</vt:lpstr>
      <vt:lpstr>Wind Turbine Cost Distribution in Turkey</vt:lpstr>
      <vt:lpstr>Transportation: Tartus Port-Homs City</vt:lpstr>
      <vt:lpstr> Progress : Detaile Site Analysis (QGIS)  </vt:lpstr>
      <vt:lpstr>Bibliography – Project Development</vt:lpstr>
      <vt:lpstr>Weekly report: Load &amp; Dynamics</vt:lpstr>
      <vt:lpstr>Agenda For Loads &amp; Dynamics</vt:lpstr>
      <vt:lpstr>Timeline</vt:lpstr>
      <vt:lpstr>NTM Wind Field Simulations</vt:lpstr>
      <vt:lpstr>Power Curve for NTM</vt:lpstr>
      <vt:lpstr>MExtremes</vt:lpstr>
      <vt:lpstr>DLC 5.1</vt:lpstr>
      <vt:lpstr>Simulation for DLC 5.1</vt:lpstr>
      <vt:lpstr>Simulation for DLC 5.1</vt:lpstr>
      <vt:lpstr>Conclusion &amp; Future Plan</vt:lpstr>
      <vt:lpstr>References</vt:lpstr>
      <vt:lpstr>Weekly report: Feedback Controller</vt:lpstr>
      <vt:lpstr>List of Contents</vt:lpstr>
      <vt:lpstr>Tasks of the Week</vt:lpstr>
      <vt:lpstr>Kp and Ki Optimization Method</vt:lpstr>
      <vt:lpstr>Kp and Ki Optimization Method</vt:lpstr>
      <vt:lpstr>DLC 1.2 Simulation Settings</vt:lpstr>
      <vt:lpstr>Signal Chain in Lidar – Assisted Controller</vt:lpstr>
      <vt:lpstr>Signal Chain in Lidar – Assisted Controller</vt:lpstr>
      <vt:lpstr>Conclusion</vt:lpstr>
      <vt:lpstr>Bibliography</vt:lpstr>
      <vt:lpstr>Weekly report: Rotor Blade Design</vt:lpstr>
      <vt:lpstr>List of contents</vt:lpstr>
      <vt:lpstr>PowerPoint Presentation</vt:lpstr>
      <vt:lpstr>PowerPoint Presentation</vt:lpstr>
      <vt:lpstr>PowerPoint Presentation</vt:lpstr>
      <vt:lpstr>PowerPoint Presentation</vt:lpstr>
      <vt:lpstr>PowerPoint Presentation</vt:lpstr>
      <vt:lpstr>PowerPoint Presentation</vt:lpstr>
      <vt:lpstr>Team 5 – Rotor Blade Structures</vt:lpstr>
      <vt:lpstr>Contents</vt:lpstr>
      <vt:lpstr>PowerPoint Presentation</vt:lpstr>
      <vt:lpstr>PowerPoint Presentation</vt:lpstr>
      <vt:lpstr>PowerPoint Presentation</vt:lpstr>
      <vt:lpstr>PowerPoint Presentation</vt:lpstr>
      <vt:lpstr>PowerPoint Presentation</vt:lpstr>
      <vt:lpstr>PowerPoint Presentation</vt:lpstr>
      <vt:lpstr>Bibliography</vt:lpstr>
      <vt:lpstr>PowerPoint Presentation</vt:lpstr>
      <vt:lpstr>List of contents</vt:lpstr>
      <vt:lpstr>1.Converter Size and Configuration</vt:lpstr>
      <vt:lpstr>2. IGBT Module Structure  </vt:lpstr>
      <vt:lpstr>3. IGBT Configuration  </vt:lpstr>
      <vt:lpstr>3. How IGBT is connected </vt:lpstr>
      <vt:lpstr>4. Control Structure Overview </vt:lpstr>
      <vt:lpstr>5. Control structure of Converter </vt:lpstr>
      <vt:lpstr>6. Component Dimensions &amp; Parameters </vt:lpstr>
      <vt:lpstr>7.Next Step</vt:lpstr>
      <vt:lpstr>Bibliography </vt:lpstr>
      <vt:lpstr>PowerPoint Presentation</vt:lpstr>
      <vt:lpstr>List of contents</vt:lpstr>
      <vt:lpstr>1. Milestones</vt:lpstr>
      <vt:lpstr>2-i. Basic Data</vt:lpstr>
      <vt:lpstr>2-ii. Fault Ride Through (FRT)</vt:lpstr>
      <vt:lpstr>2-iii. Droop Characteristics</vt:lpstr>
      <vt:lpstr>3. Advices for changing Grid Code</vt:lpstr>
      <vt:lpstr>3. Advices for changing Grid Code</vt:lpstr>
      <vt:lpstr>3. Advices for changing Grid Code</vt:lpstr>
      <vt:lpstr>3. Advices for changing Grid Code</vt:lpstr>
      <vt:lpstr>4. PowerFactory </vt:lpstr>
      <vt:lpstr>Bibliography – Grid Code Development</vt:lpstr>
      <vt:lpstr>Rotor Hub And Pitch System</vt:lpstr>
      <vt:lpstr>List of contents </vt:lpstr>
      <vt:lpstr>Hub Design</vt:lpstr>
      <vt:lpstr>PowerPoint Presentation</vt:lpstr>
      <vt:lpstr>PowerPoint Presentation</vt:lpstr>
      <vt:lpstr>Bibliography</vt:lpstr>
      <vt:lpstr>PowerPoint Presentation</vt:lpstr>
      <vt:lpstr>Agenda</vt:lpstr>
      <vt:lpstr> Task of the week</vt:lpstr>
      <vt:lpstr>Spherical roller bearing (Cylindrical Bore) </vt:lpstr>
      <vt:lpstr>Scaling : SKF Spherical Roller Bearing (Cylindrical Bore)</vt:lpstr>
      <vt:lpstr>PowerPoint Presentation</vt:lpstr>
      <vt:lpstr>PowerPoint Presentation</vt:lpstr>
      <vt:lpstr>Scaling : Bearing Housing  </vt:lpstr>
      <vt:lpstr>PowerPoint Presentation</vt:lpstr>
      <vt:lpstr>Battery Torqure wrench for M39 bolts</vt:lpstr>
      <vt:lpstr>PowerPoint Presentation</vt:lpstr>
      <vt:lpstr>Bibliography – Rotor Bearing System</vt:lpstr>
      <vt:lpstr>Weekly report: Team Gearbox, Brake, Coupling </vt:lpstr>
      <vt:lpstr>List of Content</vt:lpstr>
      <vt:lpstr>Torque and rotational speed calculation</vt:lpstr>
      <vt:lpstr>Torque and rotational speed calculation</vt:lpstr>
      <vt:lpstr>Topology of the gearbox</vt:lpstr>
      <vt:lpstr> </vt:lpstr>
      <vt:lpstr> </vt:lpstr>
      <vt:lpstr> Formulas for Planetary gear  </vt:lpstr>
      <vt:lpstr>Calculation of the 1st stage of planetary gear</vt:lpstr>
      <vt:lpstr>Calculation of the 2nd stage of planetary gear</vt:lpstr>
      <vt:lpstr>Spur gear stage calculation</vt:lpstr>
      <vt:lpstr>Dimensioning of the brake</vt:lpstr>
      <vt:lpstr>Temperature check of brake disc</vt:lpstr>
      <vt:lpstr>High Speed Side - Coupling</vt:lpstr>
      <vt:lpstr>Bibliography </vt:lpstr>
      <vt:lpstr>Weekly report: Machine Bed &amp; Yaw System</vt:lpstr>
      <vt:lpstr>Contents</vt:lpstr>
      <vt:lpstr>Number of Yaw Drives Calculation</vt:lpstr>
      <vt:lpstr>Number of Yaw Drives – Syria</vt:lpstr>
      <vt:lpstr>Yaw Bearing (Double-row 4-point Bearing)</vt:lpstr>
      <vt:lpstr> Double row 4 - Point Bearing (External Gearing)</vt:lpstr>
      <vt:lpstr>Bed Casting - 2D Dimension Defined </vt:lpstr>
      <vt:lpstr>Bed Casting - Updation </vt:lpstr>
      <vt:lpstr>References</vt:lpstr>
      <vt:lpstr>Weekly report: Tower structure </vt:lpstr>
      <vt:lpstr>List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Weekly report: Foundations </vt:lpstr>
      <vt:lpstr>List of contents</vt:lpstr>
      <vt:lpstr>PowerPoint Presentation</vt:lpstr>
      <vt:lpstr>Input data</vt:lpstr>
      <vt:lpstr>*Reverification with detailed drawing -Overturning Check</vt:lpstr>
      <vt:lpstr>*Reverification with detailed drawing -Ground Failure  and Sliding Check</vt:lpstr>
      <vt:lpstr>Reverification with detailed drawing -Calculation  </vt:lpstr>
      <vt:lpstr>PowerPoint Presentation</vt:lpstr>
      <vt:lpstr>PowerPoint Presentation</vt:lpstr>
      <vt:lpstr>PowerPoint Presentation</vt:lpstr>
      <vt:lpstr>PowerPoint Presentation</vt:lpstr>
      <vt:lpstr>Weekly report: Storage System</vt:lpstr>
      <vt:lpstr>PowerPoint Presentation</vt:lpstr>
      <vt:lpstr>The Major Factors in Dimensioning a Battery Energy Storage System</vt:lpstr>
      <vt:lpstr>The Major Factors in Dimensioning a Battery Energy Storage System</vt:lpstr>
      <vt:lpstr>The Major Factors in Dimensioning a Battery Energy Storage System</vt:lpstr>
      <vt:lpstr>The Major Factors in Dimensioning a Battery Energy Storage System</vt:lpstr>
      <vt:lpstr>Dimensioning of the Storage System</vt:lpstr>
      <vt:lpstr>Dimensioning of the Storage System</vt:lpstr>
      <vt:lpstr>Dimensioning of the Storage System</vt:lpstr>
      <vt:lpstr>Next Presentation : Supplier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 of contents</dc:title>
  <dc:creator>Bakhtiar Sabir</dc:creator>
  <cp:lastModifiedBy>Bakhtiar Sabir</cp:lastModifiedBy>
  <cp:revision>16</cp:revision>
  <dcterms:created xsi:type="dcterms:W3CDTF">2025-09-29T10:47:20Z</dcterms:created>
  <dcterms:modified xsi:type="dcterms:W3CDTF">2025-11-03T22:00:42Z</dcterms:modified>
</cp:coreProperties>
</file>